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bleStyles.xml" ContentType="application/vnd.openxmlformats-officedocument.presentationml.tableStyles+xml"/>
  <Override PartName="/ppt/slides/slide9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customXml/itemProps2.xml" ContentType="application/vnd.openxmlformats-officedocument.customXmlProperties+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customXml/itemProps1.xml" ContentType="application/vnd.openxmlformats-officedocument.customXmlPropertie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docProps/custom.xml" ContentType="application/vnd.openxmlformats-officedocument.custom-properties+xml"/>
  <Override PartName="/ppt/slides/slide12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4"/>
  </p:notesMasterIdLst>
  <p:sldIdLst>
    <p:sldId id="256" r:id="rId2"/>
    <p:sldId id="257" r:id="rId3"/>
    <p:sldId id="267" r:id="rId4"/>
    <p:sldId id="304" r:id="rId5"/>
    <p:sldId id="425" r:id="rId6"/>
    <p:sldId id="426" r:id="rId7"/>
    <p:sldId id="305" r:id="rId8"/>
    <p:sldId id="427" r:id="rId9"/>
    <p:sldId id="428" r:id="rId10"/>
    <p:sldId id="429" r:id="rId11"/>
    <p:sldId id="278" r:id="rId12"/>
    <p:sldId id="313" r:id="rId13"/>
    <p:sldId id="323" r:id="rId14"/>
    <p:sldId id="420" r:id="rId15"/>
    <p:sldId id="325" r:id="rId16"/>
    <p:sldId id="326" r:id="rId17"/>
    <p:sldId id="327" r:id="rId18"/>
    <p:sldId id="328" r:id="rId19"/>
    <p:sldId id="329" r:id="rId20"/>
    <p:sldId id="330" r:id="rId21"/>
    <p:sldId id="331" r:id="rId22"/>
    <p:sldId id="332" r:id="rId23"/>
    <p:sldId id="333" r:id="rId24"/>
    <p:sldId id="335" r:id="rId25"/>
    <p:sldId id="422" r:id="rId26"/>
    <p:sldId id="424" r:id="rId27"/>
    <p:sldId id="316" r:id="rId28"/>
    <p:sldId id="317" r:id="rId29"/>
    <p:sldId id="318" r:id="rId30"/>
    <p:sldId id="322" r:id="rId31"/>
    <p:sldId id="434" r:id="rId32"/>
    <p:sldId id="462" r:id="rId33"/>
    <p:sldId id="463" r:id="rId34"/>
    <p:sldId id="504" r:id="rId35"/>
    <p:sldId id="464" r:id="rId36"/>
    <p:sldId id="465" r:id="rId37"/>
    <p:sldId id="466" r:id="rId38"/>
    <p:sldId id="467" r:id="rId39"/>
    <p:sldId id="468" r:id="rId40"/>
    <p:sldId id="469" r:id="rId41"/>
    <p:sldId id="470" r:id="rId42"/>
    <p:sldId id="471" r:id="rId43"/>
    <p:sldId id="472" r:id="rId44"/>
    <p:sldId id="371" r:id="rId45"/>
    <p:sldId id="373" r:id="rId46"/>
    <p:sldId id="435" r:id="rId47"/>
    <p:sldId id="436" r:id="rId48"/>
    <p:sldId id="437" r:id="rId49"/>
    <p:sldId id="438" r:id="rId50"/>
    <p:sldId id="439" r:id="rId51"/>
    <p:sldId id="440" r:id="rId52"/>
    <p:sldId id="441" r:id="rId53"/>
    <p:sldId id="442" r:id="rId54"/>
    <p:sldId id="443" r:id="rId55"/>
    <p:sldId id="444" r:id="rId56"/>
    <p:sldId id="445" r:id="rId57"/>
    <p:sldId id="446" r:id="rId58"/>
    <p:sldId id="447" r:id="rId59"/>
    <p:sldId id="448" r:id="rId60"/>
    <p:sldId id="449" r:id="rId61"/>
    <p:sldId id="450" r:id="rId62"/>
    <p:sldId id="451" r:id="rId63"/>
    <p:sldId id="452" r:id="rId64"/>
    <p:sldId id="453" r:id="rId65"/>
    <p:sldId id="454" r:id="rId66"/>
    <p:sldId id="455" r:id="rId67"/>
    <p:sldId id="456" r:id="rId68"/>
    <p:sldId id="457" r:id="rId69"/>
    <p:sldId id="458" r:id="rId70"/>
    <p:sldId id="473" r:id="rId71"/>
    <p:sldId id="474" r:id="rId72"/>
    <p:sldId id="475" r:id="rId73"/>
    <p:sldId id="505" r:id="rId74"/>
    <p:sldId id="476" r:id="rId75"/>
    <p:sldId id="477" r:id="rId76"/>
    <p:sldId id="478" r:id="rId77"/>
    <p:sldId id="479" r:id="rId78"/>
    <p:sldId id="480" r:id="rId79"/>
    <p:sldId id="481" r:id="rId80"/>
    <p:sldId id="482" r:id="rId81"/>
    <p:sldId id="483" r:id="rId82"/>
    <p:sldId id="484" r:id="rId83"/>
    <p:sldId id="485" r:id="rId84"/>
    <p:sldId id="486" r:id="rId85"/>
    <p:sldId id="487" r:id="rId86"/>
    <p:sldId id="488" r:id="rId87"/>
    <p:sldId id="489" r:id="rId88"/>
    <p:sldId id="506" r:id="rId89"/>
    <p:sldId id="562" r:id="rId90"/>
    <p:sldId id="492" r:id="rId91"/>
    <p:sldId id="563" r:id="rId92"/>
    <p:sldId id="493" r:id="rId93"/>
    <p:sldId id="494" r:id="rId94"/>
    <p:sldId id="495" r:id="rId95"/>
    <p:sldId id="496" r:id="rId96"/>
    <p:sldId id="490" r:id="rId97"/>
    <p:sldId id="491" r:id="rId98"/>
    <p:sldId id="502" r:id="rId99"/>
    <p:sldId id="510" r:id="rId100"/>
    <p:sldId id="511" r:id="rId101"/>
    <p:sldId id="512" r:id="rId102"/>
    <p:sldId id="513" r:id="rId103"/>
    <p:sldId id="514" r:id="rId104"/>
    <p:sldId id="515" r:id="rId105"/>
    <p:sldId id="516" r:id="rId106"/>
    <p:sldId id="517" r:id="rId107"/>
    <p:sldId id="518" r:id="rId108"/>
    <p:sldId id="519" r:id="rId109"/>
    <p:sldId id="501" r:id="rId110"/>
    <p:sldId id="522" r:id="rId111"/>
    <p:sldId id="523" r:id="rId112"/>
    <p:sldId id="546" r:id="rId113"/>
    <p:sldId id="549" r:id="rId114"/>
    <p:sldId id="551" r:id="rId115"/>
    <p:sldId id="552" r:id="rId116"/>
    <p:sldId id="553" r:id="rId117"/>
    <p:sldId id="559" r:id="rId118"/>
    <p:sldId id="560" r:id="rId119"/>
    <p:sldId id="524" r:id="rId120"/>
    <p:sldId id="525" r:id="rId121"/>
    <p:sldId id="526" r:id="rId122"/>
    <p:sldId id="527" r:id="rId123"/>
    <p:sldId id="528" r:id="rId124"/>
    <p:sldId id="529" r:id="rId125"/>
    <p:sldId id="530" r:id="rId126"/>
    <p:sldId id="531" r:id="rId127"/>
    <p:sldId id="532" r:id="rId128"/>
    <p:sldId id="533" r:id="rId129"/>
    <p:sldId id="534" r:id="rId130"/>
    <p:sldId id="535" r:id="rId131"/>
    <p:sldId id="536" r:id="rId132"/>
    <p:sldId id="561" r:id="rId133"/>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Arial" charset="0"/>
        <a:ea typeface="+mn-ea"/>
        <a:cs typeface="+mn-cs"/>
      </a:defRPr>
    </a:lvl1pPr>
    <a:lvl2pPr marL="457200" algn="l" rtl="0" eaLnBrk="0" fontAlgn="base" hangingPunct="0">
      <a:spcBef>
        <a:spcPct val="0"/>
      </a:spcBef>
      <a:spcAft>
        <a:spcPct val="0"/>
      </a:spcAft>
      <a:defRPr sz="2000" b="1" kern="1200">
        <a:solidFill>
          <a:schemeClr val="tx1"/>
        </a:solidFill>
        <a:latin typeface="Arial" charset="0"/>
        <a:ea typeface="+mn-ea"/>
        <a:cs typeface="+mn-cs"/>
      </a:defRPr>
    </a:lvl2pPr>
    <a:lvl3pPr marL="914400" algn="l" rtl="0" eaLnBrk="0" fontAlgn="base" hangingPunct="0">
      <a:spcBef>
        <a:spcPct val="0"/>
      </a:spcBef>
      <a:spcAft>
        <a:spcPct val="0"/>
      </a:spcAft>
      <a:defRPr sz="2000" b="1" kern="1200">
        <a:solidFill>
          <a:schemeClr val="tx1"/>
        </a:solidFill>
        <a:latin typeface="Arial" charset="0"/>
        <a:ea typeface="+mn-ea"/>
        <a:cs typeface="+mn-cs"/>
      </a:defRPr>
    </a:lvl3pPr>
    <a:lvl4pPr marL="1371600" algn="l" rtl="0" eaLnBrk="0" fontAlgn="base" hangingPunct="0">
      <a:spcBef>
        <a:spcPct val="0"/>
      </a:spcBef>
      <a:spcAft>
        <a:spcPct val="0"/>
      </a:spcAft>
      <a:defRPr sz="2000" b="1" kern="1200">
        <a:solidFill>
          <a:schemeClr val="tx1"/>
        </a:solidFill>
        <a:latin typeface="Arial" charset="0"/>
        <a:ea typeface="+mn-ea"/>
        <a:cs typeface="+mn-cs"/>
      </a:defRPr>
    </a:lvl4pPr>
    <a:lvl5pPr marL="1828800" algn="l" rtl="0" eaLnBrk="0" fontAlgn="base" hangingPunct="0">
      <a:spcBef>
        <a:spcPct val="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2" autoAdjust="0"/>
    <p:restoredTop sz="94660"/>
  </p:normalViewPr>
  <p:slideViewPr>
    <p:cSldViewPr>
      <p:cViewPr varScale="1">
        <p:scale>
          <a:sx n="88" d="100"/>
          <a:sy n="88" d="100"/>
        </p:scale>
        <p:origin x="-148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678"/>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customXml" Target="../customXml/item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vl1pPr>
          </a:lstStyle>
          <a:p>
            <a:pPr>
              <a:defRPr/>
            </a:pPr>
            <a:endParaRPr lang="en-US"/>
          </a:p>
        </p:txBody>
      </p:sp>
      <p:sp>
        <p:nvSpPr>
          <p:cNvPr id="552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53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vl1pPr>
          </a:lstStyle>
          <a:p>
            <a:pPr>
              <a:defRPr/>
            </a:pPr>
            <a:endParaRPr lang="en-US"/>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D1DDEF9B-E275-444C-A2CF-869FCAED987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825FC2-B379-4D15-BC42-D23FAE8C83D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9F08EFA-5B4F-4274-9ED5-4B0CD8268FBE}"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D0ABAC3-B320-4386-ADA8-E88BB5278DBE}"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E490FDA-BC17-49E2-9E42-118161D2732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D41DACE-EA4B-430B-8174-B958D07F856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8FA3E6-F654-4856-B94D-50A997A5894C}"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6F537F-8573-4A88-8BFC-6425676964D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1E09F06-892D-4045-9EA1-DF3F9465B91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105FCAA-D06E-40FA-A275-495A92CEEC9A}"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0BF85E9-4237-4039-BEE4-8C84A4FA128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B766959-6452-4397-A998-0A0E986E813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6A95255-2541-4DAE-9669-38198BF1740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C++0x - Oct'10 - Stroustrup</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C733919-835E-4E2F-87D5-08AF0BE0D6E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smtClean="0"/>
            </a:lvl1pPr>
          </a:lstStyle>
          <a:p>
            <a:pPr>
              <a:defRPr/>
            </a:pPr>
            <a:r>
              <a:rPr lang="en-US" smtClean="0"/>
              <a:t>C++0x - Oct'10 - Stroustrup</a:t>
            </a: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83D27CE1-E170-4AE7-AA95-F33973C41EBE}" type="slidenum">
              <a:rPr lang="en-US"/>
              <a:pPr>
                <a:defRPr/>
              </a:pPr>
              <a:t>‹#›</a:t>
            </a:fld>
            <a:endParaRPr lang="en-US"/>
          </a:p>
        </p:txBody>
      </p:sp>
      <p:pic>
        <p:nvPicPr>
          <p:cNvPr id="4103" name="Picture 7" descr="parasol_full_L"/>
          <p:cNvPicPr>
            <a:picLocks noChangeAspect="1" noChangeArrowheads="1"/>
          </p:cNvPicPr>
          <p:nvPr userDrawn="1"/>
        </p:nvPicPr>
        <p:blipFill>
          <a:blip r:embed="rId15" cstate="print"/>
          <a:srcRect/>
          <a:stretch>
            <a:fillRect/>
          </a:stretch>
        </p:blipFill>
        <p:spPr bwMode="auto">
          <a:xfrm>
            <a:off x="8001000" y="152400"/>
            <a:ext cx="1066800" cy="8112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e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td.dkuug.dk/jtc1/sc22/wg21/docs/papers/2003/n1429.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hyperlink" Target="http://std.dkuug.dk/jtc1/sc22/wg21/docs/papers/2003/n1452.html" TargetMode="External"/><Relationship Id="rId7" Type="http://schemas.openxmlformats.org/officeDocument/2006/relationships/hyperlink" Target="http://std.dkuug.dk/jtc1/sc22/wg21/docs/papers/2003/n1429.htm" TargetMode="External"/><Relationship Id="rId2" Type="http://schemas.openxmlformats.org/officeDocument/2006/relationships/hyperlink" Target="http://std.dkuug.dk/jtc1/sc22/wg21/docs/papers/2003/n1432.htm" TargetMode="External"/><Relationship Id="rId1" Type="http://schemas.openxmlformats.org/officeDocument/2006/relationships/slideLayout" Target="../slideLayouts/slideLayout2.xml"/><Relationship Id="rId6" Type="http://schemas.openxmlformats.org/officeDocument/2006/relationships/hyperlink" Target="http://std.dkuug.dk/jtc1/sc22/wg21/docs/papers/2003/n1422.html" TargetMode="External"/><Relationship Id="rId5" Type="http://schemas.openxmlformats.org/officeDocument/2006/relationships/hyperlink" Target="http://std.dkuug.dk/jtc1/sc22/wg21/docs/papers/2003/n1456.html" TargetMode="External"/><Relationship Id="rId4" Type="http://schemas.openxmlformats.org/officeDocument/2006/relationships/hyperlink" Target="http://std.dkuug.dk/jtc1/sc22/wg21/docs/papers/2003/n1453.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28600" y="838200"/>
            <a:ext cx="5181600" cy="1470025"/>
          </a:xfrm>
        </p:spPr>
        <p:txBody>
          <a:bodyPr/>
          <a:lstStyle/>
          <a:p>
            <a:pPr eaLnBrk="1" hangingPunct="1"/>
            <a:r>
              <a:rPr lang="en-US" dirty="0" smtClean="0"/>
              <a:t>An view of C++0x</a:t>
            </a:r>
            <a:endParaRPr lang="en-US" sz="3200" dirty="0" smtClean="0"/>
          </a:p>
        </p:txBody>
      </p:sp>
      <p:sp>
        <p:nvSpPr>
          <p:cNvPr id="5123" name="Rectangle 4"/>
          <p:cNvSpPr>
            <a:spLocks noGrp="1" noChangeArrowheads="1"/>
          </p:cNvSpPr>
          <p:nvPr>
            <p:ph type="subTitle" idx="1"/>
          </p:nvPr>
        </p:nvSpPr>
        <p:spPr>
          <a:xfrm>
            <a:off x="4191000" y="2514600"/>
            <a:ext cx="4495800" cy="1295400"/>
          </a:xfrm>
        </p:spPr>
        <p:txBody>
          <a:bodyPr/>
          <a:lstStyle/>
          <a:p>
            <a:pPr eaLnBrk="1" hangingPunct="1">
              <a:lnSpc>
                <a:spcPct val="90000"/>
              </a:lnSpc>
            </a:pPr>
            <a:r>
              <a:rPr lang="en-US" sz="3600" smtClean="0"/>
              <a:t>Bjarne Stroustrup</a:t>
            </a:r>
          </a:p>
          <a:p>
            <a:pPr eaLnBrk="1" hangingPunct="1">
              <a:lnSpc>
                <a:spcPct val="90000"/>
              </a:lnSpc>
            </a:pPr>
            <a:r>
              <a:rPr lang="en-US" sz="2400" smtClean="0"/>
              <a:t>Texas A&amp;M University</a:t>
            </a:r>
          </a:p>
          <a:p>
            <a:pPr eaLnBrk="1" hangingPunct="1">
              <a:lnSpc>
                <a:spcPct val="90000"/>
              </a:lnSpc>
            </a:pPr>
            <a:r>
              <a:rPr lang="en-US" sz="1800" smtClean="0"/>
              <a:t>http://www.research.att.com/~bs</a:t>
            </a:r>
          </a:p>
        </p:txBody>
      </p:sp>
      <p:pic>
        <p:nvPicPr>
          <p:cNvPr id="5124" name="Picture 5" descr="1198865273_31824-3_Sol1369A_WestValley_L257atc_br2"/>
          <p:cNvPicPr>
            <a:picLocks noChangeAspect="1" noChangeArrowheads="1"/>
          </p:cNvPicPr>
          <p:nvPr/>
        </p:nvPicPr>
        <p:blipFill>
          <a:blip r:embed="rId2" cstate="print"/>
          <a:srcRect/>
          <a:stretch>
            <a:fillRect/>
          </a:stretch>
        </p:blipFill>
        <p:spPr bwMode="auto">
          <a:xfrm>
            <a:off x="152400" y="3886200"/>
            <a:ext cx="8763000" cy="2395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6324600" cy="1143000"/>
          </a:xfrm>
        </p:spPr>
        <p:txBody>
          <a:bodyPr/>
          <a:lstStyle/>
          <a:p>
            <a:r>
              <a:rPr lang="en-US" smtClean="0"/>
              <a:t>C++ Applications</a:t>
            </a:r>
          </a:p>
        </p:txBody>
      </p:sp>
      <p:sp>
        <p:nvSpPr>
          <p:cNvPr id="17411" name="Content Placeholder 2"/>
          <p:cNvSpPr>
            <a:spLocks noGrp="1"/>
          </p:cNvSpPr>
          <p:nvPr>
            <p:ph idx="1"/>
          </p:nvPr>
        </p:nvSpPr>
        <p:spPr>
          <a:xfrm>
            <a:off x="287338" y="5643563"/>
            <a:ext cx="8567737" cy="428625"/>
          </a:xfrm>
        </p:spPr>
        <p:txBody>
          <a:bodyPr/>
          <a:lstStyle/>
          <a:p>
            <a:pPr>
              <a:buFontTx/>
              <a:buNone/>
            </a:pPr>
            <a:r>
              <a:rPr lang="en-US" sz="2000" smtClean="0"/>
              <a:t>www.lextrait.com/vincent/implementations.html</a:t>
            </a:r>
          </a:p>
        </p:txBody>
      </p:sp>
      <p:sp>
        <p:nvSpPr>
          <p:cNvPr id="17412" name="Slide Number Placeholder 3"/>
          <p:cNvSpPr>
            <a:spLocks noGrp="1"/>
          </p:cNvSpPr>
          <p:nvPr>
            <p:ph type="sldNum" sz="quarter" idx="12"/>
          </p:nvPr>
        </p:nvSpPr>
        <p:spPr>
          <a:xfrm>
            <a:off x="457200" y="6245225"/>
            <a:ext cx="2133600" cy="476250"/>
          </a:xfrm>
          <a:noFill/>
        </p:spPr>
        <p:txBody>
          <a:bodyPr/>
          <a:lstStyle/>
          <a:p>
            <a:pPr algn="l"/>
            <a:fld id="{87F937D1-5C7C-4F55-923F-2C4DFB22AC08}" type="slidenum">
              <a:rPr lang="da-DK" smtClean="0"/>
              <a:pPr algn="l"/>
              <a:t>10</a:t>
            </a:fld>
            <a:endParaRPr lang="da-DK" smtClean="0"/>
          </a:p>
        </p:txBody>
      </p:sp>
      <p:pic>
        <p:nvPicPr>
          <p:cNvPr id="17413" name="Picture 2" descr="C:\Documents and Settings\bs\My Documents\My Pictures\Computer Science\20070703-boeing-dreamliner-787.jpg"/>
          <p:cNvPicPr>
            <a:picLocks noChangeAspect="1" noChangeArrowheads="1"/>
          </p:cNvPicPr>
          <p:nvPr/>
        </p:nvPicPr>
        <p:blipFill>
          <a:blip r:embed="rId2" cstate="print"/>
          <a:srcRect/>
          <a:stretch>
            <a:fillRect/>
          </a:stretch>
        </p:blipFill>
        <p:spPr bwMode="auto">
          <a:xfrm>
            <a:off x="5791200" y="152400"/>
            <a:ext cx="2197100" cy="2749550"/>
          </a:xfrm>
          <a:prstGeom prst="rect">
            <a:avLst/>
          </a:prstGeom>
          <a:noFill/>
          <a:ln w="9525">
            <a:noFill/>
            <a:miter lim="800000"/>
            <a:headEnd/>
            <a:tailEnd/>
          </a:ln>
        </p:spPr>
      </p:pic>
      <p:pic>
        <p:nvPicPr>
          <p:cNvPr id="17414" name="Picture 6"/>
          <p:cNvPicPr>
            <a:picLocks noChangeAspect="1" noChangeArrowheads="1"/>
          </p:cNvPicPr>
          <p:nvPr/>
        </p:nvPicPr>
        <p:blipFill>
          <a:blip r:embed="rId3" cstate="print"/>
          <a:srcRect/>
          <a:stretch>
            <a:fillRect/>
          </a:stretch>
        </p:blipFill>
        <p:spPr bwMode="auto">
          <a:xfrm>
            <a:off x="7786688" y="3929063"/>
            <a:ext cx="1112837" cy="1604962"/>
          </a:xfrm>
          <a:prstGeom prst="rect">
            <a:avLst/>
          </a:prstGeom>
          <a:noFill/>
          <a:ln w="9525">
            <a:noFill/>
            <a:miter lim="800000"/>
            <a:headEnd/>
            <a:tailEnd/>
          </a:ln>
        </p:spPr>
      </p:pic>
      <p:pic>
        <p:nvPicPr>
          <p:cNvPr id="17415" name="Picture 4" descr="C:\Documents and Settings\bs\My Documents\My Pictures\926632_63166_front.jpg"/>
          <p:cNvPicPr>
            <a:picLocks noChangeAspect="1" noChangeArrowheads="1"/>
          </p:cNvPicPr>
          <p:nvPr/>
        </p:nvPicPr>
        <p:blipFill>
          <a:blip r:embed="rId4" cstate="print"/>
          <a:srcRect/>
          <a:stretch>
            <a:fillRect/>
          </a:stretch>
        </p:blipFill>
        <p:spPr bwMode="auto">
          <a:xfrm>
            <a:off x="6286500" y="4214813"/>
            <a:ext cx="1277938" cy="1800225"/>
          </a:xfrm>
          <a:prstGeom prst="rect">
            <a:avLst/>
          </a:prstGeom>
          <a:noFill/>
          <a:ln w="9525">
            <a:noFill/>
            <a:miter lim="800000"/>
            <a:headEnd/>
            <a:tailEnd/>
          </a:ln>
        </p:spPr>
      </p:pic>
      <p:pic>
        <p:nvPicPr>
          <p:cNvPr id="17416" name="Picture 4" descr="13819"/>
          <p:cNvPicPr>
            <a:picLocks noChangeAspect="1" noChangeArrowheads="1"/>
          </p:cNvPicPr>
          <p:nvPr/>
        </p:nvPicPr>
        <p:blipFill>
          <a:blip r:embed="rId5" cstate="print"/>
          <a:srcRect/>
          <a:stretch>
            <a:fillRect/>
          </a:stretch>
        </p:blipFill>
        <p:spPr bwMode="auto">
          <a:xfrm>
            <a:off x="285750" y="3429000"/>
            <a:ext cx="3143250" cy="2046288"/>
          </a:xfrm>
          <a:prstGeom prst="rect">
            <a:avLst/>
          </a:prstGeom>
          <a:noFill/>
          <a:ln w="9525">
            <a:noFill/>
            <a:miter lim="800000"/>
            <a:headEnd/>
            <a:tailEnd/>
          </a:ln>
        </p:spPr>
      </p:pic>
      <p:pic>
        <p:nvPicPr>
          <p:cNvPr id="17417" name="Picture 8"/>
          <p:cNvPicPr>
            <a:picLocks noChangeAspect="1" noChangeArrowheads="1"/>
          </p:cNvPicPr>
          <p:nvPr/>
        </p:nvPicPr>
        <p:blipFill>
          <a:blip r:embed="rId6" cstate="print"/>
          <a:srcRect/>
          <a:stretch>
            <a:fillRect/>
          </a:stretch>
        </p:blipFill>
        <p:spPr bwMode="auto">
          <a:xfrm>
            <a:off x="3048000" y="1905000"/>
            <a:ext cx="3127375" cy="2128838"/>
          </a:xfrm>
          <a:prstGeom prst="rect">
            <a:avLst/>
          </a:prstGeom>
          <a:noFill/>
          <a:ln w="9525">
            <a:noFill/>
            <a:miter lim="800000"/>
            <a:headEnd/>
            <a:tailEnd/>
          </a:ln>
        </p:spPr>
      </p:pic>
      <p:pic>
        <p:nvPicPr>
          <p:cNvPr id="17418" name="Picture 5" descr="C:\Documents and Settings\bs\My Documents\My Pictures\489px-MySQL.svg.png"/>
          <p:cNvPicPr>
            <a:picLocks noChangeAspect="1" noChangeArrowheads="1"/>
          </p:cNvPicPr>
          <p:nvPr/>
        </p:nvPicPr>
        <p:blipFill>
          <a:blip r:embed="rId7" cstate="print"/>
          <a:srcRect/>
          <a:stretch>
            <a:fillRect/>
          </a:stretch>
        </p:blipFill>
        <p:spPr bwMode="auto">
          <a:xfrm>
            <a:off x="7572375" y="3000375"/>
            <a:ext cx="1243013" cy="642938"/>
          </a:xfrm>
          <a:prstGeom prst="rect">
            <a:avLst/>
          </a:prstGeom>
          <a:noFill/>
          <a:ln w="9525">
            <a:noFill/>
            <a:miter lim="800000"/>
            <a:headEnd/>
            <a:tailEnd/>
          </a:ln>
        </p:spPr>
      </p:pic>
      <p:pic>
        <p:nvPicPr>
          <p:cNvPr id="17419" name="Picture 6" descr="C:\Documents and Settings\bs\My Documents\My Pictures\nv-logo.jpg"/>
          <p:cNvPicPr>
            <a:picLocks noChangeAspect="1" noChangeArrowheads="1"/>
          </p:cNvPicPr>
          <p:nvPr/>
        </p:nvPicPr>
        <p:blipFill>
          <a:blip r:embed="rId8" cstate="print"/>
          <a:srcRect/>
          <a:stretch>
            <a:fillRect/>
          </a:stretch>
        </p:blipFill>
        <p:spPr bwMode="auto">
          <a:xfrm>
            <a:off x="1785938" y="2714625"/>
            <a:ext cx="704850" cy="427038"/>
          </a:xfrm>
          <a:prstGeom prst="rect">
            <a:avLst/>
          </a:prstGeom>
          <a:noFill/>
          <a:ln w="9525">
            <a:noFill/>
            <a:miter lim="800000"/>
            <a:headEnd/>
            <a:tailEnd/>
          </a:ln>
        </p:spPr>
      </p:pic>
      <p:pic>
        <p:nvPicPr>
          <p:cNvPr id="17420" name="Picture 7" descr="C:\Documents and Settings\bs\My Documents\My Pictures\tomtom_logo-120.png"/>
          <p:cNvPicPr>
            <a:picLocks noChangeAspect="1" noChangeArrowheads="1"/>
          </p:cNvPicPr>
          <p:nvPr/>
        </p:nvPicPr>
        <p:blipFill>
          <a:blip r:embed="rId9" cstate="print"/>
          <a:srcRect/>
          <a:stretch>
            <a:fillRect/>
          </a:stretch>
        </p:blipFill>
        <p:spPr bwMode="auto">
          <a:xfrm>
            <a:off x="428625" y="2571750"/>
            <a:ext cx="1143000" cy="266700"/>
          </a:xfrm>
          <a:prstGeom prst="rect">
            <a:avLst/>
          </a:prstGeom>
          <a:noFill/>
          <a:ln w="9525">
            <a:noFill/>
            <a:miter lim="800000"/>
            <a:headEnd/>
            <a:tailEnd/>
          </a:ln>
        </p:spPr>
      </p:pic>
      <p:pic>
        <p:nvPicPr>
          <p:cNvPr id="17421" name="Picture 9" descr="C:\Documents and Settings\bs\My Documents\My Pictures\paypal_logo.gif"/>
          <p:cNvPicPr>
            <a:picLocks noChangeAspect="1" noChangeArrowheads="1"/>
          </p:cNvPicPr>
          <p:nvPr/>
        </p:nvPicPr>
        <p:blipFill>
          <a:blip r:embed="rId10" cstate="print"/>
          <a:srcRect/>
          <a:stretch>
            <a:fillRect/>
          </a:stretch>
        </p:blipFill>
        <p:spPr bwMode="auto">
          <a:xfrm>
            <a:off x="3571875" y="4851400"/>
            <a:ext cx="1292225" cy="323850"/>
          </a:xfrm>
          <a:prstGeom prst="rect">
            <a:avLst/>
          </a:prstGeom>
          <a:noFill/>
          <a:ln w="9525">
            <a:noFill/>
            <a:miter lim="800000"/>
            <a:headEnd/>
            <a:tailEnd/>
          </a:ln>
        </p:spPr>
      </p:pic>
      <p:pic>
        <p:nvPicPr>
          <p:cNvPr id="17422" name="Picture 10" descr="C:\Documents and Settings\bs\My Documents\My Pictures\amazon-logo-001.gif"/>
          <p:cNvPicPr>
            <a:picLocks noChangeAspect="1" noChangeArrowheads="1"/>
          </p:cNvPicPr>
          <p:nvPr/>
        </p:nvPicPr>
        <p:blipFill>
          <a:blip r:embed="rId11" cstate="print"/>
          <a:srcRect/>
          <a:stretch>
            <a:fillRect/>
          </a:stretch>
        </p:blipFill>
        <p:spPr bwMode="auto">
          <a:xfrm>
            <a:off x="3929063" y="5143500"/>
            <a:ext cx="1036637" cy="320675"/>
          </a:xfrm>
          <a:prstGeom prst="rect">
            <a:avLst/>
          </a:prstGeom>
          <a:noFill/>
          <a:ln w="9525">
            <a:noFill/>
            <a:miter lim="800000"/>
            <a:headEnd/>
            <a:tailEnd/>
          </a:ln>
        </p:spPr>
      </p:pic>
      <p:pic>
        <p:nvPicPr>
          <p:cNvPr id="17423" name="Picture 8" descr="C:\Documents and Settings\bs\My Documents\My Pictures\facebook_logo.png"/>
          <p:cNvPicPr>
            <a:picLocks noChangeAspect="1" noChangeArrowheads="1"/>
          </p:cNvPicPr>
          <p:nvPr/>
        </p:nvPicPr>
        <p:blipFill>
          <a:blip r:embed="rId12" cstate="print"/>
          <a:srcRect/>
          <a:stretch>
            <a:fillRect/>
          </a:stretch>
        </p:blipFill>
        <p:spPr bwMode="auto">
          <a:xfrm>
            <a:off x="6715125" y="3500438"/>
            <a:ext cx="500063" cy="500062"/>
          </a:xfrm>
          <a:prstGeom prst="rect">
            <a:avLst/>
          </a:prstGeom>
          <a:noFill/>
          <a:ln w="9525">
            <a:noFill/>
            <a:miter lim="800000"/>
            <a:headEnd/>
            <a:tailEnd/>
          </a:ln>
        </p:spPr>
      </p:pic>
      <p:pic>
        <p:nvPicPr>
          <p:cNvPr id="17424" name="Picture 2" descr="C:\Documents and Settings\bs\My Documents\My Pictures\amadeus logo.jpg"/>
          <p:cNvPicPr>
            <a:picLocks noChangeAspect="1" noChangeArrowheads="1"/>
          </p:cNvPicPr>
          <p:nvPr/>
        </p:nvPicPr>
        <p:blipFill>
          <a:blip r:embed="rId13" cstate="print"/>
          <a:srcRect/>
          <a:stretch>
            <a:fillRect/>
          </a:stretch>
        </p:blipFill>
        <p:spPr bwMode="auto">
          <a:xfrm>
            <a:off x="428625" y="6143625"/>
            <a:ext cx="1447800" cy="371475"/>
          </a:xfrm>
          <a:prstGeom prst="rect">
            <a:avLst/>
          </a:prstGeom>
          <a:noFill/>
          <a:ln w="9525">
            <a:noFill/>
            <a:miter lim="800000"/>
            <a:headEnd/>
            <a:tailEnd/>
          </a:ln>
        </p:spPr>
      </p:pic>
      <p:sp>
        <p:nvSpPr>
          <p:cNvPr id="17425" name="Footer Placeholder 16"/>
          <p:cNvSpPr>
            <a:spLocks noGrp="1"/>
          </p:cNvSpPr>
          <p:nvPr>
            <p:ph type="ftr" sz="quarter" idx="11"/>
          </p:nvPr>
        </p:nvSpPr>
        <p:spPr>
          <a:noFill/>
        </p:spPr>
        <p:txBody>
          <a:bodyPr/>
          <a:lstStyle/>
          <a:p>
            <a:r>
              <a:rPr lang="en-US" smtClean="0"/>
              <a:t>C++0x - Oct'10 - Stroustrup</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Cooked or raw?</a:t>
            </a:r>
            <a:endParaRPr lang="en-US" dirty="0"/>
          </a:p>
        </p:txBody>
      </p:sp>
      <p:sp>
        <p:nvSpPr>
          <p:cNvPr id="3" name="Content Placeholder 2"/>
          <p:cNvSpPr>
            <a:spLocks noGrp="1"/>
          </p:cNvSpPr>
          <p:nvPr>
            <p:ph idx="1"/>
          </p:nvPr>
        </p:nvSpPr>
        <p:spPr>
          <a:xfrm>
            <a:off x="457200" y="1143000"/>
            <a:ext cx="8686800" cy="4983163"/>
          </a:xfrm>
        </p:spPr>
        <p:txBody>
          <a:bodyPr/>
          <a:lstStyle/>
          <a:p>
            <a:r>
              <a:rPr lang="en-US" sz="2400" dirty="0" smtClean="0"/>
              <a:t>Consider</a:t>
            </a:r>
          </a:p>
          <a:p>
            <a:pPr lvl="1"/>
            <a:r>
              <a:rPr lang="en-US" sz="2000" b="1" dirty="0" smtClean="0"/>
              <a:t>1.2i	// </a:t>
            </a:r>
            <a:r>
              <a:rPr lang="en-US" sz="2000" i="1" dirty="0" smtClean="0"/>
              <a:t>we’d like 1.2*</a:t>
            </a:r>
            <a:r>
              <a:rPr lang="en-US" sz="2000" i="1" dirty="0" err="1" smtClean="0"/>
              <a:t>i</a:t>
            </a:r>
            <a:r>
              <a:rPr lang="en-US" sz="2000" i="1" dirty="0" smtClean="0"/>
              <a:t>	(“cooked”)</a:t>
            </a:r>
          </a:p>
          <a:p>
            <a:pPr lvl="1"/>
            <a:r>
              <a:rPr lang="en-US" sz="2000" b="1" dirty="0" smtClean="0"/>
              <a:t>123456789012345678901234567890x   // </a:t>
            </a:r>
            <a:r>
              <a:rPr lang="en-US" sz="2000" i="1" dirty="0" smtClean="0"/>
              <a:t>we need to treat that</a:t>
            </a:r>
            <a:r>
              <a:rPr lang="en-US" sz="2000" dirty="0" smtClean="0"/>
              <a:t/>
            </a:r>
            <a:br>
              <a:rPr lang="en-US" sz="2000" dirty="0" smtClean="0"/>
            </a:br>
            <a:r>
              <a:rPr lang="en-US" sz="2000" dirty="0" smtClean="0"/>
              <a:t>					     </a:t>
            </a:r>
            <a:r>
              <a:rPr lang="en-US" sz="2000" b="1" dirty="0" smtClean="0"/>
              <a:t>//</a:t>
            </a:r>
            <a:r>
              <a:rPr lang="en-US" sz="2000" dirty="0" smtClean="0"/>
              <a:t> </a:t>
            </a:r>
            <a:r>
              <a:rPr lang="en-US" sz="2000" i="1" dirty="0" smtClean="0"/>
              <a:t>number as a string (“raw”)</a:t>
            </a:r>
          </a:p>
          <a:p>
            <a:r>
              <a:rPr lang="en-US" sz="2400" dirty="0" smtClean="0"/>
              <a:t>Mapping functions</a:t>
            </a:r>
          </a:p>
          <a:p>
            <a:pPr lvl="1"/>
            <a:r>
              <a:rPr lang="en-US" sz="2000" b="1" dirty="0" smtClean="0"/>
              <a:t>complex&lt;double&gt; operator "</a:t>
            </a:r>
            <a:r>
              <a:rPr lang="en-US" sz="2000" b="1" dirty="0" err="1" smtClean="0"/>
              <a:t>i</a:t>
            </a:r>
            <a:r>
              <a:rPr lang="en-US" sz="2000" b="1" dirty="0" smtClean="0"/>
              <a:t>"(double d);	// </a:t>
            </a:r>
            <a:r>
              <a:rPr lang="en-US" sz="2000" i="1" dirty="0" smtClean="0"/>
              <a:t>pass cooked (as double)</a:t>
            </a:r>
          </a:p>
          <a:p>
            <a:pPr lvl="1"/>
            <a:r>
              <a:rPr lang="en-US" sz="2000" b="1" dirty="0" smtClean="0">
                <a:sym typeface="Wingdings" pitchFamily="2" charset="2"/>
              </a:rPr>
              <a:t></a:t>
            </a:r>
            <a:r>
              <a:rPr lang="en-US" sz="2000" b="1" dirty="0" smtClean="0"/>
              <a:t> operator "</a:t>
            </a:r>
            <a:r>
              <a:rPr lang="en-US" sz="2000" b="1" dirty="0" err="1" smtClean="0"/>
              <a:t>i</a:t>
            </a:r>
            <a:r>
              <a:rPr lang="en-US" sz="2000" b="1" dirty="0" smtClean="0"/>
              <a:t>"(1.2);	</a:t>
            </a:r>
          </a:p>
          <a:p>
            <a:pPr lvl="1"/>
            <a:r>
              <a:rPr lang="en-US" sz="2000" b="1" dirty="0" err="1" smtClean="0"/>
              <a:t>Bignum</a:t>
            </a:r>
            <a:r>
              <a:rPr lang="en-US" sz="2000" b="1" dirty="0" smtClean="0"/>
              <a:t> operator "x" (const char*);	// </a:t>
            </a:r>
            <a:r>
              <a:rPr lang="en-US" sz="2000" i="1" dirty="0" smtClean="0"/>
              <a:t>pass raw (as characters)</a:t>
            </a:r>
          </a:p>
          <a:p>
            <a:pPr lvl="1"/>
            <a:r>
              <a:rPr lang="en-US" sz="2000" b="1" dirty="0" smtClean="0">
                <a:sym typeface="Wingdings" pitchFamily="2" charset="2"/>
              </a:rPr>
              <a:t></a:t>
            </a:r>
            <a:r>
              <a:rPr lang="en-US" sz="2000" b="1" dirty="0" smtClean="0"/>
              <a:t> operator "x"("123456789012345678901234567890");</a:t>
            </a:r>
            <a:endParaRPr lang="en-US" sz="200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a:t>
            </a:r>
            <a:r>
              <a:rPr lang="en-US" dirty="0" err="1" smtClean="0"/>
              <a:t>lexing</a:t>
            </a:r>
            <a:r>
              <a:rPr lang="en-US" dirty="0" smtClean="0"/>
              <a:t>)</a:t>
            </a:r>
            <a:endParaRPr lang="en-US" dirty="0"/>
          </a:p>
        </p:txBody>
      </p:sp>
      <p:sp>
        <p:nvSpPr>
          <p:cNvPr id="3" name="Content Placeholder 2"/>
          <p:cNvSpPr>
            <a:spLocks noGrp="1"/>
          </p:cNvSpPr>
          <p:nvPr>
            <p:ph idx="1"/>
          </p:nvPr>
        </p:nvSpPr>
        <p:spPr/>
        <p:txBody>
          <a:bodyPr/>
          <a:lstStyle/>
          <a:p>
            <a:r>
              <a:rPr lang="en-US" sz="2800" dirty="0" smtClean="0"/>
              <a:t>The rules apply after usual lexical parsing</a:t>
            </a:r>
          </a:p>
          <a:p>
            <a:pPr lvl="1"/>
            <a:r>
              <a:rPr lang="en-US" sz="2400" dirty="0" smtClean="0"/>
              <a:t>Max Munch</a:t>
            </a:r>
          </a:p>
          <a:p>
            <a:pPr lvl="2"/>
            <a:r>
              <a:rPr lang="en-US" sz="2000" b="1" dirty="0" err="1" smtClean="0"/>
              <a:t>Hello_world</a:t>
            </a:r>
            <a:r>
              <a:rPr lang="en-US" sz="2000" b="1" dirty="0" smtClean="0"/>
              <a:t>	// </a:t>
            </a:r>
            <a:r>
              <a:rPr lang="en-US" sz="2000" dirty="0" smtClean="0"/>
              <a:t>and identifier, not “hello” with a suffix “_world”</a:t>
            </a:r>
          </a:p>
          <a:p>
            <a:pPr lvl="1"/>
            <a:r>
              <a:rPr lang="en-US" sz="2400" dirty="0" smtClean="0"/>
              <a:t>You can’t redefine existing suffices</a:t>
            </a:r>
          </a:p>
          <a:p>
            <a:pPr lvl="2"/>
            <a:r>
              <a:rPr lang="en-US" sz="2000" b="1" dirty="0" smtClean="0"/>
              <a:t>0x101b	// </a:t>
            </a:r>
            <a:r>
              <a:rPr lang="en-US" sz="2000" i="1" dirty="0" smtClean="0"/>
              <a:t>hexadecimal, not binary</a:t>
            </a:r>
          </a:p>
          <a:p>
            <a:pPr lvl="1"/>
            <a:r>
              <a:rPr lang="en-US" sz="2400" dirty="0" smtClean="0"/>
              <a:t>String concatenation</a:t>
            </a:r>
          </a:p>
          <a:p>
            <a:pPr lvl="2"/>
            <a:r>
              <a:rPr lang="en-US" sz="2000" b="1" dirty="0" smtClean="0"/>
              <a:t>"</a:t>
            </a:r>
            <a:r>
              <a:rPr lang="en-US" sz="2000" b="1" dirty="0" err="1" smtClean="0"/>
              <a:t>asdf</a:t>
            </a:r>
            <a:r>
              <a:rPr lang="en-US" sz="2000" b="1" dirty="0" smtClean="0"/>
              <a:t> " "</a:t>
            </a:r>
            <a:r>
              <a:rPr lang="en-US" sz="2000" b="1" dirty="0" err="1" smtClean="0"/>
              <a:t>lkjh"s</a:t>
            </a:r>
            <a:r>
              <a:rPr lang="en-US" sz="2000" b="1" dirty="0" smtClean="0"/>
              <a:t>	// </a:t>
            </a:r>
            <a:r>
              <a:rPr lang="en-US" sz="2000" i="1" dirty="0" smtClean="0"/>
              <a:t>a std::string</a:t>
            </a:r>
          </a:p>
          <a:p>
            <a:pPr lvl="1"/>
            <a:r>
              <a:rPr lang="en-US" sz="2400" dirty="0" smtClean="0"/>
              <a:t>Floating-point “assembly”</a:t>
            </a:r>
          </a:p>
          <a:p>
            <a:pPr lvl="2"/>
            <a:r>
              <a:rPr lang="en-US" sz="2000" b="1" dirty="0" smtClean="0"/>
              <a:t>1.2e-5df</a:t>
            </a:r>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101</a:t>
            </a:fld>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Variants</a:t>
            </a:r>
            <a:endParaRPr lang="en-US" dirty="0"/>
          </a:p>
        </p:txBody>
      </p:sp>
      <p:sp>
        <p:nvSpPr>
          <p:cNvPr id="3" name="Content Placeholder 2"/>
          <p:cNvSpPr>
            <a:spLocks noGrp="1"/>
          </p:cNvSpPr>
          <p:nvPr>
            <p:ph idx="1"/>
          </p:nvPr>
        </p:nvSpPr>
        <p:spPr/>
        <p:txBody>
          <a:bodyPr/>
          <a:lstStyle/>
          <a:p>
            <a:r>
              <a:rPr lang="en-US" sz="2400" i="1" dirty="0" smtClean="0"/>
              <a:t>user-defined-literal:</a:t>
            </a:r>
          </a:p>
          <a:p>
            <a:pPr lvl="1"/>
            <a:r>
              <a:rPr lang="en-US" sz="2000" i="1" dirty="0" smtClean="0"/>
              <a:t>user-defined-integer-literal</a:t>
            </a:r>
          </a:p>
          <a:p>
            <a:pPr lvl="1"/>
            <a:r>
              <a:rPr lang="en-US" sz="2000" i="1" dirty="0" smtClean="0"/>
              <a:t>user-defined-floating-literal</a:t>
            </a:r>
          </a:p>
          <a:p>
            <a:pPr lvl="1"/>
            <a:r>
              <a:rPr lang="en-US" sz="2000" i="1" dirty="0" smtClean="0"/>
              <a:t>user-defined-string-literal</a:t>
            </a:r>
          </a:p>
          <a:p>
            <a:pPr lvl="1"/>
            <a:r>
              <a:rPr lang="en-US" sz="2000" i="1" dirty="0" smtClean="0"/>
              <a:t>user-defined-character-literal</a:t>
            </a:r>
            <a:endParaRPr lang="en-US" sz="2000"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102</a:t>
            </a:fld>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time vs. run time</a:t>
            </a:r>
            <a:endParaRPr lang="en-US" dirty="0"/>
          </a:p>
        </p:txBody>
      </p:sp>
      <p:sp>
        <p:nvSpPr>
          <p:cNvPr id="3" name="Content Placeholder 2"/>
          <p:cNvSpPr>
            <a:spLocks noGrp="1"/>
          </p:cNvSpPr>
          <p:nvPr>
            <p:ph idx="1"/>
          </p:nvPr>
        </p:nvSpPr>
        <p:spPr/>
        <p:txBody>
          <a:bodyPr/>
          <a:lstStyle/>
          <a:p>
            <a:r>
              <a:rPr lang="en-US" sz="2400" dirty="0" smtClean="0"/>
              <a:t>Obviously(?) we prefer compile-time “assembly”</a:t>
            </a:r>
          </a:p>
          <a:p>
            <a:pPr lvl="1">
              <a:buNone/>
            </a:pPr>
            <a:r>
              <a:rPr lang="en-US" sz="2000" b="1" dirty="0" err="1" smtClean="0"/>
              <a:t>constexpr</a:t>
            </a:r>
            <a:r>
              <a:rPr lang="en-US" sz="2000" b="1" dirty="0" smtClean="0"/>
              <a:t> complex&lt;double&gt; operator "</a:t>
            </a:r>
            <a:r>
              <a:rPr lang="en-US" sz="2000" b="1" dirty="0" err="1" smtClean="0"/>
              <a:t>i</a:t>
            </a:r>
            <a:r>
              <a:rPr lang="en-US" sz="2000" b="1" dirty="0" smtClean="0"/>
              <a:t>"(long double d)</a:t>
            </a:r>
          </a:p>
          <a:p>
            <a:pPr lvl="1">
              <a:buNone/>
            </a:pPr>
            <a:r>
              <a:rPr lang="en-US" sz="2000" b="1" dirty="0" smtClean="0"/>
              <a:t>{</a:t>
            </a:r>
          </a:p>
          <a:p>
            <a:pPr lvl="2">
              <a:buNone/>
            </a:pPr>
            <a:r>
              <a:rPr lang="en-US" sz="2000" b="1" dirty="0" smtClean="0"/>
              <a:t>return {0,d};	// </a:t>
            </a:r>
            <a:r>
              <a:rPr lang="en-US" sz="2000" i="1" dirty="0" smtClean="0"/>
              <a:t>complex&lt;double &gt; is a literal type</a:t>
            </a:r>
          </a:p>
          <a:p>
            <a:pPr lvl="1">
              <a:buNone/>
            </a:pPr>
            <a:r>
              <a:rPr lang="en-US" sz="2000" b="1" dirty="0" smtClean="0"/>
              <a:t>}</a:t>
            </a:r>
          </a:p>
          <a:p>
            <a:r>
              <a:rPr lang="en-US" sz="2400" dirty="0" smtClean="0"/>
              <a:t>But we can’t do everything at compile-time</a:t>
            </a:r>
          </a:p>
          <a:p>
            <a:pPr lvl="1">
              <a:buNone/>
            </a:pPr>
            <a:r>
              <a:rPr lang="en-US" sz="2000" b="1" dirty="0" smtClean="0"/>
              <a:t>std::string operator "s"(const char* p, </a:t>
            </a:r>
            <a:r>
              <a:rPr lang="en-US" sz="2000" b="1" dirty="0" err="1" smtClean="0"/>
              <a:t>size_t</a:t>
            </a:r>
            <a:r>
              <a:rPr lang="en-US" sz="2000" b="1" dirty="0" smtClean="0"/>
              <a:t> n)	// </a:t>
            </a:r>
            <a:r>
              <a:rPr lang="en-US" sz="2000" i="1" dirty="0" smtClean="0"/>
              <a:t>cooked</a:t>
            </a:r>
          </a:p>
          <a:p>
            <a:pPr lvl="1">
              <a:buNone/>
            </a:pPr>
            <a:r>
              <a:rPr lang="en-US" sz="2000" b="1" dirty="0" smtClean="0"/>
              <a:t>{</a:t>
            </a:r>
          </a:p>
          <a:p>
            <a:pPr lvl="1">
              <a:buNone/>
            </a:pPr>
            <a:r>
              <a:rPr lang="en-US" sz="2000" b="1" dirty="0" smtClean="0"/>
              <a:t>	return string(</a:t>
            </a:r>
            <a:r>
              <a:rPr lang="en-US" sz="2000" b="1" dirty="0" err="1" smtClean="0"/>
              <a:t>p,n</a:t>
            </a:r>
            <a:r>
              <a:rPr lang="en-US" sz="2000" b="1" dirty="0" smtClean="0"/>
              <a:t>);		// </a:t>
            </a:r>
            <a:r>
              <a:rPr lang="en-US" sz="2000" i="1" dirty="0" smtClean="0"/>
              <a:t>requires free store allocation</a:t>
            </a:r>
          </a:p>
          <a:p>
            <a:pPr lvl="1">
              <a:buNone/>
            </a:pPr>
            <a:r>
              <a:rPr lang="en-US" sz="2000" b="1" dirty="0" smtClean="0"/>
              <a:t>}</a:t>
            </a:r>
            <a:endParaRPr lang="en-US" sz="200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103</a:t>
            </a:fld>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literal operators</a:t>
            </a:r>
            <a:endParaRPr lang="en-US" dirty="0"/>
          </a:p>
        </p:txBody>
      </p:sp>
      <p:sp>
        <p:nvSpPr>
          <p:cNvPr id="3" name="Content Placeholder 2"/>
          <p:cNvSpPr>
            <a:spLocks noGrp="1"/>
          </p:cNvSpPr>
          <p:nvPr>
            <p:ph idx="1"/>
          </p:nvPr>
        </p:nvSpPr>
        <p:spPr/>
        <p:txBody>
          <a:bodyPr/>
          <a:lstStyle/>
          <a:p>
            <a:r>
              <a:rPr lang="en-US" sz="2800" dirty="0" smtClean="0"/>
              <a:t>Are they nuts?</a:t>
            </a:r>
          </a:p>
          <a:p>
            <a:pPr lvl="1"/>
            <a:r>
              <a:rPr lang="en-US" sz="2400" dirty="0" smtClean="0"/>
              <a:t>Sure, but …</a:t>
            </a:r>
          </a:p>
          <a:p>
            <a:pPr lvl="1"/>
            <a:r>
              <a:rPr lang="en-US" sz="2400" dirty="0" smtClean="0"/>
              <a:t>How do you use user-defined literals in constants?</a:t>
            </a:r>
          </a:p>
          <a:p>
            <a:pPr lvl="2"/>
            <a:r>
              <a:rPr lang="en-US" sz="1800" dirty="0" smtClean="0"/>
              <a:t>e.g. for template </a:t>
            </a:r>
            <a:r>
              <a:rPr lang="en-US" sz="1800" dirty="0" err="1" smtClean="0"/>
              <a:t>metaprogramming</a:t>
            </a:r>
            <a:endParaRPr lang="en-US" sz="1800" dirty="0" smtClean="0"/>
          </a:p>
          <a:p>
            <a:pPr lvl="1"/>
            <a:r>
              <a:rPr lang="en-US" sz="2400" dirty="0" smtClean="0"/>
              <a:t>Ordinary templates</a:t>
            </a:r>
          </a:p>
          <a:p>
            <a:pPr lvl="2">
              <a:buNone/>
            </a:pPr>
            <a:r>
              <a:rPr lang="en-US" sz="2000" b="1" dirty="0" err="1" smtClean="0"/>
              <a:t>enum</a:t>
            </a:r>
            <a:r>
              <a:rPr lang="en-US" sz="2000" b="1" dirty="0" smtClean="0"/>
              <a:t> class TLA { </a:t>
            </a:r>
            <a:r>
              <a:rPr lang="en-US" sz="2000" b="1" dirty="0" err="1" smtClean="0"/>
              <a:t>nbg</a:t>
            </a:r>
            <a:r>
              <a:rPr lang="en-US" sz="2000" b="1" dirty="0" smtClean="0"/>
              <a:t>, mph, </a:t>
            </a:r>
            <a:r>
              <a:rPr lang="en-US" sz="2000" b="1" dirty="0" err="1" smtClean="0"/>
              <a:t>tla</a:t>
            </a:r>
            <a:r>
              <a:rPr lang="en-US" sz="2000" b="1" dirty="0" smtClean="0"/>
              <a:t>, </a:t>
            </a:r>
            <a:r>
              <a:rPr lang="en-US" sz="2000" b="1" dirty="0" err="1" smtClean="0"/>
              <a:t>npl</a:t>
            </a:r>
            <a:r>
              <a:rPr lang="en-US" sz="2000" b="1" dirty="0" smtClean="0"/>
              <a:t>, </a:t>
            </a:r>
            <a:r>
              <a:rPr lang="en-US" sz="2000" b="1" dirty="0" err="1" smtClean="0"/>
              <a:t>tlo</a:t>
            </a:r>
            <a:r>
              <a:rPr lang="en-US" sz="2000" b="1" dirty="0" smtClean="0"/>
              <a:t> };</a:t>
            </a:r>
          </a:p>
          <a:p>
            <a:pPr lvl="2">
              <a:buNone/>
            </a:pPr>
            <a:r>
              <a:rPr lang="en-US" sz="2000" b="1" dirty="0" smtClean="0"/>
              <a:t>template&lt;char c1, char c2, char c3&gt; TLA operator "_</a:t>
            </a:r>
            <a:r>
              <a:rPr lang="en-US" sz="2000" b="1" dirty="0" err="1" smtClean="0"/>
              <a:t>tla</a:t>
            </a:r>
            <a:r>
              <a:rPr lang="en-US" sz="2000" b="1" dirty="0" smtClean="0"/>
              <a:t>"();</a:t>
            </a:r>
          </a:p>
          <a:p>
            <a:pPr lvl="2">
              <a:buNone/>
            </a:pPr>
            <a:r>
              <a:rPr lang="en-US" sz="2000" b="1" dirty="0" smtClean="0"/>
              <a:t>"</a:t>
            </a:r>
            <a:r>
              <a:rPr lang="en-US" sz="2000" b="1" dirty="0" err="1" smtClean="0"/>
              <a:t>NBG"_tla</a:t>
            </a:r>
            <a:r>
              <a:rPr lang="en-US" sz="2000" b="1" dirty="0" smtClean="0"/>
              <a:t> </a:t>
            </a:r>
            <a:r>
              <a:rPr lang="en-US" sz="2000" b="1" dirty="0" smtClean="0">
                <a:sym typeface="Wingdings" pitchFamily="2" charset="2"/>
              </a:rPr>
              <a:t> operator</a:t>
            </a:r>
            <a:r>
              <a:rPr lang="en-US" sz="2000" b="1" dirty="0" smtClean="0"/>
              <a:t> "</a:t>
            </a:r>
            <a:r>
              <a:rPr lang="en-US" sz="2000" b="1" dirty="0" smtClean="0">
                <a:sym typeface="Wingdings" pitchFamily="2" charset="2"/>
              </a:rPr>
              <a:t>_</a:t>
            </a:r>
            <a:r>
              <a:rPr lang="en-US" sz="2000" b="1" dirty="0" err="1" smtClean="0">
                <a:sym typeface="Wingdings" pitchFamily="2" charset="2"/>
              </a:rPr>
              <a:t>tla</a:t>
            </a:r>
            <a:r>
              <a:rPr lang="en-US" sz="2000" b="1" dirty="0" smtClean="0"/>
              <a:t>" </a:t>
            </a:r>
            <a:r>
              <a:rPr lang="en-US" sz="2000" b="1" dirty="0" smtClean="0">
                <a:sym typeface="Wingdings" pitchFamily="2" charset="2"/>
              </a:rPr>
              <a:t>&lt;'N', 'B', 'G'&gt;();</a:t>
            </a:r>
            <a:endParaRPr lang="en-US" sz="1800" b="1" dirty="0" smtClean="0"/>
          </a:p>
          <a:p>
            <a:pPr lvl="1"/>
            <a:r>
              <a:rPr lang="en-US" sz="2400" dirty="0" smtClean="0"/>
              <a:t>Variadic templates</a:t>
            </a:r>
          </a:p>
          <a:p>
            <a:pPr lvl="2">
              <a:buNone/>
            </a:pPr>
            <a:r>
              <a:rPr lang="en-US" sz="2000" b="1" dirty="0" smtClean="0"/>
              <a:t>template&lt;char…&gt; TLA operator "dig"();</a:t>
            </a:r>
          </a:p>
          <a:p>
            <a:pPr lvl="2">
              <a:buNone/>
            </a:pPr>
            <a:r>
              <a:rPr lang="en-US" sz="2000" b="1" dirty="0" smtClean="0"/>
              <a:t>123dig </a:t>
            </a:r>
            <a:r>
              <a:rPr lang="en-US" sz="2000" b="1" dirty="0" smtClean="0">
                <a:sym typeface="Wingdings" pitchFamily="2" charset="2"/>
              </a:rPr>
              <a:t> operator</a:t>
            </a:r>
            <a:r>
              <a:rPr lang="en-US" sz="2000" b="1" dirty="0" smtClean="0"/>
              <a:t> "</a:t>
            </a:r>
            <a:r>
              <a:rPr lang="en-US" sz="2000" b="1" dirty="0" smtClean="0">
                <a:sym typeface="Wingdings" pitchFamily="2" charset="2"/>
              </a:rPr>
              <a:t>dig</a:t>
            </a:r>
            <a:r>
              <a:rPr lang="en-US" sz="2000" b="1" dirty="0" smtClean="0"/>
              <a:t>" </a:t>
            </a:r>
            <a:r>
              <a:rPr lang="en-US" sz="2000" b="1" dirty="0" smtClean="0">
                <a:sym typeface="Wingdings" pitchFamily="2" charset="2"/>
              </a:rPr>
              <a:t>&lt;'1', '2', '3'&gt;();</a:t>
            </a:r>
            <a:endParaRPr lang="en-US" sz="2000" b="1" dirty="0" smtClean="0"/>
          </a:p>
          <a:p>
            <a:pPr lvl="1"/>
            <a:endParaRPr lang="en-US" sz="2400" dirty="0" smtClean="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104</a:t>
            </a:fld>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a:xfrm>
            <a:off x="457200" y="1143000"/>
            <a:ext cx="8534400" cy="4983163"/>
          </a:xfrm>
        </p:spPr>
        <p:txBody>
          <a:bodyPr/>
          <a:lstStyle/>
          <a:p>
            <a:r>
              <a:rPr lang="en-US" sz="2400" dirty="0" smtClean="0"/>
              <a:t>Literal operators</a:t>
            </a:r>
          </a:p>
          <a:p>
            <a:pPr lvl="1"/>
            <a:r>
              <a:rPr lang="en-US" sz="2000" dirty="0" smtClean="0"/>
              <a:t>Are namespace scope functions (not members)</a:t>
            </a:r>
          </a:p>
          <a:p>
            <a:pPr lvl="1"/>
            <a:r>
              <a:rPr lang="en-US" sz="2000" dirty="0" smtClean="0"/>
              <a:t>The usual scope rules apply </a:t>
            </a:r>
          </a:p>
          <a:p>
            <a:r>
              <a:rPr lang="en-US" sz="2400" dirty="0" smtClean="0"/>
              <a:t>Suffices tends to be “short and common”</a:t>
            </a:r>
          </a:p>
          <a:p>
            <a:pPr lvl="1"/>
            <a:r>
              <a:rPr lang="en-US" sz="2000" dirty="0" smtClean="0"/>
              <a:t>E.g., </a:t>
            </a:r>
            <a:r>
              <a:rPr lang="en-US" sz="2000" b="1" dirty="0" smtClean="0"/>
              <a:t>x</a:t>
            </a:r>
            <a:r>
              <a:rPr lang="en-US" sz="2000" dirty="0" smtClean="0"/>
              <a:t>, </a:t>
            </a:r>
            <a:r>
              <a:rPr lang="en-US" sz="2000" b="1" dirty="0" err="1" smtClean="0"/>
              <a:t>i</a:t>
            </a:r>
            <a:r>
              <a:rPr lang="en-US" sz="2000" dirty="0" smtClean="0"/>
              <a:t>, </a:t>
            </a:r>
            <a:r>
              <a:rPr lang="en-US" sz="2000" b="1" dirty="0" smtClean="0"/>
              <a:t>m</a:t>
            </a:r>
            <a:r>
              <a:rPr lang="en-US" sz="2000" dirty="0" smtClean="0"/>
              <a:t>, …</a:t>
            </a:r>
          </a:p>
          <a:p>
            <a:r>
              <a:rPr lang="en-US" sz="2400" dirty="0" smtClean="0"/>
              <a:t>How to avoid clashes; stick them into a namespace:</a:t>
            </a:r>
          </a:p>
          <a:p>
            <a:pPr lvl="1">
              <a:buNone/>
            </a:pPr>
            <a:r>
              <a:rPr lang="en-US" sz="2000" b="1" dirty="0" smtClean="0"/>
              <a:t>// </a:t>
            </a:r>
            <a:r>
              <a:rPr lang="en-US" sz="2000" i="1" dirty="0" smtClean="0"/>
              <a:t>File </a:t>
            </a:r>
            <a:r>
              <a:rPr lang="en-US" sz="2000" i="1" dirty="0" err="1" smtClean="0"/>
              <a:t>a.h</a:t>
            </a:r>
            <a:r>
              <a:rPr lang="en-US" sz="2000" i="1" dirty="0" smtClean="0"/>
              <a:t>: </a:t>
            </a:r>
          </a:p>
          <a:p>
            <a:pPr lvl="1">
              <a:buNone/>
            </a:pPr>
            <a:r>
              <a:rPr lang="en-US" sz="2000" b="1" dirty="0" smtClean="0"/>
              <a:t>namespace A { </a:t>
            </a:r>
          </a:p>
          <a:p>
            <a:pPr lvl="1">
              <a:buNone/>
            </a:pPr>
            <a:r>
              <a:rPr lang="en-US" sz="2000" b="1" dirty="0" smtClean="0"/>
              <a:t>	class X { /* </a:t>
            </a:r>
            <a:r>
              <a:rPr lang="en-US" sz="2000" i="1" dirty="0" smtClean="0"/>
              <a:t>…</a:t>
            </a:r>
            <a:r>
              <a:rPr lang="en-US" sz="2000" b="1" dirty="0" smtClean="0"/>
              <a:t> */  }; </a:t>
            </a:r>
          </a:p>
          <a:p>
            <a:pPr lvl="1">
              <a:buNone/>
            </a:pPr>
            <a:r>
              <a:rPr lang="en-US" sz="2000" b="1" dirty="0" smtClean="0"/>
              <a:t>	namespace literals { </a:t>
            </a:r>
          </a:p>
          <a:p>
            <a:pPr lvl="1">
              <a:buNone/>
            </a:pPr>
            <a:r>
              <a:rPr lang="en-US" sz="2000" b="1" dirty="0" smtClean="0"/>
              <a:t>		operator "X"(char const*); </a:t>
            </a:r>
          </a:p>
          <a:p>
            <a:pPr lvl="1">
              <a:buNone/>
            </a:pPr>
            <a:r>
              <a:rPr lang="en-US" sz="2000" b="1" dirty="0" smtClean="0"/>
              <a:t>	} </a:t>
            </a:r>
          </a:p>
          <a:p>
            <a:pPr lvl="1">
              <a:buNone/>
            </a:pPr>
            <a:r>
              <a:rPr lang="en-US" sz="2000" b="1" dirty="0" smtClean="0"/>
              <a:t>} </a:t>
            </a:r>
          </a:p>
          <a:p>
            <a:pPr lvl="1">
              <a:buNone/>
            </a:pPr>
            <a:endParaRPr lang="en-US" sz="1050" b="1" dirty="0" smtClean="0"/>
          </a:p>
          <a:p>
            <a:pPr lvl="1">
              <a:buNone/>
            </a:pPr>
            <a:r>
              <a:rPr lang="en-US" sz="2000" b="1" dirty="0" smtClean="0"/>
              <a:t>using namespace A::literals; 	// </a:t>
            </a:r>
            <a:r>
              <a:rPr lang="en-US" sz="2000" i="1" dirty="0" smtClean="0"/>
              <a:t>for maximum control, don’t put into header</a:t>
            </a:r>
          </a:p>
          <a:p>
            <a:pPr lvl="1">
              <a:buNone/>
            </a:pPr>
            <a:endParaRPr lang="en-US" sz="2000" b="1" dirty="0" smtClean="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105</a:t>
            </a:fld>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p:txBody>
          <a:bodyPr/>
          <a:lstStyle/>
          <a:p>
            <a:pPr>
              <a:buNone/>
            </a:pPr>
            <a:r>
              <a:rPr lang="en-US" sz="2000" b="1" dirty="0" smtClean="0"/>
              <a:t>// </a:t>
            </a:r>
            <a:r>
              <a:rPr lang="en-US" sz="2000" i="1" dirty="0" smtClean="0"/>
              <a:t>File </a:t>
            </a:r>
            <a:r>
              <a:rPr lang="en-US" sz="2000" i="1" dirty="0" err="1" smtClean="0"/>
              <a:t>b.h</a:t>
            </a:r>
            <a:r>
              <a:rPr lang="en-US" sz="2000" i="1" dirty="0" smtClean="0"/>
              <a:t>: </a:t>
            </a:r>
          </a:p>
          <a:p>
            <a:pPr>
              <a:buNone/>
            </a:pPr>
            <a:r>
              <a:rPr lang="en-US" sz="2000" b="1" dirty="0" smtClean="0"/>
              <a:t>namespace B { </a:t>
            </a:r>
          </a:p>
          <a:p>
            <a:pPr>
              <a:buNone/>
            </a:pPr>
            <a:r>
              <a:rPr lang="en-US" sz="2000" b="1" dirty="0" smtClean="0"/>
              <a:t>	class </a:t>
            </a:r>
            <a:r>
              <a:rPr lang="en-US" sz="2000" b="1" dirty="0" err="1" smtClean="0"/>
              <a:t>ExtNum</a:t>
            </a:r>
            <a:r>
              <a:rPr lang="en-US" sz="2000" b="1" dirty="0" smtClean="0"/>
              <a:t> { /* </a:t>
            </a:r>
            <a:r>
              <a:rPr lang="en-US" sz="2000" i="1" dirty="0" smtClean="0"/>
              <a:t>…</a:t>
            </a:r>
            <a:r>
              <a:rPr lang="en-US" sz="2000" b="1" dirty="0" smtClean="0"/>
              <a:t> */ }; </a:t>
            </a:r>
          </a:p>
          <a:p>
            <a:pPr>
              <a:buNone/>
            </a:pPr>
            <a:r>
              <a:rPr lang="en-US" sz="2000" b="1" dirty="0" smtClean="0"/>
              <a:t>	namespace literals { </a:t>
            </a:r>
          </a:p>
          <a:p>
            <a:pPr>
              <a:buNone/>
            </a:pPr>
            <a:r>
              <a:rPr lang="en-US" sz="2000" b="1" dirty="0" smtClean="0"/>
              <a:t>		operator "X"(char const*); </a:t>
            </a:r>
          </a:p>
          <a:p>
            <a:pPr>
              <a:buNone/>
            </a:pPr>
            <a:r>
              <a:rPr lang="en-US" sz="2000" b="1" dirty="0" smtClean="0"/>
              <a:t>	} </a:t>
            </a:r>
          </a:p>
          <a:p>
            <a:pPr>
              <a:buNone/>
            </a:pPr>
            <a:r>
              <a:rPr lang="en-US" sz="2000" b="1" dirty="0" smtClean="0"/>
              <a:t>} </a:t>
            </a:r>
          </a:p>
          <a:p>
            <a:pPr>
              <a:buNone/>
            </a:pPr>
            <a:r>
              <a:rPr lang="en-US" sz="2000" b="1" dirty="0" smtClean="0"/>
              <a:t>using namespace B::literals; </a:t>
            </a:r>
          </a:p>
          <a:p>
            <a:pPr>
              <a:buNone/>
            </a:pPr>
            <a:endParaRPr lang="en-US" sz="2000" b="1" dirty="0" smtClean="0"/>
          </a:p>
          <a:p>
            <a:pPr>
              <a:buNone/>
            </a:pPr>
            <a:r>
              <a:rPr lang="en-US" sz="2000" b="1" dirty="0" smtClean="0"/>
              <a:t>// </a:t>
            </a:r>
            <a:r>
              <a:rPr lang="en-US" sz="2000" i="1" dirty="0" smtClean="0"/>
              <a:t>File </a:t>
            </a:r>
            <a:r>
              <a:rPr lang="en-US" sz="2000" i="1" dirty="0" err="1" smtClean="0"/>
              <a:t>main.c</a:t>
            </a:r>
            <a:r>
              <a:rPr lang="en-US" sz="2000" i="1" dirty="0" smtClean="0"/>
              <a:t>: </a:t>
            </a:r>
          </a:p>
          <a:p>
            <a:pPr>
              <a:buNone/>
            </a:pPr>
            <a:r>
              <a:rPr lang="en-US" sz="2000" b="1" dirty="0" smtClean="0"/>
              <a:t>#include "</a:t>
            </a:r>
            <a:r>
              <a:rPr lang="en-US" sz="2000" b="1" dirty="0" err="1" smtClean="0"/>
              <a:t>a.h</a:t>
            </a:r>
            <a:r>
              <a:rPr lang="en-US" sz="2000" b="1" dirty="0" smtClean="0"/>
              <a:t>" </a:t>
            </a:r>
          </a:p>
          <a:p>
            <a:pPr>
              <a:buNone/>
            </a:pPr>
            <a:r>
              <a:rPr lang="en-US" sz="2000" b="1" dirty="0" smtClean="0"/>
              <a:t>#include "</a:t>
            </a:r>
            <a:r>
              <a:rPr lang="en-US" sz="2000" b="1" dirty="0" err="1" smtClean="0"/>
              <a:t>b.h</a:t>
            </a:r>
            <a:r>
              <a:rPr lang="en-US" sz="2000" b="1" dirty="0" smtClean="0"/>
              <a:t>" // </a:t>
            </a:r>
            <a:r>
              <a:rPr lang="en-US" sz="2000" i="1" dirty="0" smtClean="0"/>
              <a:t>No conflict. </a:t>
            </a:r>
          </a:p>
          <a:p>
            <a:pPr>
              <a:buNone/>
            </a:pPr>
            <a:r>
              <a:rPr lang="es-ES" sz="2000" b="1" dirty="0" smtClean="0"/>
              <a:t>X </a:t>
            </a:r>
            <a:r>
              <a:rPr lang="es-ES" sz="2000" b="1" dirty="0" err="1" smtClean="0"/>
              <a:t>xx</a:t>
            </a:r>
            <a:r>
              <a:rPr lang="es-ES" sz="2000" b="1" dirty="0" smtClean="0"/>
              <a:t> = 123X; 	// </a:t>
            </a:r>
            <a:r>
              <a:rPr lang="es-ES" sz="2000" i="1" dirty="0" smtClean="0"/>
              <a:t>Error: </a:t>
            </a:r>
            <a:r>
              <a:rPr lang="es-ES" sz="2000" i="1" dirty="0" err="1" smtClean="0"/>
              <a:t>Ambiguous</a:t>
            </a:r>
            <a:endParaRPr lang="en-US" sz="2000" i="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a:t>
            </a:r>
            <a:endParaRPr lang="en-US" dirty="0"/>
          </a:p>
        </p:txBody>
      </p:sp>
      <p:sp>
        <p:nvSpPr>
          <p:cNvPr id="3" name="Content Placeholder 2"/>
          <p:cNvSpPr>
            <a:spLocks noGrp="1"/>
          </p:cNvSpPr>
          <p:nvPr>
            <p:ph idx="1"/>
          </p:nvPr>
        </p:nvSpPr>
        <p:spPr/>
        <p:txBody>
          <a:bodyPr/>
          <a:lstStyle/>
          <a:p>
            <a:r>
              <a:rPr lang="en-US" sz="2400" dirty="0" smtClean="0"/>
              <a:t>Try in order for </a:t>
            </a:r>
            <a:r>
              <a:rPr lang="en-US" sz="2400" i="1" dirty="0" err="1" smtClean="0"/>
              <a:t>something</a:t>
            </a:r>
            <a:r>
              <a:rPr lang="en-US" sz="2400" b="1" dirty="0" err="1" smtClean="0"/>
              <a:t>x</a:t>
            </a:r>
            <a:endParaRPr lang="en-US" sz="2400" b="1" dirty="0" smtClean="0"/>
          </a:p>
          <a:p>
            <a:pPr lvl="1"/>
            <a:r>
              <a:rPr lang="en-US" sz="2000" dirty="0" smtClean="0"/>
              <a:t>operator "x" </a:t>
            </a:r>
            <a:r>
              <a:rPr lang="en-US" sz="2000" i="1" dirty="0" smtClean="0"/>
              <a:t>X (n ULL)	// cooked</a:t>
            </a:r>
          </a:p>
          <a:p>
            <a:pPr lvl="1"/>
            <a:r>
              <a:rPr lang="en-US" sz="2000" dirty="0" smtClean="0"/>
              <a:t>operator "x" </a:t>
            </a:r>
            <a:r>
              <a:rPr lang="en-US" sz="2000" i="1" dirty="0" smtClean="0"/>
              <a:t>X ("n ")	// uncooked</a:t>
            </a:r>
          </a:p>
          <a:p>
            <a:pPr lvl="1"/>
            <a:r>
              <a:rPr lang="en-US" sz="2000" dirty="0" smtClean="0"/>
              <a:t>operator "x" </a:t>
            </a:r>
            <a:r>
              <a:rPr lang="en-US" sz="2000" i="1" dirty="0" smtClean="0"/>
              <a:t>X &lt;’c1’, ’c2’, ... ’ck’&gt;()</a:t>
            </a:r>
          </a:p>
          <a:p>
            <a:pPr lvl="1"/>
            <a:r>
              <a:rPr lang="en-US" sz="2000" dirty="0" smtClean="0"/>
              <a:t>operator "x" </a:t>
            </a:r>
            <a:r>
              <a:rPr lang="en-US" sz="2000" i="1" dirty="0" smtClean="0"/>
              <a:t>X (f L)</a:t>
            </a:r>
          </a:p>
          <a:p>
            <a:pPr lvl="1"/>
            <a:r>
              <a:rPr lang="en-US" sz="2000" dirty="0" smtClean="0"/>
              <a:t>operator "x" </a:t>
            </a:r>
            <a:r>
              <a:rPr lang="en-US" sz="2000" i="1" dirty="0" smtClean="0"/>
              <a:t>X ("f ")</a:t>
            </a:r>
          </a:p>
          <a:p>
            <a:pPr lvl="1"/>
            <a:r>
              <a:rPr lang="en-US" sz="2000" dirty="0" smtClean="0"/>
              <a:t>operator "x" </a:t>
            </a:r>
            <a:r>
              <a:rPr lang="en-US" sz="2000" i="1" dirty="0" smtClean="0"/>
              <a:t>X &lt;’c1’, ’c2’, ... ’ck’&gt;()</a:t>
            </a:r>
          </a:p>
          <a:p>
            <a:pPr lvl="1"/>
            <a:r>
              <a:rPr lang="en-US" sz="2000" dirty="0" smtClean="0"/>
              <a:t>operator "x" </a:t>
            </a:r>
            <a:r>
              <a:rPr lang="en-US" sz="2000" i="1" dirty="0" smtClean="0"/>
              <a:t>X (</a:t>
            </a:r>
            <a:r>
              <a:rPr lang="en-US" sz="2000" i="1" dirty="0" err="1" smtClean="0"/>
              <a:t>str</a:t>
            </a:r>
            <a:r>
              <a:rPr lang="en-US" sz="2000" i="1" dirty="0" smtClean="0"/>
              <a:t> , </a:t>
            </a:r>
            <a:r>
              <a:rPr lang="en-US" sz="2000" i="1" dirty="0" err="1" smtClean="0"/>
              <a:t>len</a:t>
            </a:r>
            <a:r>
              <a:rPr lang="en-US" sz="2000" i="1" dirty="0" smtClean="0"/>
              <a:t> )	// cooked</a:t>
            </a:r>
          </a:p>
          <a:p>
            <a:r>
              <a:rPr lang="en-US" sz="2400" dirty="0" smtClean="0"/>
              <a:t>You can’t have a cooked and an uncooked “version” for an </a:t>
            </a:r>
            <a:r>
              <a:rPr lang="en-US" sz="2400" b="1" dirty="0" smtClean="0"/>
              <a:t>x</a:t>
            </a:r>
            <a:endParaRPr lang="en-US" sz="240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107</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done</a:t>
            </a:r>
            <a:endParaRPr lang="en-US" dirty="0"/>
          </a:p>
        </p:txBody>
      </p:sp>
      <p:sp>
        <p:nvSpPr>
          <p:cNvPr id="3" name="Content Placeholder 2"/>
          <p:cNvSpPr>
            <a:spLocks noGrp="1"/>
          </p:cNvSpPr>
          <p:nvPr>
            <p:ph idx="1"/>
          </p:nvPr>
        </p:nvSpPr>
        <p:spPr/>
        <p:txBody>
          <a:bodyPr/>
          <a:lstStyle/>
          <a:p>
            <a:r>
              <a:rPr lang="en-US" sz="2400" dirty="0" smtClean="0"/>
              <a:t>Prefixes</a:t>
            </a:r>
          </a:p>
          <a:p>
            <a:pPr lvl="1"/>
            <a:r>
              <a:rPr lang="en-US" sz="2000" b="1" dirty="0" err="1" smtClean="0"/>
              <a:t>S"asdf</a:t>
            </a:r>
            <a:r>
              <a:rPr lang="en-US" sz="2000" b="1" dirty="0" smtClean="0"/>
              <a:t>"</a:t>
            </a:r>
            <a:r>
              <a:rPr lang="en-US" sz="2000" dirty="0" smtClean="0"/>
              <a:t>	// </a:t>
            </a:r>
            <a:r>
              <a:rPr lang="en-US" sz="2000" i="1" dirty="0" smtClean="0"/>
              <a:t>in this way lies (parsing and </a:t>
            </a:r>
            <a:r>
              <a:rPr lang="en-US" sz="2000" i="1" dirty="0" err="1" smtClean="0"/>
              <a:t>ambiguit</a:t>
            </a:r>
            <a:r>
              <a:rPr lang="en-US" sz="2000" i="1" dirty="0" smtClean="0"/>
              <a:t>) madness</a:t>
            </a:r>
          </a:p>
          <a:p>
            <a:r>
              <a:rPr lang="en-US" sz="2400" dirty="0" smtClean="0"/>
              <a:t>Separators</a:t>
            </a:r>
          </a:p>
          <a:p>
            <a:pPr lvl="1"/>
            <a:r>
              <a:rPr lang="en-US" sz="2000" b="1" dirty="0" smtClean="0"/>
              <a:t>1010_1111_0101_0000b	// </a:t>
            </a:r>
            <a:r>
              <a:rPr lang="en-US" sz="2000" i="1" dirty="0" err="1" smtClean="0"/>
              <a:t>Crowl</a:t>
            </a:r>
            <a:r>
              <a:rPr lang="en-US" sz="2000" i="1" dirty="0" smtClean="0"/>
              <a:t> proposal</a:t>
            </a:r>
          </a:p>
          <a:p>
            <a:pPr lvl="1"/>
            <a:r>
              <a:rPr lang="en-US" sz="2000" b="1" dirty="0" smtClean="0"/>
              <a:t>1010 1111 0101 0000b	// </a:t>
            </a:r>
            <a:r>
              <a:rPr lang="en-US" sz="2000" i="1" dirty="0" smtClean="0"/>
              <a:t>“overloaded whitespace”</a:t>
            </a:r>
          </a:p>
          <a:p>
            <a:r>
              <a:rPr lang="en-US" sz="2400" dirty="0" smtClean="0"/>
              <a:t>Standard library</a:t>
            </a:r>
          </a:p>
          <a:p>
            <a:pPr lvl="1"/>
            <a:r>
              <a:rPr lang="en-US" sz="2000" dirty="0" smtClean="0"/>
              <a:t>No </a:t>
            </a:r>
            <a:r>
              <a:rPr lang="en-US" sz="2000" b="1" dirty="0" smtClean="0"/>
              <a:t>s</a:t>
            </a:r>
            <a:r>
              <a:rPr lang="en-US" sz="2000" dirty="0" smtClean="0"/>
              <a:t>, </a:t>
            </a:r>
            <a:r>
              <a:rPr lang="en-US" sz="2000" b="1" dirty="0" smtClean="0"/>
              <a:t>b</a:t>
            </a:r>
            <a:r>
              <a:rPr lang="en-US" sz="2000" dirty="0" smtClean="0"/>
              <a:t>, or </a:t>
            </a:r>
            <a:r>
              <a:rPr lang="en-US" sz="2000" b="1" dirty="0" smtClean="0"/>
              <a:t>_i18n </a:t>
            </a:r>
            <a:r>
              <a:rPr lang="en-US" sz="2000" b="1" dirty="0" smtClean="0">
                <a:sym typeface="Wingdings" pitchFamily="2" charset="2"/>
              </a:rPr>
              <a:t></a:t>
            </a:r>
            <a:endParaRPr lang="en-US" sz="2000" b="1" dirty="0" smtClean="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C++0x standard library</a:t>
            </a:r>
            <a:endParaRPr lang="en-US" dirty="0"/>
          </a:p>
        </p:txBody>
      </p:sp>
      <p:sp>
        <p:nvSpPr>
          <p:cNvPr id="3" name="Content Placeholder 2"/>
          <p:cNvSpPr>
            <a:spLocks noGrp="1"/>
          </p:cNvSpPr>
          <p:nvPr>
            <p:ph idx="1"/>
          </p:nvPr>
        </p:nvSpPr>
        <p:spPr/>
        <p:txBody>
          <a:bodyPr/>
          <a:lstStyle/>
          <a:p>
            <a:r>
              <a:rPr lang="en-US" dirty="0" smtClean="0"/>
              <a:t>Overview</a:t>
            </a:r>
          </a:p>
          <a:p>
            <a:r>
              <a:rPr lang="en-US" dirty="0" smtClean="0"/>
              <a:t>Tuple</a:t>
            </a:r>
          </a:p>
          <a:p>
            <a:r>
              <a:rPr lang="en-US" dirty="0" smtClean="0"/>
              <a:t>Containers</a:t>
            </a:r>
          </a:p>
          <a:p>
            <a:pPr>
              <a:buNone/>
            </a:pPr>
            <a:endParaRPr lang="en-US"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a:noFill/>
        </p:spPr>
        <p:txBody>
          <a:bodyPr/>
          <a:lstStyle/>
          <a:p>
            <a:r>
              <a:rPr lang="en-US" smtClean="0"/>
              <a:t>C++0x - Oct'10 - Stroustrup</a:t>
            </a:r>
            <a:endParaRPr lang="en-US"/>
          </a:p>
        </p:txBody>
      </p:sp>
      <p:sp>
        <p:nvSpPr>
          <p:cNvPr id="15363" name="Slide Number Placeholder 5"/>
          <p:cNvSpPr>
            <a:spLocks noGrp="1"/>
          </p:cNvSpPr>
          <p:nvPr>
            <p:ph type="sldNum" sz="quarter" idx="12"/>
          </p:nvPr>
        </p:nvSpPr>
        <p:spPr>
          <a:noFill/>
        </p:spPr>
        <p:txBody>
          <a:bodyPr/>
          <a:lstStyle/>
          <a:p>
            <a:fld id="{93EAE8F9-49B2-4338-8E90-40096145CDED}" type="slidenum">
              <a:rPr lang="en-US" smtClean="0"/>
              <a:pPr/>
              <a:t>11</a:t>
            </a:fld>
            <a:endParaRPr lang="en-US" smtClean="0"/>
          </a:p>
        </p:txBody>
      </p:sp>
      <p:sp>
        <p:nvSpPr>
          <p:cNvPr id="15364" name="Rectangle 2"/>
          <p:cNvSpPr>
            <a:spLocks noGrp="1" noChangeArrowheads="1"/>
          </p:cNvSpPr>
          <p:nvPr>
            <p:ph type="title"/>
          </p:nvPr>
        </p:nvSpPr>
        <p:spPr>
          <a:xfrm>
            <a:off x="304800" y="274638"/>
            <a:ext cx="8610600" cy="1143000"/>
          </a:xfrm>
        </p:spPr>
        <p:txBody>
          <a:bodyPr/>
          <a:lstStyle/>
          <a:p>
            <a:pPr eaLnBrk="1" hangingPunct="1"/>
            <a:r>
              <a:rPr lang="en-US" sz="4000" dirty="0" smtClean="0"/>
              <a:t>C++ ISO Standardization</a:t>
            </a:r>
          </a:p>
        </p:txBody>
      </p:sp>
      <p:sp>
        <p:nvSpPr>
          <p:cNvPr id="15365" name="Rectangle 3"/>
          <p:cNvSpPr>
            <a:spLocks noGrp="1" noChangeArrowheads="1"/>
          </p:cNvSpPr>
          <p:nvPr>
            <p:ph type="body" idx="1"/>
          </p:nvPr>
        </p:nvSpPr>
        <p:spPr>
          <a:xfrm>
            <a:off x="457200" y="1371600"/>
            <a:ext cx="8001000" cy="4953000"/>
          </a:xfrm>
        </p:spPr>
        <p:txBody>
          <a:bodyPr/>
          <a:lstStyle/>
          <a:p>
            <a:pPr eaLnBrk="1" hangingPunct="1">
              <a:lnSpc>
                <a:spcPct val="80000"/>
              </a:lnSpc>
            </a:pPr>
            <a:r>
              <a:rPr lang="en-US" sz="2000" dirty="0" smtClean="0"/>
              <a:t>Slow, bureaucratic,</a:t>
            </a:r>
            <a:br>
              <a:rPr lang="en-US" sz="2000" dirty="0" smtClean="0"/>
            </a:br>
            <a:r>
              <a:rPr lang="en-US" sz="2000" dirty="0" smtClean="0"/>
              <a:t>democratic, formal process</a:t>
            </a:r>
          </a:p>
          <a:p>
            <a:pPr lvl="1" eaLnBrk="1" hangingPunct="1">
              <a:lnSpc>
                <a:spcPct val="80000"/>
              </a:lnSpc>
            </a:pPr>
            <a:r>
              <a:rPr lang="en-US" sz="1600" dirty="0" smtClean="0"/>
              <a:t>“the worst way, except for all the rest” </a:t>
            </a:r>
          </a:p>
          <a:p>
            <a:pPr lvl="2" eaLnBrk="1" hangingPunct="1">
              <a:lnSpc>
                <a:spcPct val="80000"/>
              </a:lnSpc>
            </a:pPr>
            <a:r>
              <a:rPr lang="en-US" sz="1200" dirty="0" smtClean="0"/>
              <a:t>(apologies to W. Churchill)</a:t>
            </a:r>
            <a:endParaRPr lang="en-US" sz="1600" dirty="0" smtClean="0"/>
          </a:p>
          <a:p>
            <a:pPr eaLnBrk="1" hangingPunct="1">
              <a:lnSpc>
                <a:spcPct val="80000"/>
              </a:lnSpc>
            </a:pPr>
            <a:r>
              <a:rPr lang="en-US" sz="2000" dirty="0" smtClean="0"/>
              <a:t>About 22 nations</a:t>
            </a:r>
            <a:br>
              <a:rPr lang="en-US" sz="2000" dirty="0" smtClean="0"/>
            </a:br>
            <a:r>
              <a:rPr lang="en-US" sz="2000" dirty="0" smtClean="0"/>
              <a:t>(5 to 12 at a meeting)</a:t>
            </a:r>
          </a:p>
          <a:p>
            <a:pPr eaLnBrk="1" hangingPunct="1">
              <a:lnSpc>
                <a:spcPct val="80000"/>
              </a:lnSpc>
            </a:pPr>
            <a:r>
              <a:rPr lang="en-US" sz="2000" dirty="0" smtClean="0"/>
              <a:t>Membership have varied</a:t>
            </a:r>
          </a:p>
          <a:p>
            <a:pPr lvl="1" eaLnBrk="1" hangingPunct="1">
              <a:lnSpc>
                <a:spcPct val="80000"/>
              </a:lnSpc>
            </a:pPr>
            <a:r>
              <a:rPr lang="en-US" sz="1800" dirty="0" smtClean="0"/>
              <a:t>100 to 200+</a:t>
            </a:r>
          </a:p>
          <a:p>
            <a:pPr lvl="2" eaLnBrk="1" hangingPunct="1">
              <a:lnSpc>
                <a:spcPct val="80000"/>
              </a:lnSpc>
            </a:pPr>
            <a:r>
              <a:rPr lang="en-US" sz="1600" dirty="0" smtClean="0"/>
              <a:t>200+ members currently</a:t>
            </a:r>
          </a:p>
          <a:p>
            <a:pPr lvl="1" eaLnBrk="1" hangingPunct="1">
              <a:lnSpc>
                <a:spcPct val="80000"/>
              </a:lnSpc>
            </a:pPr>
            <a:r>
              <a:rPr lang="en-US" sz="1800" dirty="0" smtClean="0"/>
              <a:t>40 to 100 at a meeting</a:t>
            </a:r>
          </a:p>
          <a:p>
            <a:pPr lvl="2" eaLnBrk="1" hangingPunct="1">
              <a:lnSpc>
                <a:spcPct val="80000"/>
              </a:lnSpc>
            </a:pPr>
            <a:r>
              <a:rPr lang="en-US" sz="1600" dirty="0" smtClean="0"/>
              <a:t>~60 currently</a:t>
            </a:r>
          </a:p>
          <a:p>
            <a:pPr lvl="2" eaLnBrk="1" hangingPunct="1">
              <a:lnSpc>
                <a:spcPct val="80000"/>
              </a:lnSpc>
            </a:pPr>
            <a:endParaRPr lang="en-US" sz="1600" dirty="0" smtClean="0"/>
          </a:p>
          <a:p>
            <a:pPr eaLnBrk="1" hangingPunct="1">
              <a:lnSpc>
                <a:spcPct val="80000"/>
              </a:lnSpc>
            </a:pPr>
            <a:r>
              <a:rPr lang="en-US" sz="2000" dirty="0" smtClean="0"/>
              <a:t>Most members work in industry</a:t>
            </a:r>
          </a:p>
          <a:p>
            <a:pPr eaLnBrk="1" hangingPunct="1">
              <a:lnSpc>
                <a:spcPct val="80000"/>
              </a:lnSpc>
            </a:pPr>
            <a:r>
              <a:rPr lang="en-US" sz="2000" dirty="0" smtClean="0"/>
              <a:t>Most members are volunteers</a:t>
            </a:r>
          </a:p>
          <a:p>
            <a:pPr lvl="1" eaLnBrk="1" hangingPunct="1">
              <a:lnSpc>
                <a:spcPct val="80000"/>
              </a:lnSpc>
            </a:pPr>
            <a:r>
              <a:rPr lang="en-US" sz="1800" dirty="0" smtClean="0"/>
              <a:t>Even many of the company representatives</a:t>
            </a:r>
          </a:p>
          <a:p>
            <a:pPr eaLnBrk="1" hangingPunct="1">
              <a:lnSpc>
                <a:spcPct val="80000"/>
              </a:lnSpc>
            </a:pPr>
            <a:r>
              <a:rPr lang="en-US" sz="2000" dirty="0" smtClean="0"/>
              <a:t>Most major platform, compiler, and library vendors are represented</a:t>
            </a:r>
          </a:p>
          <a:p>
            <a:pPr lvl="1" eaLnBrk="1" hangingPunct="1">
              <a:lnSpc>
                <a:spcPct val="80000"/>
              </a:lnSpc>
            </a:pPr>
            <a:r>
              <a:rPr lang="en-US" sz="1800" dirty="0" smtClean="0"/>
              <a:t>E.g., IBM, Intel, Microsoft, Sun</a:t>
            </a:r>
          </a:p>
          <a:p>
            <a:pPr eaLnBrk="1" hangingPunct="1">
              <a:lnSpc>
                <a:spcPct val="80000"/>
              </a:lnSpc>
            </a:pPr>
            <a:r>
              <a:rPr lang="en-US" sz="2000" dirty="0" smtClean="0"/>
              <a:t>End users are underrepresented</a:t>
            </a:r>
          </a:p>
        </p:txBody>
      </p:sp>
      <p:pic>
        <p:nvPicPr>
          <p:cNvPr id="15366" name="Picture 4" descr="Initial meeting group portrait 1"/>
          <p:cNvPicPr>
            <a:picLocks noChangeAspect="1" noChangeArrowheads="1"/>
          </p:cNvPicPr>
          <p:nvPr/>
        </p:nvPicPr>
        <p:blipFill>
          <a:blip r:embed="rId2" cstate="print"/>
          <a:srcRect/>
          <a:stretch>
            <a:fillRect/>
          </a:stretch>
        </p:blipFill>
        <p:spPr bwMode="auto">
          <a:xfrm>
            <a:off x="4419600" y="1143000"/>
            <a:ext cx="4648200" cy="3673475"/>
          </a:xfrm>
          <a:prstGeom prst="rect">
            <a:avLst/>
          </a:prstGeom>
          <a:noFill/>
          <a:ln w="9525">
            <a:noFill/>
            <a:miter lim="800000"/>
            <a:headEnd/>
            <a:tailEnd/>
          </a:ln>
        </p:spPr>
      </p:pic>
      <p:cxnSp>
        <p:nvCxnSpPr>
          <p:cNvPr id="8" name="Straight Arrow Connector 7"/>
          <p:cNvCxnSpPr/>
          <p:nvPr/>
        </p:nvCxnSpPr>
        <p:spPr bwMode="auto">
          <a:xfrm rot="10800000" flipV="1">
            <a:off x="4114800" y="5791200"/>
            <a:ext cx="2057400" cy="2286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smtClean="0"/>
              <a:t>Overview</a:t>
            </a:r>
          </a:p>
        </p:txBody>
      </p:sp>
      <p:sp>
        <p:nvSpPr>
          <p:cNvPr id="4099" name="Content Placeholder 2"/>
          <p:cNvSpPr>
            <a:spLocks noGrp="1"/>
          </p:cNvSpPr>
          <p:nvPr>
            <p:ph idx="1"/>
          </p:nvPr>
        </p:nvSpPr>
        <p:spPr>
          <a:xfrm>
            <a:off x="457200" y="1143000"/>
            <a:ext cx="8229600" cy="4983163"/>
          </a:xfrm>
        </p:spPr>
        <p:txBody>
          <a:bodyPr/>
          <a:lstStyle/>
          <a:p>
            <a:r>
              <a:rPr lang="en-US" sz="1800" dirty="0" smtClean="0"/>
              <a:t>smart pointers: </a:t>
            </a:r>
            <a:r>
              <a:rPr lang="en-US" sz="1800" b="1" dirty="0" err="1" smtClean="0"/>
              <a:t>shared_ptr</a:t>
            </a:r>
            <a:r>
              <a:rPr lang="en-US" sz="1800" dirty="0" smtClean="0"/>
              <a:t>, </a:t>
            </a:r>
            <a:r>
              <a:rPr lang="en-US" sz="1800" b="1" dirty="0" err="1" smtClean="0"/>
              <a:t>weak_ptr</a:t>
            </a:r>
            <a:r>
              <a:rPr lang="en-US" sz="1800" dirty="0" smtClean="0"/>
              <a:t>, and </a:t>
            </a:r>
            <a:r>
              <a:rPr lang="en-US" sz="1800" b="1" dirty="0" err="1" smtClean="0"/>
              <a:t>unique_ptr</a:t>
            </a:r>
            <a:r>
              <a:rPr lang="en-US" sz="1800" b="1" dirty="0" smtClean="0"/>
              <a:t> </a:t>
            </a:r>
          </a:p>
          <a:p>
            <a:r>
              <a:rPr lang="en-US" sz="1800" dirty="0" smtClean="0"/>
              <a:t>garbage collection ABI </a:t>
            </a:r>
          </a:p>
          <a:p>
            <a:r>
              <a:rPr lang="en-US" sz="1800" dirty="0" smtClean="0"/>
              <a:t>Improvements to algorithms </a:t>
            </a:r>
          </a:p>
          <a:p>
            <a:r>
              <a:rPr lang="en-US" sz="1800" b="1" dirty="0" smtClean="0"/>
              <a:t>array</a:t>
            </a:r>
            <a:r>
              <a:rPr lang="en-US" sz="1800" dirty="0" smtClean="0"/>
              <a:t> </a:t>
            </a:r>
          </a:p>
          <a:p>
            <a:r>
              <a:rPr lang="en-US" sz="1800" dirty="0" smtClean="0"/>
              <a:t>Improvements to containers </a:t>
            </a:r>
          </a:p>
          <a:p>
            <a:r>
              <a:rPr lang="en-US" sz="1800" b="1" dirty="0" err="1" smtClean="0"/>
              <a:t>forward_list</a:t>
            </a:r>
            <a:r>
              <a:rPr lang="en-US" sz="1800" dirty="0" smtClean="0"/>
              <a:t> a singly-liked list </a:t>
            </a:r>
          </a:p>
          <a:p>
            <a:r>
              <a:rPr lang="en-US" sz="1800" b="1" dirty="0" smtClean="0"/>
              <a:t>tuple</a:t>
            </a:r>
            <a:r>
              <a:rPr lang="en-US" sz="1800" dirty="0" smtClean="0"/>
              <a:t> and other utilities</a:t>
            </a:r>
          </a:p>
          <a:p>
            <a:r>
              <a:rPr lang="en-US" sz="1800" b="1" dirty="0" smtClean="0"/>
              <a:t>thread</a:t>
            </a:r>
          </a:p>
          <a:p>
            <a:r>
              <a:rPr lang="en-US" sz="1800" dirty="0" smtClean="0"/>
              <a:t>Time utilities</a:t>
            </a:r>
          </a:p>
          <a:p>
            <a:r>
              <a:rPr lang="en-US" sz="1800" dirty="0" smtClean="0"/>
              <a:t>abandoning a process</a:t>
            </a:r>
          </a:p>
          <a:p>
            <a:r>
              <a:rPr lang="en-US" sz="1800" b="1" dirty="0" smtClean="0"/>
              <a:t>future</a:t>
            </a:r>
            <a:r>
              <a:rPr lang="en-US" sz="1800" dirty="0" smtClean="0"/>
              <a:t> and </a:t>
            </a:r>
            <a:r>
              <a:rPr lang="en-US" sz="1800" b="1" dirty="0" smtClean="0"/>
              <a:t>promise </a:t>
            </a:r>
          </a:p>
          <a:p>
            <a:r>
              <a:rPr lang="en-US" sz="1800" dirty="0" smtClean="0"/>
              <a:t>atomic operations </a:t>
            </a:r>
          </a:p>
          <a:p>
            <a:r>
              <a:rPr lang="en-US" sz="1800" dirty="0" smtClean="0"/>
              <a:t>random number generators </a:t>
            </a:r>
          </a:p>
          <a:p>
            <a:r>
              <a:rPr lang="en-US" sz="1800" b="1" dirty="0" err="1" smtClean="0"/>
              <a:t>unordered_map</a:t>
            </a:r>
            <a:r>
              <a:rPr lang="en-US" sz="1800" dirty="0" smtClean="0"/>
              <a:t>  (and unordered </a:t>
            </a:r>
            <a:r>
              <a:rPr lang="en-US" sz="1800" dirty="0" err="1" smtClean="0"/>
              <a:t>multimap</a:t>
            </a:r>
            <a:r>
              <a:rPr lang="en-US" sz="1800" dirty="0" smtClean="0"/>
              <a:t>, set, </a:t>
            </a:r>
            <a:r>
              <a:rPr lang="en-US" sz="1800" dirty="0" err="1" smtClean="0"/>
              <a:t>multiset</a:t>
            </a:r>
            <a:r>
              <a:rPr lang="en-US" sz="1800" dirty="0" smtClean="0"/>
              <a:t>)</a:t>
            </a:r>
          </a:p>
          <a:p>
            <a:r>
              <a:rPr lang="en-US" sz="1800" dirty="0" smtClean="0"/>
              <a:t>metaprogramming and type traits </a:t>
            </a:r>
          </a:p>
          <a:p>
            <a:r>
              <a:rPr lang="en-US" sz="1800" b="1" dirty="0" err="1" smtClean="0"/>
              <a:t>regex</a:t>
            </a:r>
            <a:r>
              <a:rPr lang="en-US" sz="1800" dirty="0" smtClean="0"/>
              <a:t> a regular expression library </a:t>
            </a:r>
          </a:p>
          <a:p>
            <a:r>
              <a:rPr lang="en-US" sz="1800" dirty="0" smtClean="0"/>
              <a:t>scoped allocators </a:t>
            </a:r>
          </a:p>
          <a:p>
            <a:pPr>
              <a:buNone/>
            </a:pPr>
            <a:endParaRPr lang="en-US" sz="2400" dirty="0" smtClean="0"/>
          </a:p>
        </p:txBody>
      </p:sp>
      <p:sp>
        <p:nvSpPr>
          <p:cNvPr id="4" name="Slide Number Placeholder 3"/>
          <p:cNvSpPr>
            <a:spLocks noGrp="1"/>
          </p:cNvSpPr>
          <p:nvPr>
            <p:ph type="sldNum" sz="quarter" idx="12"/>
          </p:nvPr>
        </p:nvSpPr>
        <p:spPr/>
        <p:txBody>
          <a:bodyPr/>
          <a:lstStyle/>
          <a:p>
            <a:pPr>
              <a:defRPr/>
            </a:pPr>
            <a:fld id="{EB46EA45-ABC9-43FB-A98F-F42A9CF39D7A}" type="slidenum">
              <a:rPr lang="en-US" smtClean="0"/>
              <a:pPr>
                <a:defRPr/>
              </a:pPr>
              <a:t>110</a:t>
            </a:fld>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sz="2400" dirty="0" smtClean="0"/>
              <a:t>Containers</a:t>
            </a:r>
          </a:p>
          <a:p>
            <a:pPr lvl="1"/>
            <a:r>
              <a:rPr lang="en-US" sz="2000" b="1" dirty="0" smtClean="0"/>
              <a:t>array</a:t>
            </a:r>
            <a:r>
              <a:rPr lang="en-US" sz="2000" dirty="0" smtClean="0"/>
              <a:t> a fixed-sized array/vector</a:t>
            </a:r>
          </a:p>
          <a:p>
            <a:pPr lvl="1"/>
            <a:r>
              <a:rPr lang="en-US" sz="2000" dirty="0" smtClean="0"/>
              <a:t>Improvements to containers </a:t>
            </a:r>
          </a:p>
          <a:p>
            <a:pPr lvl="1"/>
            <a:r>
              <a:rPr lang="en-US" sz="2000" b="1" dirty="0" err="1" smtClean="0"/>
              <a:t>forward_list</a:t>
            </a:r>
            <a:r>
              <a:rPr lang="en-US" sz="2000" dirty="0" smtClean="0"/>
              <a:t> a singly-liked list</a:t>
            </a:r>
          </a:p>
          <a:p>
            <a:pPr lvl="1"/>
            <a:r>
              <a:rPr lang="en-US" sz="2000" dirty="0" smtClean="0"/>
              <a:t>How does a C++0x container differ from a C++98 container</a:t>
            </a:r>
          </a:p>
          <a:p>
            <a:r>
              <a:rPr lang="en-US" sz="2400" dirty="0" smtClean="0"/>
              <a:t>Utilities </a:t>
            </a:r>
          </a:p>
          <a:p>
            <a:pPr lvl="1"/>
            <a:r>
              <a:rPr lang="en-US" sz="2000" b="1" dirty="0" err="1" smtClean="0"/>
              <a:t>tuple</a:t>
            </a:r>
            <a:r>
              <a:rPr lang="en-US" sz="2000" dirty="0" smtClean="0"/>
              <a:t> </a:t>
            </a:r>
          </a:p>
          <a:p>
            <a:pPr lvl="1"/>
            <a:r>
              <a:rPr lang="en-US" sz="2000" b="1" dirty="0" smtClean="0"/>
              <a:t>function</a:t>
            </a:r>
            <a:endParaRPr lang="en-US" sz="2000" dirty="0" smtClean="0"/>
          </a:p>
          <a:p>
            <a:r>
              <a:rPr lang="en-US" sz="2400" dirty="0" smtClean="0"/>
              <a:t>Algorithms</a:t>
            </a:r>
          </a:p>
          <a:p>
            <a:endParaRPr lang="en-US"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111</a:t>
            </a:fld>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23.3.1 Class template array</a:t>
            </a:r>
            <a:endParaRPr lang="en-US" dirty="0"/>
          </a:p>
        </p:txBody>
      </p:sp>
      <p:sp>
        <p:nvSpPr>
          <p:cNvPr id="3" name="Content Placeholder 2"/>
          <p:cNvSpPr>
            <a:spLocks noGrp="1"/>
          </p:cNvSpPr>
          <p:nvPr>
            <p:ph idx="1"/>
          </p:nvPr>
        </p:nvSpPr>
        <p:spPr/>
        <p:txBody>
          <a:bodyPr/>
          <a:lstStyle/>
          <a:p>
            <a:r>
              <a:rPr lang="en-US" sz="2400" dirty="0" smtClean="0"/>
              <a:t>Fixed length array</a:t>
            </a:r>
          </a:p>
          <a:p>
            <a:pPr lvl="1"/>
            <a:r>
              <a:rPr lang="en-US" sz="2000" dirty="0" smtClean="0"/>
              <a:t>like built-in array, but</a:t>
            </a:r>
          </a:p>
          <a:p>
            <a:pPr lvl="2"/>
            <a:r>
              <a:rPr lang="en-US" sz="1600" dirty="0" smtClean="0"/>
              <a:t>No nasty pointer decay</a:t>
            </a:r>
          </a:p>
          <a:p>
            <a:pPr lvl="2"/>
            <a:r>
              <a:rPr lang="en-US" sz="1600" dirty="0" smtClean="0"/>
              <a:t>Knows its size</a:t>
            </a:r>
          </a:p>
          <a:p>
            <a:pPr lvl="2"/>
            <a:r>
              <a:rPr lang="en-US" sz="1600" dirty="0" smtClean="0"/>
              <a:t>Has STL interface (e.g. </a:t>
            </a:r>
            <a:r>
              <a:rPr lang="en-US" sz="1600" b="1" dirty="0" smtClean="0"/>
              <a:t>begin() </a:t>
            </a:r>
            <a:r>
              <a:rPr lang="en-US" sz="1600" dirty="0" smtClean="0"/>
              <a:t>and </a:t>
            </a:r>
            <a:r>
              <a:rPr lang="en-US" sz="1600" b="1" dirty="0" smtClean="0"/>
              <a:t>end()</a:t>
            </a:r>
            <a:r>
              <a:rPr lang="en-US" sz="1600" dirty="0" smtClean="0"/>
              <a:t>, assignment, and pass-by-value)</a:t>
            </a:r>
          </a:p>
          <a:p>
            <a:pPr lvl="1"/>
            <a:r>
              <a:rPr lang="en-US" sz="2000" b="1" dirty="0" smtClean="0"/>
              <a:t>array&lt;</a:t>
            </a:r>
            <a:r>
              <a:rPr lang="en-US" sz="2000" b="1" dirty="0" err="1" smtClean="0"/>
              <a:t>int</a:t>
            </a:r>
            <a:r>
              <a:rPr lang="en-US" sz="2000" b="1" dirty="0" smtClean="0"/>
              <a:t>, 6&gt; a1= { 1, 2, 3 };</a:t>
            </a:r>
          </a:p>
          <a:p>
            <a:pPr lvl="1"/>
            <a:r>
              <a:rPr lang="en-US" sz="2000" b="1" dirty="0" smtClean="0"/>
              <a:t>array&lt;</a:t>
            </a:r>
            <a:r>
              <a:rPr lang="en-US" sz="2000" b="1" dirty="0" err="1" smtClean="0"/>
              <a:t>int</a:t>
            </a:r>
            <a:r>
              <a:rPr lang="en-US" sz="2000" b="1" dirty="0" smtClean="0"/>
              <a:t>&gt; a2 = { 1, 2, 3 };	// </a:t>
            </a:r>
            <a:r>
              <a:rPr lang="en-US" sz="2000" i="1" dirty="0" smtClean="0"/>
              <a:t>error: size unknown/missing</a:t>
            </a:r>
          </a:p>
          <a:p>
            <a:r>
              <a:rPr lang="en-US" sz="2400" dirty="0" smtClean="0"/>
              <a:t>Zero-length array</a:t>
            </a:r>
          </a:p>
          <a:p>
            <a:pPr lvl="1"/>
            <a:r>
              <a:rPr lang="en-US" sz="2000" b="1" dirty="0" smtClean="0"/>
              <a:t>array&lt;int,0&gt; a0;	// </a:t>
            </a:r>
            <a:r>
              <a:rPr lang="en-US" sz="2000" i="1" dirty="0" smtClean="0"/>
              <a:t>ok</a:t>
            </a:r>
            <a:endParaRPr lang="en-US" sz="2000" i="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112</a:t>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23.3.1 Class template array</a:t>
            </a:r>
            <a:endParaRPr lang="en-US" dirty="0"/>
          </a:p>
        </p:txBody>
      </p:sp>
      <p:sp>
        <p:nvSpPr>
          <p:cNvPr id="3" name="Content Placeholder 2"/>
          <p:cNvSpPr>
            <a:spLocks noGrp="1"/>
          </p:cNvSpPr>
          <p:nvPr>
            <p:ph idx="1"/>
          </p:nvPr>
        </p:nvSpPr>
        <p:spPr/>
        <p:txBody>
          <a:bodyPr/>
          <a:lstStyle/>
          <a:p>
            <a:pPr>
              <a:buNone/>
            </a:pPr>
            <a:r>
              <a:rPr lang="fr-FR" sz="1600" b="1" dirty="0" err="1" smtClean="0"/>
              <a:t>template</a:t>
            </a:r>
            <a:r>
              <a:rPr lang="fr-FR" sz="1600" b="1" dirty="0" smtClean="0"/>
              <a:t> &lt;class T, </a:t>
            </a:r>
            <a:r>
              <a:rPr lang="fr-FR" sz="1600" b="1" dirty="0" err="1" smtClean="0"/>
              <a:t>size_t</a:t>
            </a:r>
            <a:r>
              <a:rPr lang="fr-FR" sz="1600" b="1" dirty="0" smtClean="0"/>
              <a:t> N &gt;</a:t>
            </a:r>
            <a:r>
              <a:rPr lang="en-US" sz="1600" b="1" dirty="0" smtClean="0"/>
              <a:t> </a:t>
            </a:r>
            <a:r>
              <a:rPr lang="en-US" sz="1600" b="1" dirty="0" err="1" smtClean="0"/>
              <a:t>struct</a:t>
            </a:r>
            <a:r>
              <a:rPr lang="en-US" sz="1600" b="1" dirty="0" smtClean="0"/>
              <a:t> array {</a:t>
            </a:r>
          </a:p>
          <a:p>
            <a:pPr>
              <a:buNone/>
            </a:pPr>
            <a:r>
              <a:rPr lang="en-US" sz="1600" b="1" dirty="0" smtClean="0"/>
              <a:t>	// </a:t>
            </a:r>
            <a:r>
              <a:rPr lang="en-US" sz="1600" i="1" dirty="0" smtClean="0"/>
              <a:t>…</a:t>
            </a:r>
          </a:p>
          <a:p>
            <a:pPr>
              <a:buNone/>
            </a:pPr>
            <a:r>
              <a:rPr lang="en-US" sz="1600" b="1" dirty="0" smtClean="0"/>
              <a:t>	// </a:t>
            </a:r>
            <a:r>
              <a:rPr lang="en-US" sz="1600" i="1" dirty="0" smtClean="0"/>
              <a:t>capacity:</a:t>
            </a:r>
          </a:p>
          <a:p>
            <a:pPr>
              <a:buNone/>
            </a:pPr>
            <a:r>
              <a:rPr lang="en-US" sz="1600" b="1" dirty="0" smtClean="0"/>
              <a:t>	constexpr </a:t>
            </a:r>
            <a:r>
              <a:rPr lang="en-US" sz="1600" b="1" dirty="0" err="1" smtClean="0"/>
              <a:t>size_type</a:t>
            </a:r>
            <a:r>
              <a:rPr lang="en-US" sz="1600" b="1" dirty="0" smtClean="0"/>
              <a:t> size() const;</a:t>
            </a:r>
          </a:p>
          <a:p>
            <a:pPr>
              <a:buNone/>
            </a:pPr>
            <a:r>
              <a:rPr lang="en-US" sz="1600" b="1" dirty="0" smtClean="0"/>
              <a:t>	</a:t>
            </a:r>
            <a:r>
              <a:rPr lang="en-US" sz="1600" b="1" dirty="0" err="1" smtClean="0"/>
              <a:t>constexpr</a:t>
            </a:r>
            <a:r>
              <a:rPr lang="en-US" sz="1600" b="1" dirty="0" smtClean="0"/>
              <a:t> </a:t>
            </a:r>
            <a:r>
              <a:rPr lang="en-US" sz="1600" b="1" dirty="0" err="1" smtClean="0"/>
              <a:t>bool</a:t>
            </a:r>
            <a:r>
              <a:rPr lang="en-US" sz="1600" b="1" dirty="0" smtClean="0"/>
              <a:t> empty() const;</a:t>
            </a:r>
          </a:p>
          <a:p>
            <a:pPr>
              <a:buNone/>
            </a:pPr>
            <a:r>
              <a:rPr lang="en-US" sz="1600" b="1" i="1" dirty="0" smtClean="0"/>
              <a:t>	</a:t>
            </a:r>
            <a:r>
              <a:rPr lang="en-US" sz="1600" b="1" dirty="0" smtClean="0"/>
              <a:t>//</a:t>
            </a:r>
            <a:r>
              <a:rPr lang="en-US" sz="1600" b="1" i="1" dirty="0" smtClean="0"/>
              <a:t> </a:t>
            </a:r>
            <a:r>
              <a:rPr lang="en-US" sz="1600" i="1" dirty="0" smtClean="0"/>
              <a:t>element access:</a:t>
            </a:r>
          </a:p>
          <a:p>
            <a:pPr>
              <a:buNone/>
            </a:pPr>
            <a:r>
              <a:rPr lang="en-US" sz="1600" b="1" dirty="0" smtClean="0"/>
              <a:t>	reference operator[](</a:t>
            </a:r>
            <a:r>
              <a:rPr lang="en-US" sz="1600" b="1" dirty="0" err="1" smtClean="0"/>
              <a:t>size_type</a:t>
            </a:r>
            <a:r>
              <a:rPr lang="en-US" sz="1600" b="1" dirty="0" smtClean="0"/>
              <a:t> n);</a:t>
            </a:r>
          </a:p>
          <a:p>
            <a:pPr>
              <a:buNone/>
            </a:pPr>
            <a:r>
              <a:rPr lang="en-US" sz="1600" b="1" dirty="0" smtClean="0"/>
              <a:t>	</a:t>
            </a:r>
            <a:r>
              <a:rPr lang="en-US" sz="1600" b="1" dirty="0" err="1" smtClean="0"/>
              <a:t>const_reference</a:t>
            </a:r>
            <a:r>
              <a:rPr lang="en-US" sz="1600" b="1" dirty="0" smtClean="0"/>
              <a:t> operator[](</a:t>
            </a:r>
            <a:r>
              <a:rPr lang="en-US" sz="1600" b="1" dirty="0" err="1" smtClean="0"/>
              <a:t>size_type</a:t>
            </a:r>
            <a:r>
              <a:rPr lang="en-US" sz="1600" b="1" dirty="0" smtClean="0"/>
              <a:t> n) const;</a:t>
            </a:r>
          </a:p>
          <a:p>
            <a:pPr>
              <a:buNone/>
            </a:pPr>
            <a:r>
              <a:rPr lang="en-US" sz="1600" b="1" dirty="0" smtClean="0"/>
              <a:t>	</a:t>
            </a:r>
            <a:r>
              <a:rPr lang="en-US" sz="1600" b="1" dirty="0" err="1" smtClean="0"/>
              <a:t>const_reference</a:t>
            </a:r>
            <a:r>
              <a:rPr lang="en-US" sz="1600" b="1" dirty="0" smtClean="0"/>
              <a:t> at(</a:t>
            </a:r>
            <a:r>
              <a:rPr lang="en-US" sz="1600" b="1" dirty="0" err="1" smtClean="0"/>
              <a:t>size_type</a:t>
            </a:r>
            <a:r>
              <a:rPr lang="en-US" sz="1600" b="1" dirty="0" smtClean="0"/>
              <a:t> n) const;</a:t>
            </a:r>
          </a:p>
          <a:p>
            <a:pPr>
              <a:buNone/>
            </a:pPr>
            <a:r>
              <a:rPr lang="en-US" sz="1600" b="1" dirty="0" smtClean="0"/>
              <a:t>	// </a:t>
            </a:r>
            <a:r>
              <a:rPr lang="en-US" sz="1600" i="1" dirty="0" smtClean="0"/>
              <a:t>…</a:t>
            </a:r>
            <a:endParaRPr lang="en-US" sz="800" i="1" dirty="0" smtClean="0"/>
          </a:p>
          <a:p>
            <a:pPr>
              <a:buNone/>
            </a:pPr>
            <a:r>
              <a:rPr lang="en-US" sz="1600" b="1" dirty="0" smtClean="0"/>
              <a:t>	T * data();	// </a:t>
            </a:r>
            <a:r>
              <a:rPr lang="en-US" sz="1600" i="1" dirty="0" smtClean="0"/>
              <a:t>get a pointer to elements</a:t>
            </a:r>
          </a:p>
          <a:p>
            <a:pPr>
              <a:buNone/>
            </a:pPr>
            <a:r>
              <a:rPr lang="en-US" sz="1600" b="1" dirty="0" smtClean="0"/>
              <a:t>	const T * data() const;</a:t>
            </a:r>
          </a:p>
          <a:p>
            <a:pPr>
              <a:buNone/>
            </a:pPr>
            <a:r>
              <a:rPr lang="en-US" sz="1600" b="1" dirty="0" smtClean="0"/>
              <a:t>};</a:t>
            </a:r>
            <a:endParaRPr lang="en-US" sz="160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113</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t>23.3.3 Class template </a:t>
            </a:r>
            <a:r>
              <a:rPr lang="en-US" sz="4000" b="1" dirty="0" err="1" smtClean="0"/>
              <a:t>forward_list</a:t>
            </a:r>
            <a:endParaRPr lang="en-US" sz="4000" dirty="0"/>
          </a:p>
        </p:txBody>
      </p:sp>
      <p:sp>
        <p:nvSpPr>
          <p:cNvPr id="3" name="Content Placeholder 2"/>
          <p:cNvSpPr>
            <a:spLocks noGrp="1"/>
          </p:cNvSpPr>
          <p:nvPr>
            <p:ph idx="1"/>
          </p:nvPr>
        </p:nvSpPr>
        <p:spPr/>
        <p:txBody>
          <a:bodyPr/>
          <a:lstStyle/>
          <a:p>
            <a:r>
              <a:rPr lang="en-US" sz="2000" dirty="0" smtClean="0"/>
              <a:t>A </a:t>
            </a:r>
            <a:r>
              <a:rPr lang="en-US" sz="2000" dirty="0" err="1" smtClean="0"/>
              <a:t>forward_list</a:t>
            </a:r>
            <a:r>
              <a:rPr lang="en-US" sz="2000" dirty="0" smtClean="0"/>
              <a:t> is a container that supports forward </a:t>
            </a:r>
            <a:r>
              <a:rPr lang="en-US" sz="2000" dirty="0" err="1" smtClean="0"/>
              <a:t>iterators</a:t>
            </a:r>
            <a:r>
              <a:rPr lang="en-US" sz="2000" dirty="0" smtClean="0"/>
              <a:t> and allows constant time insert and erase operations anywhere within the sequence, with storage management handled automatically. Fast random access to list elements is not supported.</a:t>
            </a:r>
          </a:p>
          <a:p>
            <a:pPr lvl="1"/>
            <a:r>
              <a:rPr lang="en-US" sz="1600" dirty="0" smtClean="0"/>
              <a:t>[ </a:t>
            </a:r>
            <a:r>
              <a:rPr lang="en-US" sz="1600" i="1" dirty="0" smtClean="0"/>
              <a:t>Note: It is intended that </a:t>
            </a:r>
            <a:r>
              <a:rPr lang="en-US" sz="1600" i="1" dirty="0" err="1" smtClean="0"/>
              <a:t>forward_list</a:t>
            </a:r>
            <a:r>
              <a:rPr lang="en-US" sz="1600" i="1" dirty="0" smtClean="0"/>
              <a:t> have zero space or time </a:t>
            </a:r>
            <a:r>
              <a:rPr lang="en-US" sz="1600" dirty="0" smtClean="0"/>
              <a:t>overhead relative to a hand-written C-style singly linked list. Features that would conflict with that goal have been omitted.</a:t>
            </a:r>
            <a:r>
              <a:rPr lang="en-US" sz="1600" i="1" dirty="0" smtClean="0"/>
              <a:t>—end note </a:t>
            </a:r>
            <a:r>
              <a:rPr lang="en-US" sz="1600" dirty="0" smtClean="0"/>
              <a:t>]</a:t>
            </a:r>
          </a:p>
          <a:p>
            <a:r>
              <a:rPr lang="en-US" sz="2000" dirty="0" smtClean="0"/>
              <a:t>A </a:t>
            </a:r>
            <a:r>
              <a:rPr lang="en-US" sz="2000" dirty="0" err="1" smtClean="0"/>
              <a:t>forward_list</a:t>
            </a:r>
            <a:r>
              <a:rPr lang="en-US" sz="2000" dirty="0" smtClean="0"/>
              <a:t> satisfies all of the requirements of a container (table 80), except that the size() member function is not provided. Descriptions are provided here only for operations on </a:t>
            </a:r>
            <a:r>
              <a:rPr lang="en-US" sz="2000" dirty="0" err="1" smtClean="0"/>
              <a:t>forward_list</a:t>
            </a:r>
            <a:r>
              <a:rPr lang="en-US" sz="2000" dirty="0" smtClean="0"/>
              <a:t> that are not described in that table or for operations where there is additional semantic information.</a:t>
            </a:r>
          </a:p>
          <a:p>
            <a:pPr lvl="1">
              <a:buNone/>
            </a:pPr>
            <a:r>
              <a:rPr lang="en-US" sz="1800" b="1" dirty="0" smtClean="0"/>
              <a:t>template &lt;</a:t>
            </a:r>
            <a:r>
              <a:rPr lang="en-US" sz="1800" b="1" dirty="0" err="1" smtClean="0"/>
              <a:t>ValueType</a:t>
            </a:r>
            <a:r>
              <a:rPr lang="en-US" sz="1800" b="1" dirty="0" smtClean="0"/>
              <a:t> T, Allocator </a:t>
            </a:r>
            <a:r>
              <a:rPr lang="en-US" sz="1800" b="1" dirty="0" err="1" smtClean="0"/>
              <a:t>Alloc</a:t>
            </a:r>
            <a:r>
              <a:rPr lang="en-US" sz="1800" b="1" dirty="0" smtClean="0"/>
              <a:t> = allocator&lt;T&gt; &gt;</a:t>
            </a:r>
          </a:p>
          <a:p>
            <a:pPr lvl="1">
              <a:buNone/>
            </a:pPr>
            <a:r>
              <a:rPr lang="en-US" sz="1800" b="1" dirty="0" smtClean="0"/>
              <a:t>	requires </a:t>
            </a:r>
            <a:r>
              <a:rPr lang="en-US" sz="1800" b="1" dirty="0" err="1" smtClean="0"/>
              <a:t>NothrowDestructible</a:t>
            </a:r>
            <a:r>
              <a:rPr lang="en-US" sz="1800" b="1" dirty="0" smtClean="0"/>
              <a:t>&lt;T&gt;</a:t>
            </a:r>
          </a:p>
          <a:p>
            <a:pPr lvl="1">
              <a:buNone/>
            </a:pPr>
            <a:r>
              <a:rPr lang="en-US" sz="1800" b="1" dirty="0" smtClean="0"/>
              <a:t>class </a:t>
            </a:r>
            <a:r>
              <a:rPr lang="en-US" sz="1800" b="1" dirty="0" err="1" smtClean="0"/>
              <a:t>forward_list</a:t>
            </a:r>
            <a:r>
              <a:rPr lang="en-US" sz="1800" b="1" dirty="0" smtClean="0"/>
              <a:t> {</a:t>
            </a:r>
          </a:p>
          <a:p>
            <a:pPr lvl="1">
              <a:buNone/>
            </a:pPr>
            <a:r>
              <a:rPr lang="en-US" sz="1800" b="1" dirty="0" smtClean="0"/>
              <a:t>	// </a:t>
            </a:r>
            <a:r>
              <a:rPr lang="en-US" sz="1800" i="1" dirty="0" smtClean="0"/>
              <a:t>no size</a:t>
            </a:r>
          </a:p>
          <a:p>
            <a:pPr lvl="1">
              <a:buNone/>
            </a:pPr>
            <a:r>
              <a:rPr lang="en-US" sz="1800" b="1" dirty="0" smtClean="0"/>
              <a:t>};</a:t>
            </a:r>
            <a:endParaRPr lang="en-US" sz="180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457200" y="1143001"/>
            <a:ext cx="8229600" cy="2362200"/>
          </a:xfrm>
        </p:spPr>
        <p:txBody>
          <a:bodyPr/>
          <a:lstStyle/>
          <a:p>
            <a:r>
              <a:rPr lang="en-US" sz="2400" dirty="0" smtClean="0"/>
              <a:t>Should a list have size() be O(1)?</a:t>
            </a:r>
          </a:p>
          <a:p>
            <a:pPr lvl="1"/>
            <a:r>
              <a:rPr lang="en-US" sz="2000" dirty="0" smtClean="0"/>
              <a:t>Everybody’s first answer is </a:t>
            </a:r>
            <a:r>
              <a:rPr lang="en-US" sz="2000" i="1" dirty="0" smtClean="0"/>
              <a:t>Yes!</a:t>
            </a:r>
          </a:p>
          <a:p>
            <a:pPr lvl="1"/>
            <a:r>
              <a:rPr lang="en-US" sz="2000" dirty="0" smtClean="0"/>
              <a:t>If so every list gets one more word</a:t>
            </a:r>
          </a:p>
          <a:p>
            <a:pPr lvl="2"/>
            <a:r>
              <a:rPr lang="en-US" sz="1800" dirty="0" smtClean="0"/>
              <a:t>The empty list doubles in size</a:t>
            </a:r>
          </a:p>
          <a:p>
            <a:pPr lvl="3"/>
            <a:r>
              <a:rPr lang="en-US" sz="1600" dirty="0" smtClean="0"/>
              <a:t>There are </a:t>
            </a:r>
            <a:r>
              <a:rPr lang="en-US" sz="1600" i="1" dirty="0" smtClean="0"/>
              <a:t>lots</a:t>
            </a:r>
            <a:r>
              <a:rPr lang="en-US" sz="1600" dirty="0" smtClean="0"/>
              <a:t> of empty lists!</a:t>
            </a:r>
          </a:p>
          <a:p>
            <a:r>
              <a:rPr lang="en-US" sz="2400" dirty="0" smtClean="0"/>
              <a:t>Alternative (for all containers):</a:t>
            </a:r>
          </a:p>
          <a:p>
            <a:pPr lvl="1"/>
            <a:r>
              <a:rPr lang="en-US" sz="2000" dirty="0" smtClean="0"/>
              <a:t>Trade time for space</a:t>
            </a:r>
          </a:p>
          <a:p>
            <a:pPr lvl="2"/>
            <a:r>
              <a:rPr lang="en-US" sz="1600" dirty="0" smtClean="0"/>
              <a:t>And hope caching will take care of the time</a:t>
            </a:r>
            <a:endParaRPr lang="en-US" sz="1600"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115</a:t>
            </a:fld>
            <a:endParaRPr lang="en-US"/>
          </a:p>
        </p:txBody>
      </p:sp>
      <p:sp>
        <p:nvSpPr>
          <p:cNvPr id="5" name="TextBox 4"/>
          <p:cNvSpPr txBox="1"/>
          <p:nvPr/>
        </p:nvSpPr>
        <p:spPr>
          <a:xfrm>
            <a:off x="1219200" y="4343400"/>
            <a:ext cx="1600200" cy="400110"/>
          </a:xfrm>
          <a:prstGeom prst="rect">
            <a:avLst/>
          </a:prstGeom>
          <a:noFill/>
        </p:spPr>
        <p:txBody>
          <a:bodyPr wrap="square" rtlCol="0">
            <a:spAutoFit/>
          </a:bodyPr>
          <a:lstStyle/>
          <a:p>
            <a:r>
              <a:rPr lang="en-US" dirty="0" smtClean="0"/>
              <a:t>container</a:t>
            </a:r>
            <a:endParaRPr lang="en-US" dirty="0"/>
          </a:p>
        </p:txBody>
      </p:sp>
      <p:sp>
        <p:nvSpPr>
          <p:cNvPr id="6" name="TextBox 5"/>
          <p:cNvSpPr txBox="1"/>
          <p:nvPr/>
        </p:nvSpPr>
        <p:spPr>
          <a:xfrm>
            <a:off x="3429000" y="4953000"/>
            <a:ext cx="1676400" cy="707886"/>
          </a:xfrm>
          <a:prstGeom prst="rect">
            <a:avLst/>
          </a:prstGeom>
          <a:noFill/>
        </p:spPr>
        <p:txBody>
          <a:bodyPr wrap="square" rtlCol="0">
            <a:spAutoFit/>
          </a:bodyPr>
          <a:lstStyle/>
          <a:p>
            <a:r>
              <a:rPr lang="en-US" dirty="0" smtClean="0"/>
              <a:t>Descriptor</a:t>
            </a:r>
          </a:p>
          <a:p>
            <a:r>
              <a:rPr lang="en-US" dirty="0" smtClean="0"/>
              <a:t>Elem size</a:t>
            </a:r>
            <a:endParaRPr lang="en-US" dirty="0"/>
          </a:p>
        </p:txBody>
      </p:sp>
      <p:sp>
        <p:nvSpPr>
          <p:cNvPr id="7" name="TextBox 6"/>
          <p:cNvSpPr txBox="1"/>
          <p:nvPr/>
        </p:nvSpPr>
        <p:spPr>
          <a:xfrm>
            <a:off x="6629400" y="5334000"/>
            <a:ext cx="1219200" cy="369332"/>
          </a:xfrm>
          <a:prstGeom prst="rect">
            <a:avLst/>
          </a:prstGeom>
          <a:noFill/>
        </p:spPr>
        <p:txBody>
          <a:bodyPr wrap="square" rtlCol="0">
            <a:spAutoFit/>
          </a:bodyPr>
          <a:lstStyle/>
          <a:p>
            <a:r>
              <a:rPr lang="en-US" dirty="0" smtClean="0"/>
              <a:t>element</a:t>
            </a:r>
            <a:endParaRPr lang="en-US" dirty="0"/>
          </a:p>
        </p:txBody>
      </p:sp>
      <p:cxnSp>
        <p:nvCxnSpPr>
          <p:cNvPr id="9" name="Straight Arrow Connector 8"/>
          <p:cNvCxnSpPr>
            <a:stCxn id="5" idx="3"/>
            <a:endCxn id="6" idx="0"/>
          </p:cNvCxnSpPr>
          <p:nvPr/>
        </p:nvCxnSpPr>
        <p:spPr>
          <a:xfrm>
            <a:off x="2819400" y="4543455"/>
            <a:ext cx="1447800" cy="409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7" idx="1"/>
          </p:cNvCxnSpPr>
          <p:nvPr/>
        </p:nvCxnSpPr>
        <p:spPr>
          <a:xfrm>
            <a:off x="5105400" y="5306943"/>
            <a:ext cx="1524000" cy="2117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std::vector </a:t>
            </a:r>
            <a:r>
              <a:rPr lang="en-US" dirty="0" smtClean="0"/>
              <a:t>– what’s new?</a:t>
            </a:r>
            <a:endParaRPr lang="en-US" dirty="0"/>
          </a:p>
        </p:txBody>
      </p:sp>
      <p:sp>
        <p:nvSpPr>
          <p:cNvPr id="3" name="Content Placeholder 2"/>
          <p:cNvSpPr>
            <a:spLocks noGrp="1"/>
          </p:cNvSpPr>
          <p:nvPr>
            <p:ph idx="1"/>
          </p:nvPr>
        </p:nvSpPr>
        <p:spPr/>
        <p:txBody>
          <a:bodyPr/>
          <a:lstStyle/>
          <a:p>
            <a:r>
              <a:rPr lang="en-US" sz="2400" dirty="0" smtClean="0"/>
              <a:t>What’s new in the language?</a:t>
            </a:r>
          </a:p>
          <a:p>
            <a:pPr lvl="1"/>
            <a:r>
              <a:rPr lang="en-US" sz="2000" dirty="0" err="1" smtClean="0"/>
              <a:t>Initializer_list</a:t>
            </a:r>
            <a:endParaRPr lang="en-US" sz="2000" dirty="0" smtClean="0"/>
          </a:p>
          <a:p>
            <a:pPr lvl="1"/>
            <a:r>
              <a:rPr lang="en-US" sz="2000" dirty="0" err="1" smtClean="0"/>
              <a:t>Rvalue</a:t>
            </a:r>
            <a:r>
              <a:rPr lang="en-US" sz="2000" dirty="0" smtClean="0"/>
              <a:t> references</a:t>
            </a:r>
          </a:p>
          <a:p>
            <a:pPr lvl="1"/>
            <a:r>
              <a:rPr lang="en-US" sz="2000" dirty="0" smtClean="0"/>
              <a:t>Variadic templates</a:t>
            </a:r>
          </a:p>
          <a:p>
            <a:r>
              <a:rPr lang="en-US" sz="2400" dirty="0" smtClean="0"/>
              <a:t>Plus real allocator objects</a:t>
            </a:r>
            <a:endParaRPr lang="en-US" sz="2400"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std::vector </a:t>
            </a:r>
            <a:r>
              <a:rPr lang="en-US" dirty="0" smtClean="0"/>
              <a:t>– what’s new?</a:t>
            </a:r>
            <a:endParaRPr lang="en-US" dirty="0"/>
          </a:p>
        </p:txBody>
      </p:sp>
      <p:sp>
        <p:nvSpPr>
          <p:cNvPr id="3" name="Content Placeholder 2"/>
          <p:cNvSpPr>
            <a:spLocks noGrp="1"/>
          </p:cNvSpPr>
          <p:nvPr>
            <p:ph idx="1"/>
          </p:nvPr>
        </p:nvSpPr>
        <p:spPr>
          <a:xfrm>
            <a:off x="457200" y="1143000"/>
            <a:ext cx="8458200" cy="4983163"/>
          </a:xfrm>
        </p:spPr>
        <p:txBody>
          <a:bodyPr/>
          <a:lstStyle/>
          <a:p>
            <a:r>
              <a:rPr lang="en-US" sz="2400" dirty="0" smtClean="0"/>
              <a:t>Moving element is a major cost in many algorithms</a:t>
            </a:r>
          </a:p>
          <a:p>
            <a:pPr lvl="1"/>
            <a:r>
              <a:rPr lang="en-US" sz="2000" b="1" dirty="0" smtClean="0"/>
              <a:t>vector&lt;string&gt; v;</a:t>
            </a:r>
          </a:p>
          <a:p>
            <a:pPr lvl="1"/>
            <a:r>
              <a:rPr lang="en-US" sz="2000" b="1" dirty="0" smtClean="0"/>
              <a:t>String s = "Doctor Who";</a:t>
            </a:r>
          </a:p>
          <a:p>
            <a:pPr lvl="1"/>
            <a:r>
              <a:rPr lang="en-US" sz="2000" b="1" dirty="0" err="1" smtClean="0"/>
              <a:t>v.push_back</a:t>
            </a:r>
            <a:r>
              <a:rPr lang="en-US" sz="2000" b="1" dirty="0" smtClean="0"/>
              <a:t>(s);			// </a:t>
            </a:r>
            <a:r>
              <a:rPr lang="en-US" sz="2000" i="1" dirty="0" smtClean="0"/>
              <a:t>must copy (expensive)</a:t>
            </a:r>
          </a:p>
          <a:p>
            <a:pPr lvl="1"/>
            <a:r>
              <a:rPr lang="en-US" sz="2000" b="1" dirty="0" err="1" smtClean="0"/>
              <a:t>v.push_back</a:t>
            </a:r>
            <a:r>
              <a:rPr lang="en-US" sz="2000" b="1" dirty="0" smtClean="0"/>
              <a:t>("Doctor Who");	// </a:t>
            </a:r>
            <a:r>
              <a:rPr lang="en-US" sz="2000" i="1" dirty="0" smtClean="0"/>
              <a:t>can move </a:t>
            </a:r>
            <a:r>
              <a:rPr lang="en-US" sz="2000" i="1" dirty="0" err="1" smtClean="0"/>
              <a:t>rvalue</a:t>
            </a:r>
            <a:r>
              <a:rPr lang="en-US" sz="2000" i="1" dirty="0" smtClean="0"/>
              <a:t> (much cheaper)</a:t>
            </a:r>
          </a:p>
          <a:p>
            <a:pPr lvl="1"/>
            <a:r>
              <a:rPr lang="en-US" sz="2000" b="1" dirty="0" err="1" smtClean="0"/>
              <a:t>v.emplace_back</a:t>
            </a:r>
            <a:r>
              <a:rPr lang="en-US" sz="2000" b="1" dirty="0" smtClean="0"/>
              <a:t>("Doctor Who");	// </a:t>
            </a:r>
            <a:r>
              <a:rPr lang="en-US" sz="2000" i="1" dirty="0" smtClean="0"/>
              <a:t>build string in place (cheapest)</a:t>
            </a:r>
          </a:p>
          <a:p>
            <a:pPr lvl="1"/>
            <a:r>
              <a:rPr lang="en-US" sz="2000" dirty="0" smtClean="0"/>
              <a:t>You’ll need to look at real performance data to know if there is a significant different between the last two cases </a:t>
            </a:r>
          </a:p>
          <a:p>
            <a:pPr lvl="2"/>
            <a:r>
              <a:rPr lang="en-US" sz="1600" dirty="0" smtClean="0"/>
              <a:t>Note that you don’t actually need more than one argument for emplace()</a:t>
            </a:r>
          </a:p>
          <a:p>
            <a:r>
              <a:rPr lang="en-US" sz="2400" dirty="0" smtClean="0"/>
              <a:t>Wikipedia:</a:t>
            </a:r>
          </a:p>
          <a:p>
            <a:r>
              <a:rPr lang="en-US" sz="2000" i="1" dirty="0" smtClean="0"/>
              <a:t>Emplace</a:t>
            </a:r>
          </a:p>
          <a:p>
            <a:pPr lvl="1"/>
            <a:r>
              <a:rPr lang="en-US" sz="1600" i="1" dirty="0" smtClean="0"/>
              <a:t>Verb</a:t>
            </a:r>
          </a:p>
          <a:p>
            <a:pPr lvl="1"/>
            <a:r>
              <a:rPr lang="en-US" sz="1600" i="1" dirty="0" smtClean="0"/>
              <a:t>to emplace (third-person singular simple present emplaces, present participle emplacing, simple past and past participle emplaced)</a:t>
            </a:r>
          </a:p>
          <a:p>
            <a:pPr lvl="1"/>
            <a:r>
              <a:rPr lang="en-US" sz="1600" i="1" dirty="0" smtClean="0"/>
              <a:t>To assign a position to something, or to locate something at a particular place</a:t>
            </a:r>
          </a:p>
          <a:p>
            <a:endParaRPr lang="en-US" sz="2400"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std::vector </a:t>
            </a:r>
            <a:r>
              <a:rPr lang="en-US" dirty="0" smtClean="0"/>
              <a:t>– what’s new?</a:t>
            </a:r>
            <a:endParaRPr lang="en-US" dirty="0"/>
          </a:p>
        </p:txBody>
      </p:sp>
      <p:sp>
        <p:nvSpPr>
          <p:cNvPr id="3" name="Content Placeholder 2"/>
          <p:cNvSpPr>
            <a:spLocks noGrp="1"/>
          </p:cNvSpPr>
          <p:nvPr>
            <p:ph idx="1"/>
          </p:nvPr>
        </p:nvSpPr>
        <p:spPr/>
        <p:txBody>
          <a:bodyPr/>
          <a:lstStyle/>
          <a:p>
            <a:pPr>
              <a:buNone/>
            </a:pPr>
            <a:r>
              <a:rPr lang="en-US" sz="1800" b="1" dirty="0" smtClean="0"/>
              <a:t>template &lt;</a:t>
            </a:r>
            <a:r>
              <a:rPr lang="en-US" sz="1800" b="1" dirty="0" err="1" smtClean="0"/>
              <a:t>ValueType</a:t>
            </a:r>
            <a:r>
              <a:rPr lang="en-US" sz="1800" b="1" dirty="0" smtClean="0"/>
              <a:t> T, Allocator </a:t>
            </a:r>
            <a:r>
              <a:rPr lang="en-US" sz="1800" b="1" dirty="0" err="1" smtClean="0"/>
              <a:t>Alloc</a:t>
            </a:r>
            <a:r>
              <a:rPr lang="en-US" sz="1800" b="1" dirty="0" smtClean="0"/>
              <a:t> = allocator&lt;T&gt; &gt;</a:t>
            </a:r>
          </a:p>
          <a:p>
            <a:pPr>
              <a:buNone/>
            </a:pPr>
            <a:r>
              <a:rPr lang="en-US" sz="1800" b="1" dirty="0" smtClean="0"/>
              <a:t>	requires </a:t>
            </a:r>
            <a:r>
              <a:rPr lang="en-US" sz="1800" b="1" dirty="0" err="1" smtClean="0"/>
              <a:t>MoveConstructible</a:t>
            </a:r>
            <a:r>
              <a:rPr lang="en-US" sz="1800" b="1" dirty="0" smtClean="0"/>
              <a:t>&lt;T&gt;</a:t>
            </a:r>
          </a:p>
          <a:p>
            <a:pPr>
              <a:buNone/>
            </a:pPr>
            <a:r>
              <a:rPr lang="en-US" sz="1800" b="1" dirty="0" smtClean="0"/>
              <a:t>class vector {</a:t>
            </a:r>
          </a:p>
          <a:p>
            <a:pPr>
              <a:buNone/>
            </a:pPr>
            <a:r>
              <a:rPr lang="en-US" sz="1800" b="1" dirty="0" smtClean="0"/>
              <a:t>public:</a:t>
            </a:r>
          </a:p>
          <a:p>
            <a:pPr>
              <a:buNone/>
            </a:pPr>
            <a:r>
              <a:rPr lang="en-US" sz="1800" b="1" i="1" dirty="0" smtClean="0"/>
              <a:t>	</a:t>
            </a:r>
            <a:r>
              <a:rPr lang="en-US" sz="1800" b="1" dirty="0" smtClean="0"/>
              <a:t>//</a:t>
            </a:r>
            <a:r>
              <a:rPr lang="en-US" sz="1800" b="1" i="1" dirty="0" smtClean="0"/>
              <a:t> </a:t>
            </a:r>
            <a:r>
              <a:rPr lang="en-US" sz="1800" dirty="0" smtClean="0"/>
              <a:t>…</a:t>
            </a:r>
          </a:p>
          <a:p>
            <a:pPr>
              <a:buNone/>
            </a:pPr>
            <a:r>
              <a:rPr lang="en-US" sz="1800" b="1" dirty="0" smtClean="0"/>
              <a:t>	</a:t>
            </a:r>
            <a:r>
              <a:rPr lang="fr-FR" sz="1800" b="1" dirty="0" err="1" smtClean="0"/>
              <a:t>requires</a:t>
            </a:r>
            <a:r>
              <a:rPr lang="fr-FR" sz="1800" b="1" dirty="0" smtClean="0"/>
              <a:t> </a:t>
            </a:r>
            <a:r>
              <a:rPr lang="fr-FR" sz="1800" b="1" dirty="0" err="1" smtClean="0"/>
              <a:t>AllocatableElement</a:t>
            </a:r>
            <a:r>
              <a:rPr lang="fr-FR" sz="1800" b="1" dirty="0" smtClean="0"/>
              <a:t>&lt;Alloc, T, </a:t>
            </a:r>
            <a:r>
              <a:rPr lang="fr-FR" sz="1800" b="1" dirty="0" err="1" smtClean="0"/>
              <a:t>const</a:t>
            </a:r>
            <a:r>
              <a:rPr lang="fr-FR" sz="1800" b="1" dirty="0" smtClean="0"/>
              <a:t> T&amp;&gt; &amp;&amp; </a:t>
            </a:r>
            <a:r>
              <a:rPr lang="fr-FR" sz="1800" b="1" dirty="0" err="1" smtClean="0"/>
              <a:t>CopyAssignable</a:t>
            </a:r>
            <a:r>
              <a:rPr lang="fr-FR" sz="1800" b="1" dirty="0" smtClean="0"/>
              <a:t>&lt;T&gt;</a:t>
            </a:r>
          </a:p>
          <a:p>
            <a:pPr>
              <a:buNone/>
            </a:pPr>
            <a:r>
              <a:rPr lang="en-US" sz="1800" b="1" dirty="0" smtClean="0"/>
              <a:t>		vector&lt;</a:t>
            </a:r>
            <a:r>
              <a:rPr lang="en-US" sz="1800" b="1" dirty="0" err="1" smtClean="0"/>
              <a:t>T,Alloc</a:t>
            </a:r>
            <a:r>
              <a:rPr lang="en-US" sz="1800" b="1" dirty="0" smtClean="0"/>
              <a:t>&gt;&amp; operator=(const vector&lt;</a:t>
            </a:r>
            <a:r>
              <a:rPr lang="en-US" sz="1800" b="1" dirty="0" err="1" smtClean="0"/>
              <a:t>T,Alloc</a:t>
            </a:r>
            <a:r>
              <a:rPr lang="en-US" sz="1800" b="1" dirty="0" smtClean="0"/>
              <a:t>&gt;&amp; x);</a:t>
            </a:r>
          </a:p>
          <a:p>
            <a:pPr>
              <a:buNone/>
            </a:pPr>
            <a:r>
              <a:rPr lang="fr-FR" sz="1800" b="1" dirty="0" smtClean="0"/>
              <a:t>	</a:t>
            </a:r>
            <a:r>
              <a:rPr lang="fr-FR" sz="1800" b="1" dirty="0" err="1" smtClean="0"/>
              <a:t>requires</a:t>
            </a:r>
            <a:r>
              <a:rPr lang="fr-FR" sz="1800" b="1" dirty="0" smtClean="0"/>
              <a:t> </a:t>
            </a:r>
            <a:r>
              <a:rPr lang="fr-FR" sz="1800" b="1" dirty="0" err="1" smtClean="0"/>
              <a:t>AllocatableElement</a:t>
            </a:r>
            <a:r>
              <a:rPr lang="fr-FR" sz="1800" b="1" dirty="0" smtClean="0"/>
              <a:t>&lt;Alloc, T, T&amp;&amp;&gt; &amp;&amp; </a:t>
            </a:r>
            <a:r>
              <a:rPr lang="fr-FR" sz="1800" b="1" dirty="0" err="1" smtClean="0"/>
              <a:t>MoveAssignable</a:t>
            </a:r>
            <a:r>
              <a:rPr lang="fr-FR" sz="1800" b="1" dirty="0" smtClean="0"/>
              <a:t>&lt;T&gt;</a:t>
            </a:r>
          </a:p>
          <a:p>
            <a:pPr>
              <a:buNone/>
            </a:pPr>
            <a:r>
              <a:rPr lang="en-US" sz="1800" b="1" dirty="0" smtClean="0"/>
              <a:t>		vector&lt;</a:t>
            </a:r>
            <a:r>
              <a:rPr lang="en-US" sz="1800" b="1" dirty="0" err="1" smtClean="0"/>
              <a:t>T,Alloc</a:t>
            </a:r>
            <a:r>
              <a:rPr lang="en-US" sz="1800" b="1" dirty="0" smtClean="0"/>
              <a:t>&gt;&amp; operator=(vector&lt;</a:t>
            </a:r>
            <a:r>
              <a:rPr lang="en-US" sz="1800" b="1" dirty="0" err="1" smtClean="0"/>
              <a:t>T,Alloc</a:t>
            </a:r>
            <a:r>
              <a:rPr lang="en-US" sz="1800" b="1" dirty="0" smtClean="0"/>
              <a:t>&gt;&amp;&amp; x);</a:t>
            </a:r>
          </a:p>
          <a:p>
            <a:pPr>
              <a:buNone/>
            </a:pPr>
            <a:r>
              <a:rPr lang="fr-FR" sz="1800" b="1" dirty="0" smtClean="0"/>
              <a:t>	</a:t>
            </a:r>
            <a:r>
              <a:rPr lang="fr-FR" sz="1800" b="1" dirty="0" err="1" smtClean="0"/>
              <a:t>requires</a:t>
            </a:r>
            <a:r>
              <a:rPr lang="fr-FR" sz="1800" b="1" dirty="0" smtClean="0"/>
              <a:t> </a:t>
            </a:r>
            <a:r>
              <a:rPr lang="fr-FR" sz="1800" b="1" dirty="0" err="1" smtClean="0"/>
              <a:t>AllocatableElement</a:t>
            </a:r>
            <a:r>
              <a:rPr lang="fr-FR" sz="1800" b="1" dirty="0" smtClean="0"/>
              <a:t>&lt;Alloc, T, </a:t>
            </a:r>
            <a:r>
              <a:rPr lang="fr-FR" sz="1800" b="1" dirty="0" err="1" smtClean="0"/>
              <a:t>const</a:t>
            </a:r>
            <a:r>
              <a:rPr lang="fr-FR" sz="1800" b="1" dirty="0" smtClean="0"/>
              <a:t> T&amp;&gt; &amp;&amp; </a:t>
            </a:r>
            <a:r>
              <a:rPr lang="fr-FR" sz="1800" b="1" dirty="0" err="1" smtClean="0"/>
              <a:t>CopyAssignable</a:t>
            </a:r>
            <a:r>
              <a:rPr lang="fr-FR" sz="1800" b="1" dirty="0" smtClean="0"/>
              <a:t>&lt;T&gt;</a:t>
            </a:r>
          </a:p>
          <a:p>
            <a:pPr>
              <a:buNone/>
            </a:pPr>
            <a:r>
              <a:rPr lang="en-US" sz="1800" b="1" dirty="0" smtClean="0"/>
              <a:t>		vector&lt;</a:t>
            </a:r>
            <a:r>
              <a:rPr lang="en-US" sz="1800" b="1" dirty="0" err="1" smtClean="0"/>
              <a:t>T,Alloc</a:t>
            </a:r>
            <a:r>
              <a:rPr lang="en-US" sz="1800" b="1" dirty="0" smtClean="0"/>
              <a:t>&gt;&amp; operator=(</a:t>
            </a:r>
            <a:r>
              <a:rPr lang="en-US" sz="1800" b="1" dirty="0" err="1" smtClean="0"/>
              <a:t>initializer_list</a:t>
            </a:r>
            <a:r>
              <a:rPr lang="en-US" sz="1800" b="1" dirty="0" smtClean="0"/>
              <a:t>&lt;T&gt;);</a:t>
            </a:r>
          </a:p>
          <a:p>
            <a:pPr>
              <a:buNone/>
            </a:pPr>
            <a:r>
              <a:rPr lang="en-US" sz="1800" b="1" dirty="0" smtClean="0"/>
              <a:t>	// </a:t>
            </a:r>
            <a:r>
              <a:rPr lang="en-US" sz="1800" i="1" dirty="0" smtClean="0"/>
              <a:t>…</a:t>
            </a:r>
          </a:p>
          <a:p>
            <a:pPr>
              <a:buNone/>
            </a:pPr>
            <a:r>
              <a:rPr lang="en-US" sz="1800" b="1" dirty="0" smtClean="0"/>
              <a:t>};</a:t>
            </a:r>
            <a:endParaRPr lang="en-US" sz="180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118</a:t>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Tuples</a:t>
            </a:r>
            <a:endParaRPr lang="en-US" dirty="0"/>
          </a:p>
        </p:txBody>
      </p:sp>
      <p:sp>
        <p:nvSpPr>
          <p:cNvPr id="3" name="Content Placeholder 2"/>
          <p:cNvSpPr>
            <a:spLocks noGrp="1"/>
          </p:cNvSpPr>
          <p:nvPr>
            <p:ph idx="1"/>
          </p:nvPr>
        </p:nvSpPr>
        <p:spPr/>
        <p:txBody>
          <a:bodyPr/>
          <a:lstStyle/>
          <a:p>
            <a:r>
              <a:rPr lang="en-US" sz="2800" dirty="0" smtClean="0"/>
              <a:t>In the old days</a:t>
            </a:r>
          </a:p>
          <a:p>
            <a:pPr lvl="1"/>
            <a:r>
              <a:rPr lang="en-US" sz="2400" dirty="0" smtClean="0"/>
              <a:t>Just use N arguments where N is more than you need</a:t>
            </a:r>
          </a:p>
          <a:p>
            <a:pPr lvl="1">
              <a:buNone/>
            </a:pPr>
            <a:r>
              <a:rPr lang="en-US" sz="1800" b="1" dirty="0" err="1" smtClean="0"/>
              <a:t>struct</a:t>
            </a:r>
            <a:r>
              <a:rPr lang="en-US" sz="1800" b="1" dirty="0" smtClean="0"/>
              <a:t> unused {};</a:t>
            </a:r>
          </a:p>
          <a:p>
            <a:pPr lvl="1">
              <a:buNone/>
            </a:pPr>
            <a:r>
              <a:rPr lang="en-US" sz="1800" b="1" dirty="0" smtClean="0"/>
              <a:t>template&lt;class T1 = unused, class T2 = unused, class T3 = unused&gt;</a:t>
            </a:r>
          </a:p>
          <a:p>
            <a:pPr lvl="1">
              <a:buNone/>
            </a:pPr>
            <a:r>
              <a:rPr lang="en-US" sz="1800" b="1" dirty="0" smtClean="0"/>
              <a:t>class </a:t>
            </a:r>
            <a:r>
              <a:rPr lang="en-US" sz="1800" b="1" dirty="0" err="1" smtClean="0"/>
              <a:t>Tuple</a:t>
            </a:r>
            <a:r>
              <a:rPr lang="en-US" sz="1800" b="1" dirty="0" smtClean="0"/>
              <a:t> {	// </a:t>
            </a:r>
            <a:r>
              <a:rPr lang="en-US" sz="1800" i="1" dirty="0" smtClean="0"/>
              <a:t> can be used with 0 to N arguments</a:t>
            </a:r>
          </a:p>
          <a:p>
            <a:pPr lvl="1">
              <a:buNone/>
            </a:pPr>
            <a:r>
              <a:rPr lang="en-US" sz="1800" i="1" dirty="0" smtClean="0"/>
              <a:t>			</a:t>
            </a:r>
            <a:r>
              <a:rPr lang="en-US" sz="1800" b="1" dirty="0" smtClean="0"/>
              <a:t>//</a:t>
            </a:r>
            <a:r>
              <a:rPr lang="en-US" sz="1800" i="1" dirty="0" smtClean="0"/>
              <a:t> How big does N has to be in real life?</a:t>
            </a:r>
          </a:p>
          <a:p>
            <a:pPr lvl="1">
              <a:buNone/>
            </a:pPr>
            <a:r>
              <a:rPr lang="en-US" sz="1800" i="1" dirty="0" smtClean="0"/>
              <a:t>	</a:t>
            </a:r>
            <a:r>
              <a:rPr lang="en-US" sz="1800" b="1" dirty="0" smtClean="0"/>
              <a:t>T1 v1; T2 v2; T3 v3;	  // </a:t>
            </a:r>
            <a:r>
              <a:rPr lang="en-US" sz="1800" i="1" dirty="0" smtClean="0"/>
              <a:t>a waste of space</a:t>
            </a:r>
          </a:p>
          <a:p>
            <a:pPr lvl="1">
              <a:buNone/>
            </a:pPr>
            <a:r>
              <a:rPr lang="en-US" sz="1800" b="1" dirty="0" smtClean="0"/>
              <a:t>public:</a:t>
            </a:r>
          </a:p>
          <a:p>
            <a:pPr lvl="1">
              <a:buNone/>
            </a:pPr>
            <a:r>
              <a:rPr lang="en-US" sz="1800" b="1" dirty="0" smtClean="0"/>
              <a:t>	</a:t>
            </a:r>
            <a:r>
              <a:rPr lang="en-US" sz="1800" b="1" dirty="0" err="1" smtClean="0"/>
              <a:t>Tuple</a:t>
            </a:r>
            <a:r>
              <a:rPr lang="en-US" sz="1800" b="1" dirty="0" smtClean="0"/>
              <a:t>();</a:t>
            </a:r>
          </a:p>
          <a:p>
            <a:pPr lvl="1">
              <a:buNone/>
            </a:pPr>
            <a:r>
              <a:rPr lang="en-US" sz="1800" b="1" dirty="0" smtClean="0"/>
              <a:t>	</a:t>
            </a:r>
            <a:r>
              <a:rPr lang="en-US" sz="1800" b="1" dirty="0" err="1" smtClean="0"/>
              <a:t>Tuple</a:t>
            </a:r>
            <a:r>
              <a:rPr lang="en-US" sz="1800" b="1" dirty="0" smtClean="0"/>
              <a:t>(T1);</a:t>
            </a:r>
          </a:p>
          <a:p>
            <a:pPr lvl="1">
              <a:buNone/>
            </a:pPr>
            <a:r>
              <a:rPr lang="en-US" sz="1800" b="1" dirty="0" smtClean="0"/>
              <a:t>	</a:t>
            </a:r>
            <a:r>
              <a:rPr lang="en-US" sz="1800" b="1" dirty="0" err="1" smtClean="0"/>
              <a:t>Tuple</a:t>
            </a:r>
            <a:r>
              <a:rPr lang="en-US" sz="1800" b="1" dirty="0" smtClean="0"/>
              <a:t>(T1,T2);</a:t>
            </a:r>
          </a:p>
          <a:p>
            <a:pPr lvl="1">
              <a:buNone/>
            </a:pPr>
            <a:r>
              <a:rPr lang="en-US" sz="1800" b="1" dirty="0" smtClean="0"/>
              <a:t>	</a:t>
            </a:r>
            <a:r>
              <a:rPr lang="en-US" sz="1800" b="1" dirty="0" err="1" smtClean="0"/>
              <a:t>Tuple</a:t>
            </a:r>
            <a:r>
              <a:rPr lang="en-US" sz="1800" b="1" dirty="0" smtClean="0"/>
              <a:t>(T1, T2, T3);	   // </a:t>
            </a:r>
            <a:r>
              <a:rPr lang="en-US" sz="1800" i="1" dirty="0" smtClean="0"/>
              <a:t>a lot of typing</a:t>
            </a:r>
          </a:p>
          <a:p>
            <a:pPr lvl="1">
              <a:buNone/>
            </a:pPr>
            <a:r>
              <a:rPr lang="en-US" sz="1800" b="1" dirty="0" smtClean="0"/>
              <a:t>	// </a:t>
            </a:r>
            <a:r>
              <a:rPr lang="en-US" sz="1800" i="1" dirty="0" smtClean="0"/>
              <a:t>…</a:t>
            </a:r>
          </a:p>
          <a:p>
            <a:pPr lvl="1">
              <a:buNone/>
            </a:pPr>
            <a:r>
              <a:rPr lang="en-US" sz="1800" b="1" dirty="0" smtClean="0"/>
              <a:t>};</a:t>
            </a:r>
          </a:p>
          <a:p>
            <a:pPr lvl="1">
              <a:buNone/>
            </a:pPr>
            <a:r>
              <a:rPr lang="en-US" sz="1800" i="1" dirty="0" smtClean="0"/>
              <a:t>	</a:t>
            </a:r>
            <a:endParaRPr lang="en-US" sz="1800" b="1" dirty="0" smtClean="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119</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15E81952-5570-4440-942D-89270FB6D95C}" type="slidenum">
              <a:rPr lang="en-US" smtClean="0"/>
              <a:pPr/>
              <a:t>12</a:t>
            </a:fld>
            <a:endParaRPr lang="en-US" smtClean="0"/>
          </a:p>
        </p:txBody>
      </p:sp>
      <p:sp>
        <p:nvSpPr>
          <p:cNvPr id="17411" name="Rectangle 2"/>
          <p:cNvSpPr>
            <a:spLocks noGrp="1" noChangeArrowheads="1"/>
          </p:cNvSpPr>
          <p:nvPr>
            <p:ph type="title"/>
          </p:nvPr>
        </p:nvSpPr>
        <p:spPr>
          <a:xfrm>
            <a:off x="457200" y="228600"/>
            <a:ext cx="4038600" cy="1143000"/>
          </a:xfrm>
        </p:spPr>
        <p:txBody>
          <a:bodyPr/>
          <a:lstStyle/>
          <a:p>
            <a:pPr eaLnBrk="1" hangingPunct="1"/>
            <a:r>
              <a:rPr lang="en-US" dirty="0" smtClean="0"/>
              <a:t>Design?</a:t>
            </a:r>
          </a:p>
        </p:txBody>
      </p:sp>
      <p:sp>
        <p:nvSpPr>
          <p:cNvPr id="17412" name="Rectangle 3"/>
          <p:cNvSpPr>
            <a:spLocks noGrp="1" noChangeArrowheads="1"/>
          </p:cNvSpPr>
          <p:nvPr>
            <p:ph type="body" idx="1"/>
          </p:nvPr>
        </p:nvSpPr>
        <p:spPr>
          <a:xfrm>
            <a:off x="457200" y="1447800"/>
            <a:ext cx="3810000" cy="5105400"/>
          </a:xfrm>
        </p:spPr>
        <p:txBody>
          <a:bodyPr/>
          <a:lstStyle/>
          <a:p>
            <a:pPr eaLnBrk="1" hangingPunct="1">
              <a:lnSpc>
                <a:spcPct val="90000"/>
              </a:lnSpc>
            </a:pPr>
            <a:r>
              <a:rPr lang="en-US" sz="2400" dirty="0" smtClean="0"/>
              <a:t>Can a committee design?</a:t>
            </a:r>
          </a:p>
          <a:p>
            <a:pPr lvl="1" eaLnBrk="1" hangingPunct="1">
              <a:lnSpc>
                <a:spcPct val="90000"/>
              </a:lnSpc>
            </a:pPr>
            <a:r>
              <a:rPr lang="en-US" sz="2000" dirty="0" smtClean="0"/>
              <a:t>No (at least not much)</a:t>
            </a:r>
          </a:p>
          <a:p>
            <a:pPr lvl="1" eaLnBrk="1" hangingPunct="1">
              <a:lnSpc>
                <a:spcPct val="90000"/>
              </a:lnSpc>
            </a:pPr>
            <a:r>
              <a:rPr lang="en-US" sz="2000" dirty="0" smtClean="0"/>
              <a:t>Few people consider or care for the whole language</a:t>
            </a:r>
          </a:p>
          <a:p>
            <a:pPr eaLnBrk="1" hangingPunct="1">
              <a:lnSpc>
                <a:spcPct val="90000"/>
              </a:lnSpc>
            </a:pPr>
            <a:r>
              <a:rPr lang="en-US" sz="2400" dirty="0" smtClean="0"/>
              <a:t>Is C++0x designed</a:t>
            </a:r>
          </a:p>
          <a:p>
            <a:pPr lvl="1" eaLnBrk="1" hangingPunct="1">
              <a:lnSpc>
                <a:spcPct val="90000"/>
              </a:lnSpc>
            </a:pPr>
            <a:r>
              <a:rPr lang="en-US" sz="2000" dirty="0" smtClean="0"/>
              <a:t>Yes</a:t>
            </a:r>
          </a:p>
          <a:p>
            <a:pPr lvl="2" eaLnBrk="1" hangingPunct="1">
              <a:lnSpc>
                <a:spcPct val="90000"/>
              </a:lnSpc>
            </a:pPr>
            <a:r>
              <a:rPr lang="en-US" sz="1800" dirty="0" smtClean="0"/>
              <a:t>Well, mostly: You can see traces of different personalities in C++0x</a:t>
            </a:r>
          </a:p>
          <a:p>
            <a:pPr eaLnBrk="1" hangingPunct="1">
              <a:lnSpc>
                <a:spcPct val="90000"/>
              </a:lnSpc>
            </a:pPr>
            <a:r>
              <a:rPr lang="en-US" sz="2400" dirty="0" smtClean="0"/>
              <a:t>Committees</a:t>
            </a:r>
          </a:p>
          <a:p>
            <a:pPr lvl="1" eaLnBrk="1" hangingPunct="1">
              <a:lnSpc>
                <a:spcPct val="90000"/>
              </a:lnSpc>
            </a:pPr>
            <a:r>
              <a:rPr lang="en-US" sz="2000" dirty="0" smtClean="0"/>
              <a:t>Discuss</a:t>
            </a:r>
          </a:p>
          <a:p>
            <a:pPr lvl="1" eaLnBrk="1" hangingPunct="1">
              <a:lnSpc>
                <a:spcPct val="90000"/>
              </a:lnSpc>
            </a:pPr>
            <a:r>
              <a:rPr lang="en-US" sz="2000" dirty="0" smtClean="0"/>
              <a:t>Bring up problems</a:t>
            </a:r>
          </a:p>
          <a:p>
            <a:pPr lvl="1" eaLnBrk="1" hangingPunct="1">
              <a:lnSpc>
                <a:spcPct val="90000"/>
              </a:lnSpc>
            </a:pPr>
            <a:r>
              <a:rPr lang="en-US" sz="2000" dirty="0" smtClean="0"/>
              <a:t>“Polish”</a:t>
            </a:r>
          </a:p>
          <a:p>
            <a:pPr lvl="1" eaLnBrk="1" hangingPunct="1">
              <a:lnSpc>
                <a:spcPct val="90000"/>
              </a:lnSpc>
            </a:pPr>
            <a:r>
              <a:rPr lang="en-US" sz="2000" dirty="0" smtClean="0"/>
              <a:t>Are brakes on innovation</a:t>
            </a:r>
          </a:p>
        </p:txBody>
      </p:sp>
      <p:sp>
        <p:nvSpPr>
          <p:cNvPr id="17413" name="Rectangle 4"/>
          <p:cNvSpPr>
            <a:spLocks noChangeArrowheads="1"/>
          </p:cNvSpPr>
          <p:nvPr/>
        </p:nvSpPr>
        <p:spPr bwMode="auto">
          <a:xfrm>
            <a:off x="0" y="-1376363"/>
            <a:ext cx="9144000" cy="0"/>
          </a:xfrm>
          <a:prstGeom prst="rect">
            <a:avLst/>
          </a:prstGeom>
          <a:noFill/>
          <a:ln w="9525">
            <a:noFill/>
            <a:miter lim="800000"/>
            <a:headEnd/>
            <a:tailEnd/>
          </a:ln>
        </p:spPr>
        <p:txBody>
          <a:bodyPr wrap="none" anchor="ctr">
            <a:spAutoFit/>
          </a:bodyPr>
          <a:lstStyle/>
          <a:p>
            <a:endParaRPr lang="en-US"/>
          </a:p>
        </p:txBody>
      </p:sp>
      <p:sp>
        <p:nvSpPr>
          <p:cNvPr id="17518" name="Rectangle 403"/>
          <p:cNvSpPr>
            <a:spLocks noChangeArrowheads="1"/>
          </p:cNvSpPr>
          <p:nvPr/>
        </p:nvSpPr>
        <p:spPr bwMode="auto">
          <a:xfrm>
            <a:off x="0" y="7686675"/>
            <a:ext cx="184150" cy="549275"/>
          </a:xfrm>
          <a:prstGeom prst="rect">
            <a:avLst/>
          </a:prstGeom>
          <a:noFill/>
          <a:ln w="9525">
            <a:noFill/>
            <a:miter lim="800000"/>
            <a:headEnd/>
            <a:tailEnd/>
          </a:ln>
        </p:spPr>
        <p:txBody>
          <a:bodyPr wrap="none" anchor="ctr">
            <a:spAutoFit/>
          </a:bodyPr>
          <a:lstStyle/>
          <a:p>
            <a:r>
              <a:rPr lang="en-US" sz="1200">
                <a:cs typeface="Times New Roman" pitchFamily="18" charset="0"/>
              </a:rPr>
              <a:t/>
            </a:r>
            <a:br>
              <a:rPr lang="en-US" sz="1200">
                <a:cs typeface="Times New Roman" pitchFamily="18" charset="0"/>
              </a:rPr>
            </a:br>
            <a:endParaRPr lang="en-US"/>
          </a:p>
        </p:txBody>
      </p:sp>
      <p:sp>
        <p:nvSpPr>
          <p:cNvPr id="17519" name="Footer Placeholder 7"/>
          <p:cNvSpPr>
            <a:spLocks noGrp="1"/>
          </p:cNvSpPr>
          <p:nvPr>
            <p:ph type="ftr" sz="quarter" idx="11"/>
          </p:nvPr>
        </p:nvSpPr>
        <p:spPr>
          <a:noFill/>
        </p:spPr>
        <p:txBody>
          <a:bodyPr/>
          <a:lstStyle/>
          <a:p>
            <a:r>
              <a:rPr lang="en-US" smtClean="0"/>
              <a:t>C++0x - Oct'10 - Stroustrup</a:t>
            </a:r>
            <a:endParaRPr lang="en-US"/>
          </a:p>
        </p:txBody>
      </p:sp>
      <p:pic>
        <p:nvPicPr>
          <p:cNvPr id="9" name="Picture 5" descr="DSC00038"/>
          <p:cNvPicPr>
            <a:picLocks noChangeAspect="1" noChangeArrowheads="1"/>
          </p:cNvPicPr>
          <p:nvPr/>
        </p:nvPicPr>
        <p:blipFill>
          <a:blip r:embed="rId2" cstate="print"/>
          <a:srcRect/>
          <a:stretch>
            <a:fillRect/>
          </a:stretch>
        </p:blipFill>
        <p:spPr bwMode="auto">
          <a:xfrm>
            <a:off x="4648200" y="990600"/>
            <a:ext cx="4343400" cy="3257550"/>
          </a:xfrm>
          <a:prstGeom prst="rect">
            <a:avLst/>
          </a:prstGeom>
          <a:noFill/>
          <a:ln w="9525">
            <a:noFill/>
            <a:miter lim="800000"/>
            <a:headEnd/>
            <a:tailEnd/>
          </a:ln>
        </p:spPr>
      </p:pic>
      <p:pic>
        <p:nvPicPr>
          <p:cNvPr id="10" name="Picture 4" descr="IMG_0742"/>
          <p:cNvPicPr>
            <a:picLocks noChangeAspect="1" noChangeArrowheads="1"/>
          </p:cNvPicPr>
          <p:nvPr/>
        </p:nvPicPr>
        <p:blipFill>
          <a:blip r:embed="rId3" cstate="print"/>
          <a:srcRect/>
          <a:stretch>
            <a:fillRect/>
          </a:stretch>
        </p:blipFill>
        <p:spPr bwMode="auto">
          <a:xfrm>
            <a:off x="4267200" y="3733800"/>
            <a:ext cx="3962400" cy="2971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a:t>
            </a:r>
            <a:endParaRPr lang="en-US" dirty="0"/>
          </a:p>
        </p:txBody>
      </p:sp>
      <p:sp>
        <p:nvSpPr>
          <p:cNvPr id="3" name="Content Placeholder 2"/>
          <p:cNvSpPr>
            <a:spLocks noGrp="1"/>
          </p:cNvSpPr>
          <p:nvPr>
            <p:ph idx="1"/>
          </p:nvPr>
        </p:nvSpPr>
        <p:spPr/>
        <p:txBody>
          <a:bodyPr/>
          <a:lstStyle/>
          <a:p>
            <a:r>
              <a:rPr lang="en-US" sz="2800" dirty="0" smtClean="0"/>
              <a:t>Avoid the unused arguments and waster space </a:t>
            </a:r>
          </a:p>
          <a:p>
            <a:pPr lvl="1">
              <a:buNone/>
            </a:pPr>
            <a:r>
              <a:rPr lang="en-US" sz="1800" b="1" dirty="0" smtClean="0"/>
              <a:t>// </a:t>
            </a:r>
            <a:r>
              <a:rPr lang="en-US" sz="1800" i="1" dirty="0" smtClean="0"/>
              <a:t>specialize (and don’t bother implementing the general case):</a:t>
            </a:r>
          </a:p>
          <a:p>
            <a:pPr lvl="1">
              <a:buNone/>
            </a:pPr>
            <a:r>
              <a:rPr lang="en-US" sz="1800" b="1" dirty="0" smtClean="0"/>
              <a:t>template&lt;&gt; class </a:t>
            </a:r>
            <a:r>
              <a:rPr lang="en-US" sz="1800" b="1" dirty="0" err="1" smtClean="0"/>
              <a:t>Tuple</a:t>
            </a:r>
            <a:r>
              <a:rPr lang="en-US" sz="1800" b="1" dirty="0" smtClean="0"/>
              <a:t>&lt;&gt; {</a:t>
            </a:r>
          </a:p>
          <a:p>
            <a:pPr lvl="1">
              <a:buNone/>
            </a:pPr>
            <a:r>
              <a:rPr lang="en-US" sz="1800" b="1" dirty="0" smtClean="0"/>
              <a:t>public:</a:t>
            </a:r>
          </a:p>
          <a:p>
            <a:pPr lvl="1">
              <a:buNone/>
            </a:pPr>
            <a:r>
              <a:rPr lang="en-US" sz="1800" b="1" dirty="0" smtClean="0"/>
              <a:t>	</a:t>
            </a:r>
            <a:r>
              <a:rPr lang="en-US" sz="1800" b="1" dirty="0" err="1" smtClean="0"/>
              <a:t>Tuple</a:t>
            </a:r>
            <a:r>
              <a:rPr lang="en-US" sz="1800" b="1" dirty="0" smtClean="0"/>
              <a:t>();</a:t>
            </a:r>
          </a:p>
          <a:p>
            <a:pPr lvl="1">
              <a:buNone/>
            </a:pPr>
            <a:r>
              <a:rPr lang="en-US" sz="1800" b="1" dirty="0" smtClean="0"/>
              <a:t>	// </a:t>
            </a:r>
            <a:r>
              <a:rPr lang="en-US" sz="1800" i="1" dirty="0" smtClean="0"/>
              <a:t>…</a:t>
            </a:r>
          </a:p>
          <a:p>
            <a:pPr lvl="1">
              <a:buNone/>
            </a:pPr>
            <a:r>
              <a:rPr lang="en-US" sz="1800" b="1" dirty="0" smtClean="0"/>
              <a:t>};</a:t>
            </a:r>
          </a:p>
          <a:p>
            <a:pPr lvl="1">
              <a:buNone/>
            </a:pPr>
            <a:r>
              <a:rPr lang="en-US" sz="1800" b="1" dirty="0" smtClean="0"/>
              <a:t>template&lt;class T1&gt;</a:t>
            </a:r>
          </a:p>
          <a:p>
            <a:pPr lvl="1">
              <a:buNone/>
            </a:pPr>
            <a:r>
              <a:rPr lang="en-US" sz="1800" b="1" dirty="0" smtClean="0"/>
              <a:t>class </a:t>
            </a:r>
            <a:r>
              <a:rPr lang="en-US" sz="1800" b="1" dirty="0" err="1" smtClean="0"/>
              <a:t>Tuple</a:t>
            </a:r>
            <a:r>
              <a:rPr lang="en-US" sz="1800" b="1" dirty="0" smtClean="0"/>
              <a:t>&lt;T1&gt; {</a:t>
            </a:r>
          </a:p>
          <a:p>
            <a:pPr lvl="1">
              <a:buNone/>
            </a:pPr>
            <a:r>
              <a:rPr lang="en-US" sz="1800" b="1" dirty="0" smtClean="0"/>
              <a:t>	T1 v1;</a:t>
            </a:r>
          </a:p>
          <a:p>
            <a:pPr lvl="1">
              <a:buNone/>
            </a:pPr>
            <a:r>
              <a:rPr lang="en-US" sz="1800" b="1" dirty="0" smtClean="0"/>
              <a:t>public:</a:t>
            </a:r>
          </a:p>
          <a:p>
            <a:pPr lvl="1">
              <a:buNone/>
            </a:pPr>
            <a:r>
              <a:rPr lang="en-US" sz="1800" b="1" dirty="0" smtClean="0"/>
              <a:t>	</a:t>
            </a:r>
            <a:r>
              <a:rPr lang="en-US" sz="1800" b="1" dirty="0" err="1" smtClean="0"/>
              <a:t>Tuple</a:t>
            </a:r>
            <a:r>
              <a:rPr lang="en-US" sz="1800" b="1" dirty="0" smtClean="0"/>
              <a:t>(T1);</a:t>
            </a:r>
          </a:p>
          <a:p>
            <a:pPr lvl="1">
              <a:buNone/>
            </a:pPr>
            <a:r>
              <a:rPr lang="en-US" sz="1800" b="1" dirty="0" smtClean="0"/>
              <a:t>	// </a:t>
            </a:r>
            <a:r>
              <a:rPr lang="en-US" sz="1800" i="1" dirty="0" smtClean="0"/>
              <a:t>…</a:t>
            </a:r>
          </a:p>
          <a:p>
            <a:pPr lvl="1">
              <a:buNone/>
            </a:pPr>
            <a:r>
              <a:rPr lang="en-US" sz="1800" b="1" dirty="0" smtClean="0"/>
              <a:t>};</a:t>
            </a:r>
          </a:p>
          <a:p>
            <a:pPr lvl="1">
              <a:buNone/>
            </a:pPr>
            <a:r>
              <a:rPr lang="en-US" sz="1800" b="1" dirty="0" smtClean="0"/>
              <a:t>// </a:t>
            </a:r>
            <a:r>
              <a:rPr lang="en-US" sz="1800" i="1" dirty="0" smtClean="0"/>
              <a:t>…</a:t>
            </a:r>
          </a:p>
          <a:p>
            <a:pPr lvl="1">
              <a:buNone/>
            </a:pPr>
            <a:endParaRPr lang="en-US" sz="1800" b="1" dirty="0" smtClean="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120</a:t>
            </a:fld>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a:t>
            </a:r>
            <a:endParaRPr lang="en-US" dirty="0"/>
          </a:p>
        </p:txBody>
      </p:sp>
      <p:sp>
        <p:nvSpPr>
          <p:cNvPr id="3" name="Content Placeholder 2"/>
          <p:cNvSpPr>
            <a:spLocks noGrp="1"/>
          </p:cNvSpPr>
          <p:nvPr>
            <p:ph idx="1"/>
          </p:nvPr>
        </p:nvSpPr>
        <p:spPr/>
        <p:txBody>
          <a:bodyPr/>
          <a:lstStyle/>
          <a:p>
            <a:r>
              <a:rPr lang="en-US" sz="2400" dirty="0" smtClean="0"/>
              <a:t>What do you want </a:t>
            </a:r>
            <a:r>
              <a:rPr lang="en-US" sz="2400" dirty="0" err="1" smtClean="0"/>
              <a:t>tuples</a:t>
            </a:r>
            <a:r>
              <a:rPr lang="en-US" sz="2400" dirty="0" smtClean="0"/>
              <a:t> for?</a:t>
            </a:r>
          </a:p>
          <a:p>
            <a:pPr lvl="1"/>
            <a:r>
              <a:rPr lang="en-US" sz="2000" dirty="0" smtClean="0"/>
              <a:t>Heterogeneous structures</a:t>
            </a:r>
          </a:p>
          <a:p>
            <a:pPr lvl="2"/>
            <a:r>
              <a:rPr lang="en-US" sz="1600" dirty="0" smtClean="0"/>
              <a:t>that you don’t want to write “by hand”</a:t>
            </a:r>
          </a:p>
          <a:p>
            <a:pPr lvl="1"/>
            <a:r>
              <a:rPr lang="en-US" sz="2000" b="1" dirty="0" smtClean="0"/>
              <a:t>pair&lt;T1,T2&gt;</a:t>
            </a:r>
            <a:r>
              <a:rPr lang="en-US" sz="2000" dirty="0" smtClean="0"/>
              <a:t> is the simplest </a:t>
            </a:r>
            <a:r>
              <a:rPr lang="en-US" sz="2000" dirty="0" err="1" smtClean="0"/>
              <a:t>tuple</a:t>
            </a:r>
            <a:endParaRPr lang="en-US" sz="2000" dirty="0" smtClean="0"/>
          </a:p>
          <a:p>
            <a:pPr lvl="2"/>
            <a:r>
              <a:rPr lang="en-US" sz="1600" dirty="0" smtClean="0"/>
              <a:t>(and arguably most useful)</a:t>
            </a:r>
          </a:p>
          <a:p>
            <a:pPr lvl="2"/>
            <a:r>
              <a:rPr lang="en-US" sz="1600" dirty="0" smtClean="0"/>
              <a:t>E.g. name/value  pair</a:t>
            </a:r>
          </a:p>
          <a:p>
            <a:pPr lvl="2"/>
            <a:r>
              <a:rPr lang="en-US" sz="1600" dirty="0" smtClean="0"/>
              <a:t>E.g. return-code/value pair</a:t>
            </a:r>
          </a:p>
          <a:p>
            <a:pPr lvl="1"/>
            <a:r>
              <a:rPr lang="en-US" sz="2000" dirty="0" smtClean="0"/>
              <a:t>List of bound arguments in a bound function (Currying)</a:t>
            </a:r>
          </a:p>
          <a:p>
            <a:pPr lvl="2"/>
            <a:r>
              <a:rPr lang="en-US" sz="1600" dirty="0" smtClean="0"/>
              <a:t>E.g. the implementation of </a:t>
            </a:r>
            <a:r>
              <a:rPr lang="en-US" sz="1600" b="1" dirty="0" smtClean="0"/>
              <a:t>std::bind()</a:t>
            </a:r>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121</a:t>
            </a:fld>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Tuples</a:t>
            </a:r>
            <a:endParaRPr lang="en-US" dirty="0"/>
          </a:p>
        </p:txBody>
      </p:sp>
      <p:sp>
        <p:nvSpPr>
          <p:cNvPr id="3" name="Content Placeholder 2"/>
          <p:cNvSpPr>
            <a:spLocks noGrp="1"/>
          </p:cNvSpPr>
          <p:nvPr>
            <p:ph idx="1"/>
          </p:nvPr>
        </p:nvSpPr>
        <p:spPr/>
        <p:txBody>
          <a:bodyPr/>
          <a:lstStyle/>
          <a:p>
            <a:r>
              <a:rPr lang="en-US" sz="2400" dirty="0" smtClean="0"/>
              <a:t>Note</a:t>
            </a:r>
          </a:p>
          <a:p>
            <a:pPr lvl="1"/>
            <a:r>
              <a:rPr lang="en-US" sz="2000" dirty="0" smtClean="0"/>
              <a:t>We never store the types (only values of types)</a:t>
            </a:r>
          </a:p>
          <a:p>
            <a:pPr lvl="2"/>
            <a:r>
              <a:rPr lang="en-US" sz="1800" dirty="0" smtClean="0"/>
              <a:t>There is no standard run-time representation of types in C++</a:t>
            </a:r>
          </a:p>
          <a:p>
            <a:pPr lvl="2"/>
            <a:r>
              <a:rPr lang="en-US" sz="1800" dirty="0" smtClean="0"/>
              <a:t>Like all template-based schemes </a:t>
            </a:r>
            <a:r>
              <a:rPr lang="en-US" sz="1800" dirty="0" err="1" smtClean="0"/>
              <a:t>tuples</a:t>
            </a:r>
            <a:r>
              <a:rPr lang="en-US" sz="1800" dirty="0" smtClean="0"/>
              <a:t> are compiler-based</a:t>
            </a:r>
          </a:p>
          <a:p>
            <a:pPr lvl="1"/>
            <a:r>
              <a:rPr lang="en-US" sz="2200" dirty="0" smtClean="0"/>
              <a:t>The </a:t>
            </a:r>
            <a:r>
              <a:rPr lang="en-US" sz="2200" dirty="0" err="1" smtClean="0"/>
              <a:t>tuple</a:t>
            </a:r>
            <a:r>
              <a:rPr lang="en-US" sz="2200" dirty="0" smtClean="0"/>
              <a:t> values are stored contiguously</a:t>
            </a:r>
          </a:p>
          <a:p>
            <a:pPr lvl="2"/>
            <a:r>
              <a:rPr lang="en-US" sz="1800" dirty="0" smtClean="0"/>
              <a:t>Not as a linked structures</a:t>
            </a:r>
          </a:p>
          <a:p>
            <a:pPr lvl="2"/>
            <a:r>
              <a:rPr lang="en-US" sz="1800" dirty="0" smtClean="0"/>
              <a:t>The zero-overhead principle holds</a:t>
            </a:r>
            <a:endParaRPr lang="en-US" sz="1800"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122</a:t>
            </a:fld>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Tuples</a:t>
            </a:r>
            <a:endParaRPr lang="en-US" dirty="0"/>
          </a:p>
        </p:txBody>
      </p:sp>
      <p:sp>
        <p:nvSpPr>
          <p:cNvPr id="3" name="Content Placeholder 2"/>
          <p:cNvSpPr>
            <a:spLocks noGrp="1"/>
          </p:cNvSpPr>
          <p:nvPr>
            <p:ph idx="1"/>
          </p:nvPr>
        </p:nvSpPr>
        <p:spPr>
          <a:xfrm>
            <a:off x="457200" y="1143000"/>
            <a:ext cx="8534400" cy="4983163"/>
          </a:xfrm>
        </p:spPr>
        <p:txBody>
          <a:bodyPr/>
          <a:lstStyle/>
          <a:p>
            <a:r>
              <a:rPr lang="en-US" sz="2800" dirty="0" smtClean="0"/>
              <a:t>How to make a general (variadic) </a:t>
            </a:r>
            <a:r>
              <a:rPr lang="en-US" sz="2800" dirty="0" err="1" smtClean="0"/>
              <a:t>tuple</a:t>
            </a:r>
            <a:endParaRPr lang="en-US" sz="2800" dirty="0" smtClean="0"/>
          </a:p>
          <a:p>
            <a:pPr lvl="1"/>
            <a:r>
              <a:rPr lang="en-US" sz="1800" dirty="0" smtClean="0"/>
              <a:t>Rumor has it that you can do it differently “but not easily or elegantly”</a:t>
            </a:r>
          </a:p>
          <a:p>
            <a:pPr lvl="1">
              <a:buNone/>
            </a:pPr>
            <a:r>
              <a:rPr lang="en-US" sz="1800" b="1" dirty="0" smtClean="0"/>
              <a:t>template&lt;</a:t>
            </a:r>
            <a:r>
              <a:rPr lang="en-US" sz="1800" b="1" dirty="0" err="1" smtClean="0"/>
              <a:t>typename</a:t>
            </a:r>
            <a:r>
              <a:rPr lang="en-US" sz="1800" b="1" dirty="0" smtClean="0"/>
              <a:t>... Elements&gt; class </a:t>
            </a:r>
            <a:r>
              <a:rPr lang="en-US" sz="1800" b="1" dirty="0" err="1" smtClean="0"/>
              <a:t>tuple</a:t>
            </a:r>
            <a:r>
              <a:rPr lang="en-US" sz="1800" b="1" dirty="0" smtClean="0"/>
              <a:t>;	// </a:t>
            </a:r>
            <a:r>
              <a:rPr lang="en-US" sz="1800" i="1" dirty="0" smtClean="0"/>
              <a:t>general </a:t>
            </a:r>
            <a:r>
              <a:rPr lang="en-US" sz="1800" i="1" dirty="0" err="1" smtClean="0"/>
              <a:t>tuple</a:t>
            </a:r>
            <a:r>
              <a:rPr lang="en-US" sz="1800" i="1" dirty="0" smtClean="0"/>
              <a:t> (never used)</a:t>
            </a:r>
          </a:p>
          <a:p>
            <a:pPr lvl="1">
              <a:buNone/>
            </a:pPr>
            <a:r>
              <a:rPr lang="en-US" sz="1800" b="1" dirty="0" smtClean="0"/>
              <a:t>template&lt;</a:t>
            </a:r>
            <a:r>
              <a:rPr lang="en-US" sz="1800" b="1" dirty="0" err="1" smtClean="0"/>
              <a:t>typename</a:t>
            </a:r>
            <a:r>
              <a:rPr lang="en-US" sz="1800" b="1" dirty="0" smtClean="0"/>
              <a:t> Head, </a:t>
            </a:r>
            <a:r>
              <a:rPr lang="en-US" sz="1800" b="1" dirty="0" err="1" smtClean="0"/>
              <a:t>typename</a:t>
            </a:r>
            <a:r>
              <a:rPr lang="en-US" sz="1800" b="1" dirty="0" smtClean="0"/>
              <a:t>... Tail&gt;	// </a:t>
            </a:r>
            <a:r>
              <a:rPr lang="en-US" sz="1800" i="1" dirty="0" smtClean="0"/>
              <a:t>N-</a:t>
            </a:r>
            <a:r>
              <a:rPr lang="en-US" sz="1800" i="1" dirty="0" err="1" smtClean="0"/>
              <a:t>tuple</a:t>
            </a:r>
            <a:r>
              <a:rPr lang="en-US" sz="1800" i="1" dirty="0" smtClean="0"/>
              <a:t> for 1&lt;=N</a:t>
            </a:r>
            <a:endParaRPr lang="en-US" sz="1800" b="1" dirty="0" smtClean="0"/>
          </a:p>
          <a:p>
            <a:pPr lvl="1">
              <a:buNone/>
            </a:pPr>
            <a:r>
              <a:rPr lang="en-US" sz="1800" b="1" dirty="0" smtClean="0"/>
              <a:t>class </a:t>
            </a:r>
            <a:r>
              <a:rPr lang="en-US" sz="1800" b="1" dirty="0" err="1" smtClean="0"/>
              <a:t>tuple</a:t>
            </a:r>
            <a:r>
              <a:rPr lang="en-US" sz="1800" b="1" dirty="0" smtClean="0"/>
              <a:t>&lt;Head, Tail...&gt;</a:t>
            </a:r>
          </a:p>
          <a:p>
            <a:pPr lvl="1">
              <a:buNone/>
            </a:pPr>
            <a:r>
              <a:rPr lang="en-US" sz="1800" b="1" dirty="0" smtClean="0"/>
              <a:t>	: private </a:t>
            </a:r>
            <a:r>
              <a:rPr lang="en-US" sz="1800" b="1" dirty="0" err="1" smtClean="0"/>
              <a:t>tuple</a:t>
            </a:r>
            <a:r>
              <a:rPr lang="en-US" sz="1800" b="1" dirty="0" smtClean="0"/>
              <a:t>&lt;Tail...&gt;  // </a:t>
            </a:r>
            <a:r>
              <a:rPr lang="en-US" sz="1800" i="1" dirty="0" smtClean="0"/>
              <a:t>note: base class depending on template argument</a:t>
            </a:r>
          </a:p>
          <a:p>
            <a:pPr lvl="1">
              <a:buNone/>
            </a:pPr>
            <a:r>
              <a:rPr lang="en-US" sz="1800" i="1" dirty="0" smtClean="0"/>
              <a:t>				  </a:t>
            </a:r>
            <a:r>
              <a:rPr lang="en-US" sz="1800" b="1" dirty="0" smtClean="0"/>
              <a:t> </a:t>
            </a:r>
            <a:r>
              <a:rPr lang="en-US" sz="1800" i="1" dirty="0" smtClean="0"/>
              <a:t>  </a:t>
            </a:r>
            <a:r>
              <a:rPr lang="en-US" sz="1800" b="1" dirty="0" smtClean="0"/>
              <a:t>//</a:t>
            </a:r>
            <a:r>
              <a:rPr lang="en-US" sz="1800" i="1" dirty="0" smtClean="0"/>
              <a:t> note: private base class</a:t>
            </a:r>
          </a:p>
          <a:p>
            <a:pPr lvl="1">
              <a:buNone/>
            </a:pPr>
            <a:r>
              <a:rPr lang="en-US" sz="1800" b="1" dirty="0" smtClean="0"/>
              <a:t>{</a:t>
            </a:r>
            <a:endParaRPr lang="en-US" sz="1800" i="1" dirty="0" smtClean="0"/>
          </a:p>
          <a:p>
            <a:pPr lvl="1">
              <a:buNone/>
            </a:pPr>
            <a:r>
              <a:rPr lang="en-US" sz="1800" b="1" dirty="0" smtClean="0"/>
              <a:t>	Head </a:t>
            </a:r>
            <a:r>
              <a:rPr lang="en-US" sz="1800" b="1" dirty="0" err="1" smtClean="0"/>
              <a:t>head</a:t>
            </a:r>
            <a:r>
              <a:rPr lang="en-US" sz="1800" b="1" dirty="0" smtClean="0"/>
              <a:t>;	// </a:t>
            </a:r>
            <a:r>
              <a:rPr lang="en-US" sz="1800" i="1" dirty="0" smtClean="0"/>
              <a:t>each added type adds one member to the final class</a:t>
            </a:r>
          </a:p>
          <a:p>
            <a:pPr lvl="1">
              <a:buNone/>
            </a:pPr>
            <a:r>
              <a:rPr lang="en-US" sz="1800" b="1" dirty="0" smtClean="0"/>
              <a:t>public:</a:t>
            </a:r>
          </a:p>
          <a:p>
            <a:pPr lvl="1">
              <a:buNone/>
            </a:pPr>
            <a:r>
              <a:rPr lang="en-US" sz="1800" b="1" dirty="0" smtClean="0"/>
              <a:t>	// </a:t>
            </a:r>
            <a:r>
              <a:rPr lang="en-US" sz="1800" i="1" dirty="0" smtClean="0"/>
              <a:t>…</a:t>
            </a:r>
          </a:p>
          <a:p>
            <a:pPr lvl="1">
              <a:buNone/>
            </a:pPr>
            <a:r>
              <a:rPr lang="en-US" sz="1800" b="1" dirty="0" smtClean="0"/>
              <a:t>};</a:t>
            </a:r>
          </a:p>
          <a:p>
            <a:pPr lvl="1">
              <a:buNone/>
            </a:pPr>
            <a:r>
              <a:rPr lang="en-US" sz="1800" b="1" dirty="0" smtClean="0"/>
              <a:t>template&lt;&gt;</a:t>
            </a:r>
          </a:p>
          <a:p>
            <a:pPr lvl="1">
              <a:buNone/>
            </a:pPr>
            <a:r>
              <a:rPr lang="en-US" sz="1800" b="1" dirty="0" smtClean="0"/>
              <a:t>class </a:t>
            </a:r>
            <a:r>
              <a:rPr lang="en-US" sz="1800" b="1" dirty="0" err="1" smtClean="0"/>
              <a:t>tuple</a:t>
            </a:r>
            <a:r>
              <a:rPr lang="en-US" sz="1800" b="1" dirty="0" smtClean="0"/>
              <a:t>&lt;&gt; {	// </a:t>
            </a:r>
            <a:r>
              <a:rPr lang="en-US" sz="1800" i="1" dirty="0" smtClean="0"/>
              <a:t>zero-</a:t>
            </a:r>
            <a:r>
              <a:rPr lang="en-US" sz="1800" i="1" dirty="0" err="1" smtClean="0"/>
              <a:t>tuple</a:t>
            </a:r>
            <a:endParaRPr lang="en-US" sz="1800" i="1" dirty="0" smtClean="0"/>
          </a:p>
          <a:p>
            <a:pPr lvl="1">
              <a:buNone/>
            </a:pPr>
            <a:r>
              <a:rPr lang="en-US" sz="1800" b="1" dirty="0" smtClean="0"/>
              <a:t>	// </a:t>
            </a:r>
            <a:r>
              <a:rPr lang="en-US" sz="1800" i="1" dirty="0" smtClean="0"/>
              <a:t>…</a:t>
            </a:r>
          </a:p>
          <a:p>
            <a:pPr lvl="1">
              <a:buNone/>
            </a:pPr>
            <a:r>
              <a:rPr lang="en-US" sz="1800" b="1" dirty="0" smtClean="0"/>
              <a:t>};</a:t>
            </a:r>
            <a:endParaRPr lang="en-US" sz="180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123</a:t>
            </a:fld>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Tuples</a:t>
            </a:r>
            <a:endParaRPr lang="en-US" dirty="0"/>
          </a:p>
        </p:txBody>
      </p:sp>
      <p:sp>
        <p:nvSpPr>
          <p:cNvPr id="3" name="Content Placeholder 2"/>
          <p:cNvSpPr>
            <a:spLocks noGrp="1"/>
          </p:cNvSpPr>
          <p:nvPr>
            <p:ph idx="1"/>
          </p:nvPr>
        </p:nvSpPr>
        <p:spPr>
          <a:xfrm>
            <a:off x="457200" y="1143000"/>
            <a:ext cx="8534400" cy="4983163"/>
          </a:xfrm>
        </p:spPr>
        <p:txBody>
          <a:bodyPr/>
          <a:lstStyle/>
          <a:p>
            <a:r>
              <a:rPr lang="en-US" sz="2800" dirty="0" smtClean="0"/>
              <a:t>How to make a general (variadic) </a:t>
            </a:r>
            <a:r>
              <a:rPr lang="en-US" sz="2800" dirty="0" err="1" smtClean="0"/>
              <a:t>tuple</a:t>
            </a:r>
            <a:endParaRPr lang="en-US" sz="2800" dirty="0" smtClean="0"/>
          </a:p>
          <a:p>
            <a:pPr lvl="1">
              <a:buNone/>
            </a:pPr>
            <a:r>
              <a:rPr lang="en-US" sz="1600" b="1" dirty="0" smtClean="0"/>
              <a:t>template&lt;</a:t>
            </a:r>
            <a:r>
              <a:rPr lang="en-US" sz="1600" b="1" dirty="0" err="1" smtClean="0"/>
              <a:t>typename</a:t>
            </a:r>
            <a:r>
              <a:rPr lang="en-US" sz="1600" b="1" dirty="0" smtClean="0"/>
              <a:t> Head, </a:t>
            </a:r>
            <a:r>
              <a:rPr lang="en-US" sz="1600" b="1" dirty="0" err="1" smtClean="0"/>
              <a:t>typename</a:t>
            </a:r>
            <a:r>
              <a:rPr lang="en-US" sz="1600" b="1" dirty="0" smtClean="0"/>
              <a:t>... Tail&gt;	// </a:t>
            </a:r>
            <a:r>
              <a:rPr lang="en-US" sz="1600" i="1" dirty="0" smtClean="0"/>
              <a:t>N-</a:t>
            </a:r>
            <a:r>
              <a:rPr lang="en-US" sz="1600" i="1" dirty="0" err="1" smtClean="0"/>
              <a:t>tuple</a:t>
            </a:r>
            <a:r>
              <a:rPr lang="en-US" sz="1600" i="1" dirty="0" smtClean="0"/>
              <a:t> for 1&lt;=N</a:t>
            </a:r>
            <a:endParaRPr lang="en-US" sz="1600" b="1" dirty="0" smtClean="0"/>
          </a:p>
          <a:p>
            <a:pPr lvl="1">
              <a:buNone/>
            </a:pPr>
            <a:r>
              <a:rPr lang="en-US" sz="1600" b="1" dirty="0" smtClean="0"/>
              <a:t>class </a:t>
            </a:r>
            <a:r>
              <a:rPr lang="en-US" sz="1600" b="1" dirty="0" err="1" smtClean="0"/>
              <a:t>tuple</a:t>
            </a:r>
            <a:r>
              <a:rPr lang="en-US" sz="1600" b="1" dirty="0" smtClean="0"/>
              <a:t>&lt;Head, Tail...&gt;</a:t>
            </a:r>
          </a:p>
          <a:p>
            <a:pPr lvl="1">
              <a:buNone/>
            </a:pPr>
            <a:r>
              <a:rPr lang="en-US" sz="1600" b="1" dirty="0" smtClean="0"/>
              <a:t>	: private </a:t>
            </a:r>
            <a:r>
              <a:rPr lang="en-US" sz="1600" b="1" dirty="0" err="1" smtClean="0"/>
              <a:t>tuple</a:t>
            </a:r>
            <a:r>
              <a:rPr lang="en-US" sz="1600" b="1" dirty="0" smtClean="0"/>
              <a:t>&lt;Tail...&gt;  // </a:t>
            </a:r>
            <a:r>
              <a:rPr lang="en-US" sz="1600" i="1" dirty="0" smtClean="0"/>
              <a:t>note: base class depending on template argument</a:t>
            </a:r>
          </a:p>
          <a:p>
            <a:pPr lvl="1">
              <a:buNone/>
            </a:pPr>
            <a:r>
              <a:rPr lang="en-US" sz="1600" i="1" dirty="0" smtClean="0"/>
              <a:t>				  </a:t>
            </a:r>
            <a:r>
              <a:rPr lang="en-US" sz="1600" b="1" dirty="0" smtClean="0"/>
              <a:t> </a:t>
            </a:r>
            <a:r>
              <a:rPr lang="en-US" sz="1600" i="1" dirty="0" smtClean="0"/>
              <a:t>  </a:t>
            </a:r>
            <a:r>
              <a:rPr lang="en-US" sz="1600" b="1" dirty="0" smtClean="0"/>
              <a:t>//</a:t>
            </a:r>
            <a:r>
              <a:rPr lang="en-US" sz="1600" i="1" dirty="0" smtClean="0"/>
              <a:t> note: private base class</a:t>
            </a:r>
          </a:p>
          <a:p>
            <a:pPr lvl="1">
              <a:buNone/>
            </a:pPr>
            <a:r>
              <a:rPr lang="en-US" sz="1600" b="1" dirty="0" smtClean="0"/>
              <a:t>{</a:t>
            </a:r>
            <a:endParaRPr lang="en-US" sz="1600" i="1" dirty="0" smtClean="0"/>
          </a:p>
          <a:p>
            <a:pPr lvl="1">
              <a:buNone/>
            </a:pPr>
            <a:r>
              <a:rPr lang="en-US" sz="1600" b="1" dirty="0" smtClean="0"/>
              <a:t>	Head </a:t>
            </a:r>
            <a:r>
              <a:rPr lang="en-US" sz="1600" b="1" dirty="0" err="1" smtClean="0"/>
              <a:t>head</a:t>
            </a:r>
            <a:r>
              <a:rPr lang="en-US" sz="1600" b="1" dirty="0" smtClean="0"/>
              <a:t>;	// </a:t>
            </a:r>
            <a:r>
              <a:rPr lang="en-US" sz="1600" i="1" dirty="0" smtClean="0"/>
              <a:t>each added type adds one member to the final class</a:t>
            </a:r>
          </a:p>
          <a:p>
            <a:pPr lvl="1">
              <a:buNone/>
            </a:pPr>
            <a:r>
              <a:rPr lang="en-US" sz="1600" b="1" dirty="0" smtClean="0"/>
              <a:t>public:</a:t>
            </a:r>
          </a:p>
          <a:p>
            <a:pPr>
              <a:buNone/>
            </a:pPr>
            <a:r>
              <a:rPr lang="en-US" sz="1600" b="1" dirty="0" smtClean="0"/>
              <a:t>		</a:t>
            </a:r>
            <a:r>
              <a:rPr lang="en-US" sz="1600" b="1" dirty="0" err="1" smtClean="0"/>
              <a:t>tuple</a:t>
            </a:r>
            <a:r>
              <a:rPr lang="en-US" sz="1600" b="1" dirty="0" smtClean="0"/>
              <a:t>();</a:t>
            </a:r>
          </a:p>
          <a:p>
            <a:pPr>
              <a:buNone/>
            </a:pPr>
            <a:r>
              <a:rPr lang="en-US" sz="1600" b="1" dirty="0" smtClean="0"/>
              <a:t>		</a:t>
            </a:r>
            <a:r>
              <a:rPr lang="en-US" sz="1600" b="1" dirty="0" err="1" smtClean="0"/>
              <a:t>tuple</a:t>
            </a:r>
            <a:r>
              <a:rPr lang="en-US" sz="1600" b="1" dirty="0" smtClean="0"/>
              <a:t>(const </a:t>
            </a:r>
            <a:r>
              <a:rPr lang="en-US" sz="1600" b="1" dirty="0" err="1" smtClean="0"/>
              <a:t>tuple</a:t>
            </a:r>
            <a:r>
              <a:rPr lang="en-US" sz="1600" b="1" dirty="0" smtClean="0"/>
              <a:t>&amp;);</a:t>
            </a:r>
          </a:p>
          <a:p>
            <a:pPr>
              <a:buNone/>
            </a:pPr>
            <a:r>
              <a:rPr lang="en-US" sz="1600" b="1" dirty="0" smtClean="0"/>
              <a:t>		template &lt;class... </a:t>
            </a:r>
            <a:r>
              <a:rPr lang="en-US" sz="1600" b="1" dirty="0" err="1" smtClean="0"/>
              <a:t>UTypes</a:t>
            </a:r>
            <a:r>
              <a:rPr lang="en-US" sz="1600" b="1" dirty="0" smtClean="0"/>
              <a:t>&gt;</a:t>
            </a:r>
          </a:p>
          <a:p>
            <a:pPr>
              <a:buNone/>
            </a:pPr>
            <a:r>
              <a:rPr lang="en-US" sz="1600" b="1" dirty="0" smtClean="0"/>
              <a:t>			</a:t>
            </a:r>
            <a:r>
              <a:rPr lang="en-US" sz="1600" b="1" dirty="0" err="1" smtClean="0"/>
              <a:t>tuple</a:t>
            </a:r>
            <a:r>
              <a:rPr lang="en-US" sz="1600" b="1" dirty="0" smtClean="0"/>
              <a:t>(const </a:t>
            </a:r>
            <a:r>
              <a:rPr lang="en-US" sz="1600" b="1" dirty="0" err="1" smtClean="0"/>
              <a:t>tuple</a:t>
            </a:r>
            <a:r>
              <a:rPr lang="en-US" sz="1600" b="1" dirty="0" smtClean="0"/>
              <a:t>&lt;</a:t>
            </a:r>
            <a:r>
              <a:rPr lang="en-US" sz="1600" b="1" dirty="0" err="1" smtClean="0"/>
              <a:t>UTypes</a:t>
            </a:r>
            <a:r>
              <a:rPr lang="en-US" sz="1600" b="1" dirty="0" smtClean="0"/>
              <a:t>...&gt;&amp;);</a:t>
            </a:r>
          </a:p>
          <a:p>
            <a:pPr>
              <a:buNone/>
            </a:pPr>
            <a:r>
              <a:rPr lang="en-US" sz="1600" b="1" dirty="0" smtClean="0"/>
              <a:t>		</a:t>
            </a:r>
            <a:r>
              <a:rPr lang="en-US" sz="1600" b="1" dirty="0" err="1" smtClean="0"/>
              <a:t>tuple</a:t>
            </a:r>
            <a:r>
              <a:rPr lang="en-US" sz="1600" b="1" dirty="0" smtClean="0"/>
              <a:t>&amp; operator=(const </a:t>
            </a:r>
            <a:r>
              <a:rPr lang="en-US" sz="1600" b="1" dirty="0" err="1" smtClean="0"/>
              <a:t>tuple</a:t>
            </a:r>
            <a:r>
              <a:rPr lang="en-US" sz="1600" b="1" dirty="0" smtClean="0"/>
              <a:t>&amp;);</a:t>
            </a:r>
          </a:p>
          <a:p>
            <a:pPr>
              <a:buNone/>
            </a:pPr>
            <a:r>
              <a:rPr lang="en-US" sz="1600" b="1" dirty="0" smtClean="0"/>
              <a:t>		template &lt;class... </a:t>
            </a:r>
            <a:r>
              <a:rPr lang="en-US" sz="1600" b="1" dirty="0" err="1" smtClean="0"/>
              <a:t>UTypes</a:t>
            </a:r>
            <a:r>
              <a:rPr lang="en-US" sz="1600" b="1" dirty="0" smtClean="0"/>
              <a:t>&gt;</a:t>
            </a:r>
          </a:p>
          <a:p>
            <a:pPr>
              <a:buNone/>
            </a:pPr>
            <a:r>
              <a:rPr lang="en-US" sz="1600" b="1" dirty="0" smtClean="0"/>
              <a:t>			</a:t>
            </a:r>
            <a:r>
              <a:rPr lang="en-US" sz="1600" b="1" dirty="0" err="1" smtClean="0"/>
              <a:t>tuple</a:t>
            </a:r>
            <a:r>
              <a:rPr lang="en-US" sz="1600" b="1" dirty="0" smtClean="0"/>
              <a:t>&amp; operator=(const </a:t>
            </a:r>
            <a:r>
              <a:rPr lang="en-US" sz="1600" b="1" dirty="0" err="1" smtClean="0"/>
              <a:t>tuple</a:t>
            </a:r>
            <a:r>
              <a:rPr lang="en-US" sz="1600" b="1" dirty="0" smtClean="0"/>
              <a:t>&lt;</a:t>
            </a:r>
            <a:r>
              <a:rPr lang="en-US" sz="1600" b="1" dirty="0" err="1" smtClean="0"/>
              <a:t>UTypes</a:t>
            </a:r>
            <a:r>
              <a:rPr lang="en-US" sz="1600" b="1" dirty="0" smtClean="0"/>
              <a:t>...&gt;&amp;);</a:t>
            </a:r>
          </a:p>
          <a:p>
            <a:pPr>
              <a:buNone/>
            </a:pPr>
            <a:r>
              <a:rPr lang="en-US" sz="1600" b="1" dirty="0" smtClean="0"/>
              <a:t>		void swap(</a:t>
            </a:r>
            <a:r>
              <a:rPr lang="en-US" sz="1600" b="1" dirty="0" err="1" smtClean="0"/>
              <a:t>tuple</a:t>
            </a:r>
            <a:r>
              <a:rPr lang="en-US" sz="1600" b="1" dirty="0" smtClean="0"/>
              <a:t>&amp; </a:t>
            </a:r>
            <a:r>
              <a:rPr lang="en-US" sz="1600" b="1" dirty="0" err="1" smtClean="0"/>
              <a:t>rhs</a:t>
            </a:r>
            <a:r>
              <a:rPr lang="en-US" sz="1600" b="1" dirty="0" smtClean="0"/>
              <a:t>);</a:t>
            </a:r>
            <a:endParaRPr lang="en-US" sz="1600" i="1" dirty="0" smtClean="0"/>
          </a:p>
          <a:p>
            <a:pPr lvl="1">
              <a:buNone/>
            </a:pPr>
            <a:r>
              <a:rPr lang="en-US" sz="1600" b="1" dirty="0" smtClean="0"/>
              <a:t>};</a:t>
            </a:r>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124</a:t>
            </a:fld>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Tuples</a:t>
            </a:r>
            <a:endParaRPr lang="en-US" dirty="0"/>
          </a:p>
        </p:txBody>
      </p:sp>
      <p:sp>
        <p:nvSpPr>
          <p:cNvPr id="3" name="Content Placeholder 2"/>
          <p:cNvSpPr>
            <a:spLocks noGrp="1"/>
          </p:cNvSpPr>
          <p:nvPr>
            <p:ph idx="1"/>
          </p:nvPr>
        </p:nvSpPr>
        <p:spPr>
          <a:xfrm>
            <a:off x="457200" y="1143000"/>
            <a:ext cx="8534400" cy="4983163"/>
          </a:xfrm>
        </p:spPr>
        <p:txBody>
          <a:bodyPr/>
          <a:lstStyle/>
          <a:p>
            <a:r>
              <a:rPr lang="en-US" sz="2800" dirty="0" smtClean="0"/>
              <a:t>How to make a general (variadic) </a:t>
            </a:r>
            <a:r>
              <a:rPr lang="en-US" sz="2800" dirty="0" err="1" smtClean="0"/>
              <a:t>tuple</a:t>
            </a:r>
            <a:endParaRPr lang="en-US" sz="2800" dirty="0" smtClean="0"/>
          </a:p>
          <a:p>
            <a:pPr lvl="1">
              <a:buNone/>
            </a:pPr>
            <a:r>
              <a:rPr lang="en-US" sz="1600" b="1" dirty="0" smtClean="0"/>
              <a:t>template&lt;</a:t>
            </a:r>
            <a:r>
              <a:rPr lang="en-US" sz="1600" b="1" dirty="0" err="1" smtClean="0"/>
              <a:t>VariableType</a:t>
            </a:r>
            <a:r>
              <a:rPr lang="en-US" sz="1600" b="1" dirty="0" smtClean="0"/>
              <a:t>... Types&gt;	// </a:t>
            </a:r>
            <a:r>
              <a:rPr lang="en-US" sz="1600" i="1" dirty="0" smtClean="0"/>
              <a:t>remove implementation details</a:t>
            </a:r>
          </a:p>
          <a:p>
            <a:pPr lvl="1">
              <a:buNone/>
            </a:pPr>
            <a:r>
              <a:rPr lang="en-US" sz="1600" b="1" dirty="0" smtClean="0"/>
              <a:t>					// </a:t>
            </a:r>
            <a:r>
              <a:rPr lang="en-US" sz="1600" i="1" dirty="0" smtClean="0"/>
              <a:t>for standards description</a:t>
            </a:r>
          </a:p>
          <a:p>
            <a:pPr lvl="1">
              <a:buNone/>
            </a:pPr>
            <a:r>
              <a:rPr lang="en-US" sz="1600" b="1" dirty="0" smtClean="0"/>
              <a:t>class </a:t>
            </a:r>
            <a:r>
              <a:rPr lang="en-US" sz="1600" b="1" dirty="0" err="1" smtClean="0"/>
              <a:t>tuple</a:t>
            </a:r>
            <a:r>
              <a:rPr lang="en-US" sz="1600" b="1" dirty="0" smtClean="0"/>
              <a:t> {</a:t>
            </a:r>
            <a:endParaRPr lang="en-US" sz="1600" i="1" dirty="0" smtClean="0"/>
          </a:p>
          <a:p>
            <a:pPr lvl="1">
              <a:buNone/>
            </a:pPr>
            <a:r>
              <a:rPr lang="en-US" sz="1600" b="1" dirty="0" smtClean="0"/>
              <a:t>public:</a:t>
            </a:r>
          </a:p>
          <a:p>
            <a:pPr>
              <a:buNone/>
            </a:pPr>
            <a:r>
              <a:rPr lang="en-US" sz="1600" b="1" dirty="0" smtClean="0"/>
              <a:t>		// </a:t>
            </a:r>
            <a:r>
              <a:rPr lang="en-US" sz="1600" i="1" dirty="0" smtClean="0"/>
              <a:t>add concepts</a:t>
            </a:r>
            <a:endParaRPr lang="en-US" sz="1600" dirty="0" smtClean="0"/>
          </a:p>
          <a:p>
            <a:pPr>
              <a:buNone/>
            </a:pPr>
            <a:r>
              <a:rPr lang="en-US" sz="1600" b="1" i="1" dirty="0" smtClean="0"/>
              <a:t>		</a:t>
            </a:r>
            <a:r>
              <a:rPr lang="en-US" sz="1600" b="1" dirty="0" smtClean="0"/>
              <a:t>//</a:t>
            </a:r>
            <a:r>
              <a:rPr lang="en-US" sz="1600" b="1" i="1" dirty="0" smtClean="0"/>
              <a:t> </a:t>
            </a:r>
            <a:r>
              <a:rPr lang="en-US" sz="1600" i="1" dirty="0" smtClean="0"/>
              <a:t>add </a:t>
            </a:r>
            <a:r>
              <a:rPr lang="en-US" sz="1600" i="1" dirty="0" err="1" smtClean="0"/>
              <a:t>rvalue</a:t>
            </a:r>
            <a:r>
              <a:rPr lang="en-US" sz="1600" i="1" dirty="0" smtClean="0"/>
              <a:t> constructors and assignments</a:t>
            </a:r>
          </a:p>
          <a:p>
            <a:pPr>
              <a:buNone/>
            </a:pPr>
            <a:r>
              <a:rPr lang="en-US" sz="1600" b="1" i="1" dirty="0" smtClean="0"/>
              <a:t>		</a:t>
            </a:r>
            <a:r>
              <a:rPr lang="en-US" sz="1600" b="1" dirty="0" smtClean="0"/>
              <a:t>//</a:t>
            </a:r>
            <a:r>
              <a:rPr lang="en-US" sz="1600" b="1" i="1" dirty="0" smtClean="0"/>
              <a:t> </a:t>
            </a:r>
            <a:r>
              <a:rPr lang="en-US" sz="1600" i="1" dirty="0" smtClean="0"/>
              <a:t>add allocators to constructors and assignments</a:t>
            </a:r>
          </a:p>
          <a:p>
            <a:pPr lvl="1">
              <a:buNone/>
            </a:pPr>
            <a:r>
              <a:rPr lang="en-US" sz="1600" b="1" dirty="0" smtClean="0"/>
              <a:t>};</a:t>
            </a:r>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125</a:t>
            </a:fld>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20.5.2 Class template </a:t>
            </a:r>
            <a:r>
              <a:rPr lang="en-US" b="1" dirty="0" err="1" smtClean="0"/>
              <a:t>tuple</a:t>
            </a:r>
            <a:endParaRPr lang="en-US" dirty="0"/>
          </a:p>
        </p:txBody>
      </p:sp>
      <p:sp>
        <p:nvSpPr>
          <p:cNvPr id="3" name="Content Placeholder 2"/>
          <p:cNvSpPr>
            <a:spLocks noGrp="1"/>
          </p:cNvSpPr>
          <p:nvPr>
            <p:ph idx="1"/>
          </p:nvPr>
        </p:nvSpPr>
        <p:spPr>
          <a:xfrm>
            <a:off x="457200" y="990600"/>
            <a:ext cx="8229600" cy="5135563"/>
          </a:xfrm>
        </p:spPr>
        <p:txBody>
          <a:bodyPr/>
          <a:lstStyle/>
          <a:p>
            <a:pPr>
              <a:buNone/>
            </a:pPr>
            <a:r>
              <a:rPr lang="en-US" sz="750" b="1" dirty="0" smtClean="0"/>
              <a:t>template &lt;</a:t>
            </a:r>
            <a:r>
              <a:rPr lang="en-US" sz="750" b="1" dirty="0" err="1" smtClean="0"/>
              <a:t>VariableType</a:t>
            </a:r>
            <a:r>
              <a:rPr lang="en-US" sz="750" b="1" dirty="0" smtClean="0"/>
              <a:t>... Types&gt;</a:t>
            </a:r>
          </a:p>
          <a:p>
            <a:pPr>
              <a:buNone/>
            </a:pPr>
            <a:r>
              <a:rPr lang="en-US" sz="750" b="1" dirty="0" smtClean="0"/>
              <a:t>class </a:t>
            </a:r>
            <a:r>
              <a:rPr lang="en-US" sz="750" b="1" dirty="0" err="1" smtClean="0"/>
              <a:t>tuple</a:t>
            </a:r>
            <a:r>
              <a:rPr lang="en-US" sz="750" b="1" dirty="0" smtClean="0"/>
              <a:t> {</a:t>
            </a:r>
          </a:p>
          <a:p>
            <a:pPr>
              <a:buNone/>
            </a:pPr>
            <a:r>
              <a:rPr lang="en-US" sz="750" b="1" dirty="0" smtClean="0"/>
              <a:t>public:</a:t>
            </a:r>
          </a:p>
          <a:p>
            <a:pPr>
              <a:buNone/>
            </a:pPr>
            <a:r>
              <a:rPr lang="en-US" sz="750" b="1" dirty="0" smtClean="0"/>
              <a:t>	requires </a:t>
            </a:r>
            <a:r>
              <a:rPr lang="en-US" sz="750" b="1" dirty="0" err="1" smtClean="0"/>
              <a:t>DefaultConstructible</a:t>
            </a:r>
            <a:r>
              <a:rPr lang="en-US" sz="750" b="1" dirty="0" smtClean="0"/>
              <a:t>&lt;Types&gt;... </a:t>
            </a:r>
          </a:p>
          <a:p>
            <a:pPr>
              <a:buNone/>
            </a:pPr>
            <a:r>
              <a:rPr lang="en-US" sz="750" b="1" dirty="0" smtClean="0"/>
              <a:t>		</a:t>
            </a:r>
            <a:r>
              <a:rPr lang="en-US" sz="750" b="1" dirty="0" err="1" smtClean="0"/>
              <a:t>tuple</a:t>
            </a:r>
            <a:r>
              <a:rPr lang="en-US" sz="750" b="1" dirty="0" smtClean="0"/>
              <a:t>();</a:t>
            </a:r>
          </a:p>
          <a:p>
            <a:pPr>
              <a:buNone/>
            </a:pPr>
            <a:r>
              <a:rPr lang="en-US" sz="750" b="1" dirty="0" smtClean="0"/>
              <a:t>	template &lt;class... </a:t>
            </a:r>
            <a:r>
              <a:rPr lang="en-US" sz="750" b="1" dirty="0" err="1" smtClean="0"/>
              <a:t>UTypes</a:t>
            </a:r>
            <a:r>
              <a:rPr lang="en-US" sz="750" b="1" dirty="0" smtClean="0"/>
              <a:t>&gt; requires Constructible&lt;Types, </a:t>
            </a:r>
            <a:r>
              <a:rPr lang="en-US" sz="750" b="1" dirty="0" err="1" smtClean="0"/>
              <a:t>UTypes</a:t>
            </a:r>
            <a:r>
              <a:rPr lang="en-US" sz="750" b="1" dirty="0" smtClean="0"/>
              <a:t>&amp;&amp;&gt;...</a:t>
            </a:r>
          </a:p>
          <a:p>
            <a:pPr>
              <a:buNone/>
            </a:pPr>
            <a:r>
              <a:rPr lang="en-US" sz="750" b="1" dirty="0" smtClean="0"/>
              <a:t>		explicit </a:t>
            </a:r>
            <a:r>
              <a:rPr lang="en-US" sz="750" b="1" dirty="0" err="1" smtClean="0"/>
              <a:t>tuple</a:t>
            </a:r>
            <a:r>
              <a:rPr lang="en-US" sz="750" b="1" dirty="0" smtClean="0"/>
              <a:t>(</a:t>
            </a:r>
            <a:r>
              <a:rPr lang="en-US" sz="750" b="1" dirty="0" err="1" smtClean="0"/>
              <a:t>UTypes</a:t>
            </a:r>
            <a:r>
              <a:rPr lang="en-US" sz="750" b="1" dirty="0" smtClean="0"/>
              <a:t>&amp;&amp;...);</a:t>
            </a:r>
          </a:p>
          <a:p>
            <a:pPr>
              <a:buNone/>
            </a:pPr>
            <a:r>
              <a:rPr lang="en-US" sz="750" b="1" dirty="0" smtClean="0"/>
              <a:t>	requires </a:t>
            </a:r>
            <a:r>
              <a:rPr lang="en-US" sz="750" b="1" dirty="0" err="1" smtClean="0"/>
              <a:t>CopyConstructible</a:t>
            </a:r>
            <a:r>
              <a:rPr lang="en-US" sz="750" b="1" dirty="0" smtClean="0"/>
              <a:t>&lt;Types&gt;... </a:t>
            </a:r>
          </a:p>
          <a:p>
            <a:pPr>
              <a:buNone/>
            </a:pPr>
            <a:r>
              <a:rPr lang="en-US" sz="750" b="1" dirty="0" smtClean="0"/>
              <a:t>		</a:t>
            </a:r>
            <a:r>
              <a:rPr lang="en-US" sz="750" b="1" dirty="0" err="1" smtClean="0"/>
              <a:t>tuple</a:t>
            </a:r>
            <a:r>
              <a:rPr lang="en-US" sz="750" b="1" dirty="0" smtClean="0"/>
              <a:t>(const </a:t>
            </a:r>
            <a:r>
              <a:rPr lang="en-US" sz="750" b="1" dirty="0" err="1" smtClean="0"/>
              <a:t>tuple</a:t>
            </a:r>
            <a:r>
              <a:rPr lang="en-US" sz="750" b="1" dirty="0" smtClean="0"/>
              <a:t>&amp;);</a:t>
            </a:r>
          </a:p>
          <a:p>
            <a:pPr>
              <a:buNone/>
            </a:pPr>
            <a:r>
              <a:rPr lang="en-US" sz="750" b="1" dirty="0" smtClean="0"/>
              <a:t>	template &lt;class... </a:t>
            </a:r>
            <a:r>
              <a:rPr lang="en-US" sz="750" b="1" dirty="0" err="1" smtClean="0"/>
              <a:t>UTypes</a:t>
            </a:r>
            <a:r>
              <a:rPr lang="en-US" sz="750" b="1" dirty="0" smtClean="0"/>
              <a:t>&gt; requires Constructible&lt;Types, const </a:t>
            </a:r>
            <a:r>
              <a:rPr lang="en-US" sz="750" b="1" dirty="0" err="1" smtClean="0"/>
              <a:t>UTypes</a:t>
            </a:r>
            <a:r>
              <a:rPr lang="en-US" sz="750" b="1" dirty="0" smtClean="0"/>
              <a:t>&amp;&gt;...</a:t>
            </a:r>
          </a:p>
          <a:p>
            <a:pPr>
              <a:buNone/>
            </a:pPr>
            <a:r>
              <a:rPr lang="en-US" sz="750" b="1" dirty="0" smtClean="0"/>
              <a:t>		</a:t>
            </a:r>
            <a:r>
              <a:rPr lang="en-US" sz="750" b="1" dirty="0" err="1" smtClean="0"/>
              <a:t>tuple</a:t>
            </a:r>
            <a:r>
              <a:rPr lang="en-US" sz="750" b="1" dirty="0" smtClean="0"/>
              <a:t>(const </a:t>
            </a:r>
            <a:r>
              <a:rPr lang="en-US" sz="750" b="1" dirty="0" err="1" smtClean="0"/>
              <a:t>tuple</a:t>
            </a:r>
            <a:r>
              <a:rPr lang="en-US" sz="750" b="1" dirty="0" smtClean="0"/>
              <a:t>&lt;</a:t>
            </a:r>
            <a:r>
              <a:rPr lang="en-US" sz="750" b="1" dirty="0" err="1" smtClean="0"/>
              <a:t>UTypes</a:t>
            </a:r>
            <a:r>
              <a:rPr lang="en-US" sz="750" b="1" dirty="0" smtClean="0"/>
              <a:t>...&gt;&amp;);</a:t>
            </a:r>
          </a:p>
          <a:p>
            <a:pPr>
              <a:buNone/>
            </a:pPr>
            <a:r>
              <a:rPr lang="en-US" sz="750" b="1" dirty="0" smtClean="0"/>
              <a:t>	template &lt;class... </a:t>
            </a:r>
            <a:r>
              <a:rPr lang="en-US" sz="750" b="1" dirty="0" err="1" smtClean="0"/>
              <a:t>UTypes</a:t>
            </a:r>
            <a:r>
              <a:rPr lang="en-US" sz="750" b="1" dirty="0" smtClean="0"/>
              <a:t>&gt; requires Constructible&lt;Types, </a:t>
            </a:r>
            <a:r>
              <a:rPr lang="en-US" sz="750" b="1" dirty="0" err="1" smtClean="0"/>
              <a:t>RvalueOf</a:t>
            </a:r>
            <a:r>
              <a:rPr lang="en-US" sz="750" b="1" dirty="0" smtClean="0"/>
              <a:t>&lt;</a:t>
            </a:r>
            <a:r>
              <a:rPr lang="en-US" sz="750" b="1" dirty="0" err="1" smtClean="0"/>
              <a:t>UTypes</a:t>
            </a:r>
            <a:r>
              <a:rPr lang="en-US" sz="750" b="1" dirty="0" smtClean="0"/>
              <a:t>&gt;::type&gt;...</a:t>
            </a:r>
          </a:p>
          <a:p>
            <a:pPr>
              <a:buNone/>
            </a:pPr>
            <a:r>
              <a:rPr lang="en-US" sz="750" b="1" dirty="0" smtClean="0"/>
              <a:t>		</a:t>
            </a:r>
            <a:r>
              <a:rPr lang="en-US" sz="750" b="1" dirty="0" err="1" smtClean="0"/>
              <a:t>tuple</a:t>
            </a:r>
            <a:r>
              <a:rPr lang="en-US" sz="750" b="1" dirty="0" smtClean="0"/>
              <a:t>(</a:t>
            </a:r>
            <a:r>
              <a:rPr lang="en-US" sz="750" b="1" dirty="0" err="1" smtClean="0"/>
              <a:t>tuple</a:t>
            </a:r>
            <a:r>
              <a:rPr lang="en-US" sz="750" b="1" dirty="0" smtClean="0"/>
              <a:t>&lt;</a:t>
            </a:r>
            <a:r>
              <a:rPr lang="en-US" sz="750" b="1" dirty="0" err="1" smtClean="0"/>
              <a:t>UTypes</a:t>
            </a:r>
            <a:r>
              <a:rPr lang="en-US" sz="750" b="1" dirty="0" smtClean="0"/>
              <a:t>...&gt;&amp;&amp;);</a:t>
            </a:r>
          </a:p>
          <a:p>
            <a:pPr>
              <a:buNone/>
            </a:pPr>
            <a:endParaRPr lang="en-US" sz="750" b="1" dirty="0" smtClean="0"/>
          </a:p>
          <a:p>
            <a:pPr>
              <a:buNone/>
            </a:pPr>
            <a:r>
              <a:rPr lang="en-US" sz="750" b="1" dirty="0" smtClean="0"/>
              <a:t>	template &lt;class... </a:t>
            </a:r>
            <a:r>
              <a:rPr lang="en-US" sz="750" b="1" dirty="0" err="1" smtClean="0"/>
              <a:t>UTypes</a:t>
            </a:r>
            <a:r>
              <a:rPr lang="en-US" sz="750" b="1" dirty="0" smtClean="0"/>
              <a:t>&gt; requires Constructible&lt;Types, const </a:t>
            </a:r>
            <a:r>
              <a:rPr lang="en-US" sz="750" b="1" dirty="0" err="1" smtClean="0"/>
              <a:t>UTypes</a:t>
            </a:r>
            <a:r>
              <a:rPr lang="en-US" sz="750" b="1" dirty="0" smtClean="0"/>
              <a:t>&amp;&gt;...</a:t>
            </a:r>
          </a:p>
          <a:p>
            <a:pPr>
              <a:buNone/>
            </a:pPr>
            <a:r>
              <a:rPr lang="en-US" sz="750" b="1" dirty="0" smtClean="0"/>
              <a:t>	template &lt;class... </a:t>
            </a:r>
            <a:r>
              <a:rPr lang="en-US" sz="750" b="1" dirty="0" err="1" smtClean="0"/>
              <a:t>UTypes</a:t>
            </a:r>
            <a:r>
              <a:rPr lang="en-US" sz="750" b="1" dirty="0" smtClean="0"/>
              <a:t>&gt; requires Constructible&lt;Types, </a:t>
            </a:r>
            <a:r>
              <a:rPr lang="en-US" sz="750" b="1" dirty="0" err="1" smtClean="0"/>
              <a:t>RvalueOf</a:t>
            </a:r>
            <a:r>
              <a:rPr lang="en-US" sz="750" b="1" dirty="0" smtClean="0"/>
              <a:t>&lt;</a:t>
            </a:r>
            <a:r>
              <a:rPr lang="en-US" sz="750" b="1" dirty="0" err="1" smtClean="0"/>
              <a:t>UTypes</a:t>
            </a:r>
            <a:r>
              <a:rPr lang="en-US" sz="750" b="1" dirty="0" smtClean="0"/>
              <a:t>&gt;::type&gt;...</a:t>
            </a:r>
          </a:p>
          <a:p>
            <a:pPr>
              <a:buNone/>
            </a:pPr>
            <a:endParaRPr lang="en-US" sz="750" b="1" dirty="0" smtClean="0"/>
          </a:p>
          <a:p>
            <a:pPr>
              <a:buNone/>
            </a:pPr>
            <a:r>
              <a:rPr lang="en-US" sz="750" b="1" i="1" dirty="0" smtClean="0"/>
              <a:t>	</a:t>
            </a:r>
            <a:r>
              <a:rPr lang="en-US" sz="750" b="1" dirty="0" smtClean="0"/>
              <a:t>//</a:t>
            </a:r>
            <a:r>
              <a:rPr lang="en-US" sz="750" b="1" i="1" dirty="0" smtClean="0"/>
              <a:t> </a:t>
            </a:r>
            <a:r>
              <a:rPr lang="en-US" sz="750" i="1" dirty="0" smtClean="0"/>
              <a:t>allocator-extended constructors</a:t>
            </a:r>
          </a:p>
          <a:p>
            <a:pPr>
              <a:buNone/>
            </a:pPr>
            <a:r>
              <a:rPr lang="en-US" sz="750" b="1" dirty="0" smtClean="0"/>
              <a:t>	template &lt;Allocator </a:t>
            </a:r>
            <a:r>
              <a:rPr lang="en-US" sz="750" b="1" dirty="0" err="1" smtClean="0"/>
              <a:t>Alloc</a:t>
            </a:r>
            <a:r>
              <a:rPr lang="en-US" sz="750" b="1" dirty="0" smtClean="0"/>
              <a:t>&gt; requires </a:t>
            </a:r>
            <a:r>
              <a:rPr lang="en-US" sz="750" b="1" dirty="0" err="1" smtClean="0"/>
              <a:t>ConstructibleWithAllocator</a:t>
            </a:r>
            <a:r>
              <a:rPr lang="en-US" sz="750" b="1" dirty="0" smtClean="0"/>
              <a:t>&lt;Types, </a:t>
            </a:r>
            <a:r>
              <a:rPr lang="en-US" sz="750" b="1" dirty="0" err="1" smtClean="0"/>
              <a:t>Alloc</a:t>
            </a:r>
            <a:r>
              <a:rPr lang="en-US" sz="750" b="1" dirty="0" smtClean="0"/>
              <a:t>&gt;...</a:t>
            </a:r>
          </a:p>
          <a:p>
            <a:pPr>
              <a:buNone/>
            </a:pPr>
            <a:r>
              <a:rPr lang="en-US" sz="750" b="1" dirty="0" smtClean="0"/>
              <a:t>		</a:t>
            </a:r>
            <a:r>
              <a:rPr lang="en-US" sz="750" b="1" dirty="0" err="1" smtClean="0"/>
              <a:t>tuple</a:t>
            </a:r>
            <a:r>
              <a:rPr lang="en-US" sz="750" b="1" dirty="0" smtClean="0"/>
              <a:t>(</a:t>
            </a:r>
            <a:r>
              <a:rPr lang="en-US" sz="750" b="1" dirty="0" err="1" smtClean="0"/>
              <a:t>allocator_arg_t</a:t>
            </a:r>
            <a:r>
              <a:rPr lang="en-US" sz="750" b="1" dirty="0" smtClean="0"/>
              <a:t>, const </a:t>
            </a:r>
            <a:r>
              <a:rPr lang="en-US" sz="750" b="1" dirty="0" err="1" smtClean="0"/>
              <a:t>Alloc</a:t>
            </a:r>
            <a:r>
              <a:rPr lang="en-US" sz="750" b="1" dirty="0" smtClean="0"/>
              <a:t>&amp; a);</a:t>
            </a:r>
          </a:p>
          <a:p>
            <a:pPr>
              <a:buNone/>
            </a:pPr>
            <a:r>
              <a:rPr lang="en-US" sz="750" b="1" dirty="0" smtClean="0"/>
              <a:t>	template &lt;Allocator </a:t>
            </a:r>
            <a:r>
              <a:rPr lang="en-US" sz="750" b="1" dirty="0" err="1" smtClean="0"/>
              <a:t>Alloc</a:t>
            </a:r>
            <a:r>
              <a:rPr lang="en-US" sz="750" b="1" dirty="0" smtClean="0"/>
              <a:t>, class... </a:t>
            </a:r>
            <a:r>
              <a:rPr lang="en-US" sz="750" b="1" dirty="0" err="1" smtClean="0"/>
              <a:t>UTypes</a:t>
            </a:r>
            <a:r>
              <a:rPr lang="en-US" sz="750" b="1" dirty="0" smtClean="0"/>
              <a:t>&gt; requires </a:t>
            </a:r>
            <a:r>
              <a:rPr lang="en-US" sz="750" b="1" dirty="0" err="1" smtClean="0"/>
              <a:t>ConstructibleWithAllocator</a:t>
            </a:r>
            <a:r>
              <a:rPr lang="en-US" sz="750" b="1" dirty="0" smtClean="0"/>
              <a:t>&lt;Types, </a:t>
            </a:r>
            <a:r>
              <a:rPr lang="en-US" sz="750" b="1" dirty="0" err="1" smtClean="0"/>
              <a:t>Alloc</a:t>
            </a:r>
            <a:r>
              <a:rPr lang="en-US" sz="750" b="1" dirty="0" smtClean="0"/>
              <a:t>, </a:t>
            </a:r>
            <a:r>
              <a:rPr lang="en-US" sz="750" b="1" dirty="0" err="1" smtClean="0"/>
              <a:t>UTypes</a:t>
            </a:r>
            <a:r>
              <a:rPr lang="en-US" sz="750" b="1" dirty="0" smtClean="0"/>
              <a:t>&amp;&amp;&gt;...</a:t>
            </a:r>
          </a:p>
          <a:p>
            <a:pPr>
              <a:buNone/>
            </a:pPr>
            <a:r>
              <a:rPr lang="en-US" sz="750" b="1" dirty="0" smtClean="0"/>
              <a:t>		explicit </a:t>
            </a:r>
            <a:r>
              <a:rPr lang="en-US" sz="750" b="1" dirty="0" err="1" smtClean="0"/>
              <a:t>tuple</a:t>
            </a:r>
            <a:r>
              <a:rPr lang="en-US" sz="750" b="1" dirty="0" smtClean="0"/>
              <a:t>(</a:t>
            </a:r>
            <a:r>
              <a:rPr lang="en-US" sz="750" b="1" dirty="0" err="1" smtClean="0"/>
              <a:t>allocator_arg_t</a:t>
            </a:r>
            <a:r>
              <a:rPr lang="en-US" sz="750" b="1" dirty="0" smtClean="0"/>
              <a:t>, const </a:t>
            </a:r>
            <a:r>
              <a:rPr lang="en-US" sz="750" b="1" dirty="0" err="1" smtClean="0"/>
              <a:t>Alloc</a:t>
            </a:r>
            <a:r>
              <a:rPr lang="en-US" sz="750" b="1" dirty="0" smtClean="0"/>
              <a:t>&amp; a, </a:t>
            </a:r>
            <a:r>
              <a:rPr lang="en-US" sz="750" b="1" dirty="0" err="1" smtClean="0"/>
              <a:t>UTypes</a:t>
            </a:r>
            <a:r>
              <a:rPr lang="en-US" sz="750" b="1" dirty="0" smtClean="0"/>
              <a:t>&amp;&amp;...);</a:t>
            </a:r>
          </a:p>
          <a:p>
            <a:pPr>
              <a:buNone/>
            </a:pPr>
            <a:r>
              <a:rPr lang="en-US" sz="750" b="1" dirty="0" smtClean="0"/>
              <a:t>	template &lt;Allocator </a:t>
            </a:r>
            <a:r>
              <a:rPr lang="en-US" sz="750" b="1" dirty="0" err="1" smtClean="0"/>
              <a:t>Alloc</a:t>
            </a:r>
            <a:r>
              <a:rPr lang="en-US" sz="750" b="1" dirty="0" smtClean="0"/>
              <a:t>, class... </a:t>
            </a:r>
            <a:r>
              <a:rPr lang="en-US" sz="750" b="1" dirty="0" err="1" smtClean="0"/>
              <a:t>UTypes</a:t>
            </a:r>
            <a:r>
              <a:rPr lang="en-US" sz="750" b="1" dirty="0" smtClean="0"/>
              <a:t>&gt; requires </a:t>
            </a:r>
            <a:r>
              <a:rPr lang="en-US" sz="750" b="1" dirty="0" err="1" smtClean="0"/>
              <a:t>ConstructibleWithAllocator</a:t>
            </a:r>
            <a:r>
              <a:rPr lang="en-US" sz="750" b="1" dirty="0" smtClean="0"/>
              <a:t>&lt;Types, </a:t>
            </a:r>
            <a:r>
              <a:rPr lang="en-US" sz="750" b="1" dirty="0" err="1" smtClean="0"/>
              <a:t>Alloc</a:t>
            </a:r>
            <a:r>
              <a:rPr lang="en-US" sz="750" b="1" dirty="0" smtClean="0"/>
              <a:t>, const </a:t>
            </a:r>
            <a:r>
              <a:rPr lang="en-US" sz="750" b="1" dirty="0" err="1" smtClean="0"/>
              <a:t>UTypes</a:t>
            </a:r>
            <a:r>
              <a:rPr lang="en-US" sz="750" b="1" dirty="0" smtClean="0"/>
              <a:t>&amp;&gt;...</a:t>
            </a:r>
          </a:p>
          <a:p>
            <a:pPr>
              <a:buNone/>
            </a:pPr>
            <a:r>
              <a:rPr lang="en-US" sz="750" b="1" dirty="0" smtClean="0"/>
              <a:t>		</a:t>
            </a:r>
            <a:r>
              <a:rPr lang="en-US" sz="750" b="1" dirty="0" err="1" smtClean="0"/>
              <a:t>tuple</a:t>
            </a:r>
            <a:r>
              <a:rPr lang="en-US" sz="750" b="1" dirty="0" smtClean="0"/>
              <a:t>(</a:t>
            </a:r>
            <a:r>
              <a:rPr lang="en-US" sz="750" b="1" dirty="0" err="1" smtClean="0"/>
              <a:t>allocator_arg_t</a:t>
            </a:r>
            <a:r>
              <a:rPr lang="en-US" sz="750" b="1" dirty="0" smtClean="0"/>
              <a:t>, const </a:t>
            </a:r>
            <a:r>
              <a:rPr lang="en-US" sz="750" b="1" dirty="0" err="1" smtClean="0"/>
              <a:t>Alloc</a:t>
            </a:r>
            <a:r>
              <a:rPr lang="en-US" sz="750" b="1" dirty="0" smtClean="0"/>
              <a:t>&amp; a, const </a:t>
            </a:r>
            <a:r>
              <a:rPr lang="en-US" sz="750" b="1" dirty="0" err="1" smtClean="0"/>
              <a:t>tuple</a:t>
            </a:r>
            <a:r>
              <a:rPr lang="en-US" sz="750" b="1" dirty="0" smtClean="0"/>
              <a:t>&lt;</a:t>
            </a:r>
            <a:r>
              <a:rPr lang="en-US" sz="750" b="1" dirty="0" err="1" smtClean="0"/>
              <a:t>UTypes</a:t>
            </a:r>
            <a:r>
              <a:rPr lang="en-US" sz="750" b="1" dirty="0" smtClean="0"/>
              <a:t>...&gt;&amp;);</a:t>
            </a:r>
          </a:p>
          <a:p>
            <a:pPr>
              <a:buNone/>
            </a:pPr>
            <a:r>
              <a:rPr lang="en-US" sz="750" b="1" dirty="0" smtClean="0"/>
              <a:t>	template &lt;Allocator </a:t>
            </a:r>
            <a:r>
              <a:rPr lang="en-US" sz="750" b="1" dirty="0" err="1" smtClean="0"/>
              <a:t>Alloc</a:t>
            </a:r>
            <a:r>
              <a:rPr lang="en-US" sz="750" b="1" dirty="0" smtClean="0"/>
              <a:t>, class... </a:t>
            </a:r>
            <a:r>
              <a:rPr lang="en-US" sz="750" b="1" dirty="0" err="1" smtClean="0"/>
              <a:t>UTypes</a:t>
            </a:r>
            <a:r>
              <a:rPr lang="en-US" sz="750" b="1" dirty="0" smtClean="0"/>
              <a:t>&gt; requires </a:t>
            </a:r>
            <a:r>
              <a:rPr lang="en-US" sz="750" b="1" dirty="0" err="1" smtClean="0"/>
              <a:t>ConstructibleWithAllocator</a:t>
            </a:r>
            <a:r>
              <a:rPr lang="en-US" sz="750" b="1" dirty="0" smtClean="0"/>
              <a:t>&lt;Types, </a:t>
            </a:r>
            <a:r>
              <a:rPr lang="en-US" sz="750" b="1" dirty="0" err="1" smtClean="0"/>
              <a:t>Alloc</a:t>
            </a:r>
            <a:r>
              <a:rPr lang="en-US" sz="750" b="1" dirty="0" smtClean="0"/>
              <a:t>, </a:t>
            </a:r>
            <a:r>
              <a:rPr lang="en-US" sz="750" b="1" dirty="0" err="1" smtClean="0"/>
              <a:t>RvalueOf</a:t>
            </a:r>
            <a:r>
              <a:rPr lang="en-US" sz="750" b="1" dirty="0" smtClean="0"/>
              <a:t>&lt;</a:t>
            </a:r>
            <a:r>
              <a:rPr lang="en-US" sz="750" b="1" dirty="0" err="1" smtClean="0"/>
              <a:t>UTypes</a:t>
            </a:r>
            <a:r>
              <a:rPr lang="en-US" sz="750" b="1" dirty="0" smtClean="0"/>
              <a:t>&gt;::type&gt;...</a:t>
            </a:r>
          </a:p>
          <a:p>
            <a:pPr>
              <a:buNone/>
            </a:pPr>
            <a:r>
              <a:rPr lang="en-US" sz="750" b="1" dirty="0" smtClean="0"/>
              <a:t>		</a:t>
            </a:r>
            <a:r>
              <a:rPr lang="en-US" sz="750" b="1" dirty="0" err="1" smtClean="0"/>
              <a:t>tuple</a:t>
            </a:r>
            <a:r>
              <a:rPr lang="en-US" sz="750" b="1" dirty="0" smtClean="0"/>
              <a:t>(</a:t>
            </a:r>
            <a:r>
              <a:rPr lang="en-US" sz="750" b="1" dirty="0" err="1" smtClean="0"/>
              <a:t>allocator_arg_t</a:t>
            </a:r>
            <a:r>
              <a:rPr lang="en-US" sz="750" b="1" dirty="0" smtClean="0"/>
              <a:t>, const </a:t>
            </a:r>
            <a:r>
              <a:rPr lang="en-US" sz="750" b="1" dirty="0" err="1" smtClean="0"/>
              <a:t>Alloc</a:t>
            </a:r>
            <a:r>
              <a:rPr lang="en-US" sz="750" b="1" dirty="0" smtClean="0"/>
              <a:t>&amp; a, </a:t>
            </a:r>
            <a:r>
              <a:rPr lang="en-US" sz="750" b="1" dirty="0" err="1" smtClean="0"/>
              <a:t>tuple</a:t>
            </a:r>
            <a:r>
              <a:rPr lang="en-US" sz="750" b="1" dirty="0" smtClean="0"/>
              <a:t>&lt;</a:t>
            </a:r>
            <a:r>
              <a:rPr lang="en-US" sz="750" b="1" dirty="0" err="1" smtClean="0"/>
              <a:t>UTypes</a:t>
            </a:r>
            <a:r>
              <a:rPr lang="en-US" sz="750" b="1" dirty="0" smtClean="0"/>
              <a:t>...&gt;&amp;&amp;);</a:t>
            </a:r>
          </a:p>
          <a:p>
            <a:pPr>
              <a:buNone/>
            </a:pPr>
            <a:r>
              <a:rPr lang="en-US" sz="750" b="1" dirty="0" smtClean="0"/>
              <a:t>	template &lt;Allocator </a:t>
            </a:r>
            <a:r>
              <a:rPr lang="en-US" sz="750" b="1" dirty="0" err="1" smtClean="0"/>
              <a:t>Alloc</a:t>
            </a:r>
            <a:r>
              <a:rPr lang="en-US" sz="750" b="1" dirty="0" smtClean="0"/>
              <a:t>, class... </a:t>
            </a:r>
            <a:r>
              <a:rPr lang="en-US" sz="750" b="1" dirty="0" err="1" smtClean="0"/>
              <a:t>UTypes</a:t>
            </a:r>
            <a:r>
              <a:rPr lang="en-US" sz="750" b="1" dirty="0" smtClean="0"/>
              <a:t>&gt; requires </a:t>
            </a:r>
            <a:r>
              <a:rPr lang="en-US" sz="750" b="1" dirty="0" err="1" smtClean="0"/>
              <a:t>ConstructibleWithAllocator</a:t>
            </a:r>
            <a:r>
              <a:rPr lang="en-US" sz="750" b="1" dirty="0" smtClean="0"/>
              <a:t>&lt;Types, </a:t>
            </a:r>
            <a:r>
              <a:rPr lang="en-US" sz="750" b="1" dirty="0" err="1" smtClean="0"/>
              <a:t>Alloc</a:t>
            </a:r>
            <a:r>
              <a:rPr lang="en-US" sz="750" b="1" dirty="0" smtClean="0"/>
              <a:t>, const </a:t>
            </a:r>
            <a:r>
              <a:rPr lang="en-US" sz="750" b="1" dirty="0" err="1" smtClean="0"/>
              <a:t>UTypes</a:t>
            </a:r>
            <a:r>
              <a:rPr lang="en-US" sz="750" b="1" dirty="0" smtClean="0"/>
              <a:t>&amp;&gt;...</a:t>
            </a:r>
          </a:p>
          <a:p>
            <a:pPr>
              <a:buNone/>
            </a:pPr>
            <a:r>
              <a:rPr lang="en-US" sz="750" b="1" dirty="0" smtClean="0"/>
              <a:t>		</a:t>
            </a:r>
            <a:r>
              <a:rPr lang="en-US" sz="750" b="1" dirty="0" err="1" smtClean="0"/>
              <a:t>tuple</a:t>
            </a:r>
            <a:r>
              <a:rPr lang="en-US" sz="750" b="1" dirty="0" smtClean="0"/>
              <a:t>(</a:t>
            </a:r>
            <a:r>
              <a:rPr lang="en-US" sz="750" b="1" dirty="0" err="1" smtClean="0"/>
              <a:t>allocator_arg_t</a:t>
            </a:r>
            <a:r>
              <a:rPr lang="en-US" sz="750" b="1" dirty="0" smtClean="0"/>
              <a:t>, const </a:t>
            </a:r>
            <a:r>
              <a:rPr lang="en-US" sz="750" b="1" dirty="0" err="1" smtClean="0"/>
              <a:t>Alloc</a:t>
            </a:r>
            <a:r>
              <a:rPr lang="en-US" sz="750" b="1" dirty="0" smtClean="0"/>
              <a:t>&amp; a, const pair&lt;</a:t>
            </a:r>
            <a:r>
              <a:rPr lang="en-US" sz="750" b="1" dirty="0" err="1" smtClean="0"/>
              <a:t>UTypes</a:t>
            </a:r>
            <a:r>
              <a:rPr lang="en-US" sz="750" b="1" dirty="0" smtClean="0"/>
              <a:t>...&gt;&amp;);</a:t>
            </a:r>
          </a:p>
          <a:p>
            <a:pPr>
              <a:buNone/>
            </a:pPr>
            <a:r>
              <a:rPr lang="en-US" sz="750" b="1" dirty="0" smtClean="0"/>
              <a:t>	template &lt;Allocator </a:t>
            </a:r>
            <a:r>
              <a:rPr lang="en-US" sz="750" b="1" dirty="0" err="1" smtClean="0"/>
              <a:t>Alloc</a:t>
            </a:r>
            <a:r>
              <a:rPr lang="en-US" sz="750" b="1" dirty="0" smtClean="0"/>
              <a:t>, class... </a:t>
            </a:r>
            <a:r>
              <a:rPr lang="en-US" sz="750" b="1" dirty="0" err="1" smtClean="0"/>
              <a:t>UTypes</a:t>
            </a:r>
            <a:r>
              <a:rPr lang="en-US" sz="750" b="1" dirty="0" smtClean="0"/>
              <a:t>&gt; requires </a:t>
            </a:r>
            <a:r>
              <a:rPr lang="en-US" sz="750" b="1" dirty="0" err="1" smtClean="0"/>
              <a:t>ConstructibleWithAllocator</a:t>
            </a:r>
            <a:r>
              <a:rPr lang="en-US" sz="750" b="1" dirty="0" smtClean="0"/>
              <a:t>&lt;Types, </a:t>
            </a:r>
            <a:r>
              <a:rPr lang="en-US" sz="750" b="1" dirty="0" err="1" smtClean="0"/>
              <a:t>Alloc</a:t>
            </a:r>
            <a:r>
              <a:rPr lang="en-US" sz="750" b="1" dirty="0" smtClean="0"/>
              <a:t>, </a:t>
            </a:r>
            <a:r>
              <a:rPr lang="en-US" sz="750" b="1" dirty="0" err="1" smtClean="0"/>
              <a:t>RvalueOf</a:t>
            </a:r>
            <a:r>
              <a:rPr lang="en-US" sz="750" b="1" dirty="0" smtClean="0"/>
              <a:t>&lt;</a:t>
            </a:r>
            <a:r>
              <a:rPr lang="en-US" sz="750" b="1" dirty="0" err="1" smtClean="0"/>
              <a:t>UTypes</a:t>
            </a:r>
            <a:r>
              <a:rPr lang="en-US" sz="750" b="1" dirty="0" smtClean="0"/>
              <a:t>&gt;::type&gt;...</a:t>
            </a:r>
          </a:p>
          <a:p>
            <a:pPr>
              <a:buNone/>
            </a:pPr>
            <a:r>
              <a:rPr lang="en-US" sz="750" b="1" dirty="0" smtClean="0"/>
              <a:t>		</a:t>
            </a:r>
            <a:r>
              <a:rPr lang="en-US" sz="750" b="1" dirty="0" err="1" smtClean="0"/>
              <a:t>tuple</a:t>
            </a:r>
            <a:r>
              <a:rPr lang="en-US" sz="750" b="1" dirty="0" smtClean="0"/>
              <a:t>(</a:t>
            </a:r>
            <a:r>
              <a:rPr lang="en-US" sz="750" b="1" dirty="0" err="1" smtClean="0"/>
              <a:t>allocator_arg_t</a:t>
            </a:r>
            <a:r>
              <a:rPr lang="en-US" sz="750" b="1" dirty="0" smtClean="0"/>
              <a:t>, const </a:t>
            </a:r>
            <a:r>
              <a:rPr lang="en-US" sz="750" b="1" dirty="0" err="1" smtClean="0"/>
              <a:t>Alloc</a:t>
            </a:r>
            <a:r>
              <a:rPr lang="en-US" sz="750" b="1" dirty="0" smtClean="0"/>
              <a:t>&amp; a, pair&lt;</a:t>
            </a:r>
            <a:r>
              <a:rPr lang="en-US" sz="750" b="1" dirty="0" err="1" smtClean="0"/>
              <a:t>UTypes</a:t>
            </a:r>
            <a:r>
              <a:rPr lang="en-US" sz="750" b="1" dirty="0" smtClean="0"/>
              <a:t>...&gt;&amp;&amp;);</a:t>
            </a:r>
          </a:p>
          <a:p>
            <a:pPr>
              <a:buNone/>
            </a:pPr>
            <a:r>
              <a:rPr lang="en-US" sz="750" b="1" dirty="0" smtClean="0"/>
              <a:t>	requires </a:t>
            </a:r>
            <a:r>
              <a:rPr lang="en-US" sz="750" b="1" dirty="0" err="1" smtClean="0"/>
              <a:t>CopyAssignable</a:t>
            </a:r>
            <a:r>
              <a:rPr lang="en-US" sz="750" b="1" dirty="0" smtClean="0"/>
              <a:t>&lt;Types&gt;...</a:t>
            </a:r>
          </a:p>
          <a:p>
            <a:pPr>
              <a:buNone/>
            </a:pPr>
            <a:r>
              <a:rPr lang="en-US" sz="750" b="1" dirty="0" smtClean="0"/>
              <a:t>		 </a:t>
            </a:r>
            <a:r>
              <a:rPr lang="en-US" sz="750" b="1" dirty="0" err="1" smtClean="0"/>
              <a:t>tuple</a:t>
            </a:r>
            <a:r>
              <a:rPr lang="en-US" sz="750" b="1" dirty="0" smtClean="0"/>
              <a:t>&amp; operator=(const </a:t>
            </a:r>
            <a:r>
              <a:rPr lang="en-US" sz="750" b="1" dirty="0" err="1" smtClean="0"/>
              <a:t>tuple</a:t>
            </a:r>
            <a:r>
              <a:rPr lang="en-US" sz="750" b="1" dirty="0" smtClean="0"/>
              <a:t>&amp;);</a:t>
            </a:r>
          </a:p>
          <a:p>
            <a:pPr>
              <a:buNone/>
            </a:pPr>
            <a:r>
              <a:rPr lang="en-US" sz="750" b="1" dirty="0" smtClean="0"/>
              <a:t>	template &lt;class... </a:t>
            </a:r>
            <a:r>
              <a:rPr lang="en-US" sz="750" b="1" dirty="0" err="1" smtClean="0"/>
              <a:t>UTypes</a:t>
            </a:r>
            <a:r>
              <a:rPr lang="en-US" sz="750" b="1" dirty="0" smtClean="0"/>
              <a:t>&gt; requires </a:t>
            </a:r>
            <a:r>
              <a:rPr lang="en-US" sz="750" b="1" dirty="0" err="1" smtClean="0"/>
              <a:t>HasAssign</a:t>
            </a:r>
            <a:r>
              <a:rPr lang="en-US" sz="750" b="1" dirty="0" smtClean="0"/>
              <a:t>&lt;Types, const </a:t>
            </a:r>
            <a:r>
              <a:rPr lang="en-US" sz="750" b="1" dirty="0" err="1" smtClean="0"/>
              <a:t>UTypes</a:t>
            </a:r>
            <a:r>
              <a:rPr lang="en-US" sz="750" b="1" dirty="0" smtClean="0"/>
              <a:t>&amp;&gt;...</a:t>
            </a:r>
          </a:p>
          <a:p>
            <a:pPr>
              <a:buNone/>
            </a:pPr>
            <a:r>
              <a:rPr lang="en-US" sz="750" b="1" dirty="0" smtClean="0"/>
              <a:t>		</a:t>
            </a:r>
            <a:r>
              <a:rPr lang="en-US" sz="750" b="1" dirty="0" err="1" smtClean="0"/>
              <a:t>tuple</a:t>
            </a:r>
            <a:r>
              <a:rPr lang="en-US" sz="750" b="1" dirty="0" smtClean="0"/>
              <a:t>&amp; operator=(const </a:t>
            </a:r>
            <a:r>
              <a:rPr lang="en-US" sz="750" b="1" dirty="0" err="1" smtClean="0"/>
              <a:t>tuple</a:t>
            </a:r>
            <a:r>
              <a:rPr lang="en-US" sz="750" b="1" dirty="0" smtClean="0"/>
              <a:t>&lt;</a:t>
            </a:r>
            <a:r>
              <a:rPr lang="en-US" sz="750" b="1" dirty="0" err="1" smtClean="0"/>
              <a:t>UTypes</a:t>
            </a:r>
            <a:r>
              <a:rPr lang="en-US" sz="750" b="1" dirty="0" smtClean="0"/>
              <a:t>...&gt;&amp;);</a:t>
            </a:r>
          </a:p>
          <a:p>
            <a:pPr>
              <a:buNone/>
            </a:pPr>
            <a:r>
              <a:rPr lang="en-US" sz="750" b="1" dirty="0" smtClean="0"/>
              <a:t>	template &lt;class... </a:t>
            </a:r>
            <a:r>
              <a:rPr lang="en-US" sz="750" b="1" dirty="0" err="1" smtClean="0"/>
              <a:t>UTypes</a:t>
            </a:r>
            <a:r>
              <a:rPr lang="en-US" sz="750" b="1" dirty="0" smtClean="0"/>
              <a:t>&gt; requires </a:t>
            </a:r>
            <a:r>
              <a:rPr lang="en-US" sz="750" b="1" dirty="0" err="1" smtClean="0"/>
              <a:t>HasAssign</a:t>
            </a:r>
            <a:r>
              <a:rPr lang="en-US" sz="750" b="1" dirty="0" smtClean="0"/>
              <a:t>&lt;Types, </a:t>
            </a:r>
            <a:r>
              <a:rPr lang="en-US" sz="750" b="1" dirty="0" err="1" smtClean="0"/>
              <a:t>RvalueOf</a:t>
            </a:r>
            <a:r>
              <a:rPr lang="en-US" sz="750" b="1" dirty="0" smtClean="0"/>
              <a:t>&lt;</a:t>
            </a:r>
            <a:r>
              <a:rPr lang="en-US" sz="750" b="1" dirty="0" err="1" smtClean="0"/>
              <a:t>UTypes</a:t>
            </a:r>
            <a:r>
              <a:rPr lang="en-US" sz="750" b="1" dirty="0" smtClean="0"/>
              <a:t>&gt;::type&gt;...</a:t>
            </a:r>
          </a:p>
          <a:p>
            <a:pPr>
              <a:buNone/>
            </a:pPr>
            <a:r>
              <a:rPr lang="en-US" sz="750" b="1" dirty="0" smtClean="0"/>
              <a:t>		</a:t>
            </a:r>
            <a:r>
              <a:rPr lang="en-US" sz="750" b="1" dirty="0" err="1" smtClean="0"/>
              <a:t>tuple</a:t>
            </a:r>
            <a:r>
              <a:rPr lang="en-US" sz="750" b="1" dirty="0" smtClean="0"/>
              <a:t>&amp; operator=(</a:t>
            </a:r>
            <a:r>
              <a:rPr lang="en-US" sz="750" b="1" dirty="0" err="1" smtClean="0"/>
              <a:t>tuple</a:t>
            </a:r>
            <a:r>
              <a:rPr lang="en-US" sz="750" b="1" dirty="0" smtClean="0"/>
              <a:t>&lt;</a:t>
            </a:r>
            <a:r>
              <a:rPr lang="en-US" sz="750" b="1" dirty="0" err="1" smtClean="0"/>
              <a:t>UTypes</a:t>
            </a:r>
            <a:r>
              <a:rPr lang="en-US" sz="750" b="1" dirty="0" smtClean="0"/>
              <a:t>...&gt;&amp;&amp;);</a:t>
            </a:r>
          </a:p>
          <a:p>
            <a:pPr>
              <a:buNone/>
            </a:pPr>
            <a:endParaRPr lang="en-US" sz="750" b="1" dirty="0" smtClean="0"/>
          </a:p>
          <a:p>
            <a:pPr>
              <a:buNone/>
            </a:pPr>
            <a:r>
              <a:rPr lang="en-US" sz="750" b="1" dirty="0" smtClean="0"/>
              <a:t>	template &lt;class... </a:t>
            </a:r>
            <a:r>
              <a:rPr lang="en-US" sz="750" b="1" dirty="0" err="1" smtClean="0"/>
              <a:t>UTypes</a:t>
            </a:r>
            <a:r>
              <a:rPr lang="en-US" sz="750" b="1" dirty="0" smtClean="0"/>
              <a:t>&gt; requires </a:t>
            </a:r>
            <a:r>
              <a:rPr lang="en-US" sz="750" b="1" dirty="0" err="1" smtClean="0"/>
              <a:t>HasAssign</a:t>
            </a:r>
            <a:r>
              <a:rPr lang="en-US" sz="750" b="1" dirty="0" smtClean="0"/>
              <a:t>&lt;Types, const </a:t>
            </a:r>
            <a:r>
              <a:rPr lang="en-US" sz="750" b="1" dirty="0" err="1" smtClean="0"/>
              <a:t>UTypes</a:t>
            </a:r>
            <a:r>
              <a:rPr lang="en-US" sz="750" b="1" dirty="0" smtClean="0"/>
              <a:t>&amp;&gt;...</a:t>
            </a:r>
          </a:p>
          <a:p>
            <a:pPr>
              <a:buNone/>
            </a:pPr>
            <a:r>
              <a:rPr lang="en-US" sz="750" b="1" dirty="0" smtClean="0"/>
              <a:t>	template &lt;class... </a:t>
            </a:r>
            <a:r>
              <a:rPr lang="en-US" sz="750" b="1" dirty="0" err="1" smtClean="0"/>
              <a:t>UTypes</a:t>
            </a:r>
            <a:r>
              <a:rPr lang="en-US" sz="750" b="1" dirty="0" smtClean="0"/>
              <a:t>&gt; requires </a:t>
            </a:r>
            <a:r>
              <a:rPr lang="en-US" sz="750" b="1" dirty="0" err="1" smtClean="0"/>
              <a:t>HasAssign</a:t>
            </a:r>
            <a:r>
              <a:rPr lang="en-US" sz="750" b="1" dirty="0" smtClean="0"/>
              <a:t>&lt;Types, </a:t>
            </a:r>
            <a:r>
              <a:rPr lang="en-US" sz="750" b="1" dirty="0" err="1" smtClean="0"/>
              <a:t>RvalueOf</a:t>
            </a:r>
            <a:r>
              <a:rPr lang="en-US" sz="750" b="1" dirty="0" smtClean="0"/>
              <a:t>&lt;</a:t>
            </a:r>
            <a:r>
              <a:rPr lang="en-US" sz="750" b="1" dirty="0" err="1" smtClean="0"/>
              <a:t>UTypes</a:t>
            </a:r>
            <a:r>
              <a:rPr lang="en-US" sz="750" b="1" dirty="0" smtClean="0"/>
              <a:t>&gt;::type&gt;...</a:t>
            </a:r>
          </a:p>
          <a:p>
            <a:pPr>
              <a:buNone/>
            </a:pPr>
            <a:endParaRPr lang="en-US" sz="750" b="1" dirty="0" smtClean="0"/>
          </a:p>
          <a:p>
            <a:pPr>
              <a:buNone/>
            </a:pPr>
            <a:r>
              <a:rPr lang="en-US" sz="750" b="1" dirty="0" smtClean="0"/>
              <a:t>	requires Swappable&lt;Types&gt;... void swap(</a:t>
            </a:r>
            <a:r>
              <a:rPr lang="en-US" sz="750" b="1" dirty="0" err="1" smtClean="0"/>
              <a:t>tuple</a:t>
            </a:r>
            <a:r>
              <a:rPr lang="en-US" sz="750" b="1" dirty="0" smtClean="0"/>
              <a:t>&amp;&amp; </a:t>
            </a:r>
            <a:r>
              <a:rPr lang="en-US" sz="750" b="1" dirty="0" err="1" smtClean="0"/>
              <a:t>rhs</a:t>
            </a:r>
            <a:r>
              <a:rPr lang="en-US" sz="750" b="1" dirty="0" smtClean="0"/>
              <a:t>);</a:t>
            </a:r>
          </a:p>
          <a:p>
            <a:pPr>
              <a:buNone/>
            </a:pPr>
            <a:r>
              <a:rPr lang="en-US" sz="750" b="1" dirty="0" smtClean="0"/>
              <a:t>};</a:t>
            </a:r>
            <a:endParaRPr lang="en-US" sz="75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126</a:t>
            </a:fld>
            <a:endParaRPr 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20.5.2 Class template </a:t>
            </a:r>
            <a:r>
              <a:rPr lang="en-US" b="1" dirty="0" err="1" smtClean="0"/>
              <a:t>tuple</a:t>
            </a:r>
            <a:endParaRPr lang="en-US" dirty="0"/>
          </a:p>
        </p:txBody>
      </p:sp>
      <p:sp>
        <p:nvSpPr>
          <p:cNvPr id="3" name="Content Placeholder 2"/>
          <p:cNvSpPr>
            <a:spLocks noGrp="1"/>
          </p:cNvSpPr>
          <p:nvPr>
            <p:ph idx="1"/>
          </p:nvPr>
        </p:nvSpPr>
        <p:spPr>
          <a:xfrm>
            <a:off x="457200" y="990600"/>
            <a:ext cx="8229600" cy="5135563"/>
          </a:xfrm>
        </p:spPr>
        <p:txBody>
          <a:bodyPr/>
          <a:lstStyle/>
          <a:p>
            <a:pPr>
              <a:buNone/>
            </a:pPr>
            <a:r>
              <a:rPr lang="en-US" sz="1600" b="1" dirty="0" smtClean="0"/>
              <a:t>template &lt;</a:t>
            </a:r>
            <a:r>
              <a:rPr lang="en-US" sz="1600" b="1" dirty="0" err="1" smtClean="0"/>
              <a:t>VariableType</a:t>
            </a:r>
            <a:r>
              <a:rPr lang="en-US" sz="1600" b="1" dirty="0" smtClean="0"/>
              <a:t>... Types&gt;</a:t>
            </a:r>
          </a:p>
          <a:p>
            <a:pPr>
              <a:buNone/>
            </a:pPr>
            <a:r>
              <a:rPr lang="en-US" sz="1600" b="1" dirty="0" smtClean="0"/>
              <a:t>class </a:t>
            </a:r>
            <a:r>
              <a:rPr lang="en-US" sz="1600" b="1" dirty="0" err="1" smtClean="0"/>
              <a:t>tuple</a:t>
            </a:r>
            <a:r>
              <a:rPr lang="en-US" sz="1600" b="1" dirty="0" smtClean="0"/>
              <a:t> {</a:t>
            </a:r>
          </a:p>
          <a:p>
            <a:pPr>
              <a:buNone/>
            </a:pPr>
            <a:r>
              <a:rPr lang="en-US" sz="1600" b="1" dirty="0" smtClean="0"/>
              <a:t>public:</a:t>
            </a:r>
          </a:p>
          <a:p>
            <a:pPr>
              <a:buNone/>
            </a:pPr>
            <a:r>
              <a:rPr lang="en-US" sz="1600" b="1" dirty="0" smtClean="0"/>
              <a:t>	requires </a:t>
            </a:r>
            <a:r>
              <a:rPr lang="en-US" sz="1600" b="1" dirty="0" err="1" smtClean="0"/>
              <a:t>DefaultConstructible</a:t>
            </a:r>
            <a:r>
              <a:rPr lang="en-US" sz="1600" b="1" dirty="0" smtClean="0"/>
              <a:t>&lt;Types&gt;... </a:t>
            </a:r>
          </a:p>
          <a:p>
            <a:pPr>
              <a:buNone/>
            </a:pPr>
            <a:r>
              <a:rPr lang="en-US" sz="1600" b="1" dirty="0" smtClean="0"/>
              <a:t>		</a:t>
            </a:r>
            <a:r>
              <a:rPr lang="en-US" sz="1600" b="1" dirty="0" err="1" smtClean="0"/>
              <a:t>tuple</a:t>
            </a:r>
            <a:r>
              <a:rPr lang="en-US" sz="1600" b="1" dirty="0" smtClean="0"/>
              <a:t>();			// </a:t>
            </a:r>
            <a:r>
              <a:rPr lang="en-US" sz="1600" i="1" dirty="0" smtClean="0"/>
              <a:t>default constructor</a:t>
            </a:r>
          </a:p>
          <a:p>
            <a:pPr>
              <a:buNone/>
            </a:pPr>
            <a:r>
              <a:rPr lang="en-US" sz="1600" b="1" dirty="0" smtClean="0"/>
              <a:t>	requires </a:t>
            </a:r>
            <a:r>
              <a:rPr lang="en-US" sz="1600" b="1" dirty="0" err="1" smtClean="0"/>
              <a:t>CopyConstructible</a:t>
            </a:r>
            <a:r>
              <a:rPr lang="en-US" sz="1600" b="1" dirty="0" smtClean="0"/>
              <a:t>&lt;Types&gt;...   </a:t>
            </a:r>
            <a:endParaRPr lang="en-US" sz="1600" i="1" dirty="0" smtClean="0"/>
          </a:p>
          <a:p>
            <a:pPr>
              <a:buNone/>
            </a:pPr>
            <a:r>
              <a:rPr lang="en-US" sz="1600" b="1" dirty="0" smtClean="0"/>
              <a:t>		</a:t>
            </a:r>
            <a:r>
              <a:rPr lang="en-US" sz="1600" b="1" dirty="0" err="1" smtClean="0"/>
              <a:t>tuple</a:t>
            </a:r>
            <a:r>
              <a:rPr lang="en-US" sz="1600" b="1" dirty="0" smtClean="0"/>
              <a:t>(const </a:t>
            </a:r>
            <a:r>
              <a:rPr lang="en-US" sz="1600" b="1" dirty="0" err="1" smtClean="0"/>
              <a:t>tuple</a:t>
            </a:r>
            <a:r>
              <a:rPr lang="en-US" sz="1600" b="1" dirty="0" smtClean="0"/>
              <a:t>&amp;);		 // </a:t>
            </a:r>
            <a:r>
              <a:rPr lang="en-US" sz="1600" i="1" dirty="0" smtClean="0"/>
              <a:t>copy constructor: same type: T u2 = u;</a:t>
            </a:r>
            <a:endParaRPr lang="en-US" sz="1600" b="1" dirty="0" smtClean="0"/>
          </a:p>
          <a:p>
            <a:pPr>
              <a:buNone/>
            </a:pPr>
            <a:r>
              <a:rPr lang="en-US" sz="1600" b="1" dirty="0" smtClean="0"/>
              <a:t>	template &lt;class... </a:t>
            </a:r>
            <a:r>
              <a:rPr lang="en-US" sz="1600" b="1" dirty="0" err="1" smtClean="0"/>
              <a:t>UTypes</a:t>
            </a:r>
            <a:r>
              <a:rPr lang="en-US" sz="1600" b="1" dirty="0" smtClean="0"/>
              <a:t>&gt; requires Constructible&lt;Types, </a:t>
            </a:r>
            <a:r>
              <a:rPr lang="en-US" sz="1600" b="1" dirty="0" err="1" smtClean="0"/>
              <a:t>UTypes</a:t>
            </a:r>
            <a:r>
              <a:rPr lang="en-US" sz="1600" b="1" dirty="0" smtClean="0"/>
              <a:t>&amp;&amp;&gt;...</a:t>
            </a:r>
          </a:p>
          <a:p>
            <a:pPr>
              <a:buNone/>
            </a:pPr>
            <a:r>
              <a:rPr lang="en-US" sz="1600" b="1" dirty="0" smtClean="0"/>
              <a:t>		explicit </a:t>
            </a:r>
            <a:r>
              <a:rPr lang="en-US" sz="1600" b="1" dirty="0" err="1" smtClean="0"/>
              <a:t>tuple</a:t>
            </a:r>
            <a:r>
              <a:rPr lang="en-US" sz="1600" b="1" dirty="0" smtClean="0"/>
              <a:t>(</a:t>
            </a:r>
            <a:r>
              <a:rPr lang="en-US" sz="1600" b="1" dirty="0" err="1" smtClean="0"/>
              <a:t>UTypes</a:t>
            </a:r>
            <a:r>
              <a:rPr lang="en-US" sz="1600" b="1" dirty="0" smtClean="0"/>
              <a:t>&amp;&amp;...); 	   // </a:t>
            </a:r>
            <a:r>
              <a:rPr lang="en-US" sz="1600" i="1" dirty="0" smtClean="0"/>
              <a:t>move from arguments: T u(</a:t>
            </a:r>
            <a:r>
              <a:rPr lang="en-US" sz="1600" i="1" dirty="0" err="1" smtClean="0"/>
              <a:t>a,b,c</a:t>
            </a:r>
            <a:r>
              <a:rPr lang="en-US" sz="1600" i="1" dirty="0" smtClean="0"/>
              <a:t>)</a:t>
            </a:r>
          </a:p>
          <a:p>
            <a:pPr>
              <a:buNone/>
            </a:pPr>
            <a:endParaRPr lang="en-US" sz="1600" b="1" dirty="0" smtClean="0"/>
          </a:p>
          <a:p>
            <a:pPr>
              <a:buNone/>
            </a:pPr>
            <a:r>
              <a:rPr lang="en-US" sz="1600" b="1" dirty="0" smtClean="0"/>
              <a:t>	template &lt;class... </a:t>
            </a:r>
            <a:r>
              <a:rPr lang="en-US" sz="1600" b="1" dirty="0" err="1" smtClean="0"/>
              <a:t>UTypes</a:t>
            </a:r>
            <a:r>
              <a:rPr lang="en-US" sz="1600" b="1" dirty="0" smtClean="0"/>
              <a:t>&gt; requires Constructible&lt;Types, const </a:t>
            </a:r>
            <a:r>
              <a:rPr lang="en-US" sz="1600" b="1" dirty="0" err="1" smtClean="0"/>
              <a:t>UTypes</a:t>
            </a:r>
            <a:r>
              <a:rPr lang="en-US" sz="1600" b="1" dirty="0" smtClean="0"/>
              <a:t>&amp;&gt;...</a:t>
            </a:r>
          </a:p>
          <a:p>
            <a:pPr>
              <a:buNone/>
            </a:pPr>
            <a:r>
              <a:rPr lang="en-US" sz="1600" b="1" dirty="0" smtClean="0"/>
              <a:t>		</a:t>
            </a:r>
            <a:r>
              <a:rPr lang="en-US" sz="1600" b="1" dirty="0" err="1" smtClean="0"/>
              <a:t>tuple</a:t>
            </a:r>
            <a:r>
              <a:rPr lang="en-US" sz="1600" b="1" dirty="0" smtClean="0"/>
              <a:t>(const </a:t>
            </a:r>
            <a:r>
              <a:rPr lang="en-US" sz="1600" b="1" dirty="0" err="1" smtClean="0"/>
              <a:t>tuple</a:t>
            </a:r>
            <a:r>
              <a:rPr lang="en-US" sz="1600" b="1" dirty="0" smtClean="0"/>
              <a:t>&lt;</a:t>
            </a:r>
            <a:r>
              <a:rPr lang="en-US" sz="1600" b="1" dirty="0" err="1" smtClean="0"/>
              <a:t>UTypes</a:t>
            </a:r>
            <a:r>
              <a:rPr lang="en-US" sz="1600" b="1" dirty="0" smtClean="0"/>
              <a:t>...&gt;&amp;);  // </a:t>
            </a:r>
            <a:r>
              <a:rPr lang="en-US" sz="1600" i="1" dirty="0" smtClean="0"/>
              <a:t>copy from compatible type: T u = v;</a:t>
            </a:r>
          </a:p>
          <a:p>
            <a:pPr>
              <a:buNone/>
            </a:pPr>
            <a:r>
              <a:rPr lang="en-US" sz="1600" b="1" dirty="0" smtClean="0"/>
              <a:t>	template &lt;class... </a:t>
            </a:r>
            <a:r>
              <a:rPr lang="en-US" sz="1600" b="1" dirty="0" err="1" smtClean="0"/>
              <a:t>UTypes</a:t>
            </a:r>
            <a:r>
              <a:rPr lang="en-US" sz="1600" b="1" dirty="0" smtClean="0"/>
              <a:t>&gt; requires Constructible&lt;Types, </a:t>
            </a:r>
            <a:r>
              <a:rPr lang="en-US" sz="1600" b="1" dirty="0" err="1" smtClean="0"/>
              <a:t>RvalueOf</a:t>
            </a:r>
            <a:r>
              <a:rPr lang="en-US" sz="1600" b="1" dirty="0" smtClean="0"/>
              <a:t>&lt;</a:t>
            </a:r>
            <a:r>
              <a:rPr lang="en-US" sz="1600" b="1" dirty="0" err="1" smtClean="0"/>
              <a:t>UTypes</a:t>
            </a:r>
            <a:r>
              <a:rPr lang="en-US" sz="1600" b="1" dirty="0" smtClean="0"/>
              <a:t>&gt;::type&gt;...</a:t>
            </a:r>
          </a:p>
          <a:p>
            <a:pPr>
              <a:buNone/>
            </a:pPr>
            <a:r>
              <a:rPr lang="en-US" sz="1600" b="1" dirty="0" smtClean="0"/>
              <a:t>		</a:t>
            </a:r>
            <a:r>
              <a:rPr lang="en-US" sz="1600" b="1" dirty="0" err="1" smtClean="0"/>
              <a:t>tuple</a:t>
            </a:r>
            <a:r>
              <a:rPr lang="en-US" sz="1600" b="1" dirty="0" smtClean="0"/>
              <a:t>(</a:t>
            </a:r>
            <a:r>
              <a:rPr lang="en-US" sz="1600" b="1" dirty="0" err="1" smtClean="0"/>
              <a:t>tuple</a:t>
            </a:r>
            <a:r>
              <a:rPr lang="en-US" sz="1600" b="1" dirty="0" smtClean="0"/>
              <a:t>&lt;</a:t>
            </a:r>
            <a:r>
              <a:rPr lang="en-US" sz="1600" b="1" dirty="0" err="1" smtClean="0"/>
              <a:t>UTypes</a:t>
            </a:r>
            <a:r>
              <a:rPr lang="en-US" sz="1600" b="1" dirty="0" smtClean="0"/>
              <a:t>...&gt;&amp;&amp;);	   // </a:t>
            </a:r>
            <a:r>
              <a:rPr lang="en-US" sz="1600" i="1" dirty="0" smtClean="0"/>
              <a:t>move from compatible type: T u = v;</a:t>
            </a:r>
          </a:p>
          <a:p>
            <a:pPr>
              <a:buNone/>
            </a:pPr>
            <a:r>
              <a:rPr lang="en-US" sz="1600" b="1" i="1" dirty="0" smtClean="0"/>
              <a:t>	</a:t>
            </a:r>
            <a:r>
              <a:rPr lang="en-US" sz="1600" b="1" dirty="0" smtClean="0"/>
              <a:t>template &lt;class... </a:t>
            </a:r>
            <a:r>
              <a:rPr lang="en-US" sz="1600" b="1" dirty="0" err="1" smtClean="0"/>
              <a:t>UTypes</a:t>
            </a:r>
            <a:r>
              <a:rPr lang="en-US" sz="1600" b="1" dirty="0" smtClean="0"/>
              <a:t>&gt; requires Constructible&lt;Types, const </a:t>
            </a:r>
            <a:r>
              <a:rPr lang="en-US" sz="1600" b="1" dirty="0" err="1" smtClean="0"/>
              <a:t>UTypes</a:t>
            </a:r>
            <a:r>
              <a:rPr lang="en-US" sz="1600" b="1" dirty="0" smtClean="0"/>
              <a:t>&amp;&gt;...</a:t>
            </a:r>
          </a:p>
          <a:p>
            <a:pPr>
              <a:buNone/>
            </a:pPr>
            <a:r>
              <a:rPr lang="en-US" sz="1600" b="1" dirty="0" smtClean="0"/>
              <a:t>		</a:t>
            </a:r>
            <a:r>
              <a:rPr lang="en-US" sz="1600" b="1" dirty="0" err="1" smtClean="0"/>
              <a:t>tuple</a:t>
            </a:r>
            <a:r>
              <a:rPr lang="en-US" sz="1600" b="1" dirty="0" smtClean="0"/>
              <a:t>(const pair&lt;</a:t>
            </a:r>
            <a:r>
              <a:rPr lang="en-US" sz="1600" b="1" dirty="0" err="1" smtClean="0"/>
              <a:t>UTypes</a:t>
            </a:r>
            <a:r>
              <a:rPr lang="en-US" sz="1600" b="1" dirty="0" smtClean="0"/>
              <a:t>...&gt;&amp; u);	// </a:t>
            </a:r>
            <a:r>
              <a:rPr lang="en-US" sz="1600" i="1" dirty="0" smtClean="0"/>
              <a:t>copy first </a:t>
            </a:r>
            <a:r>
              <a:rPr lang="en-US" sz="1600" i="1" dirty="0" err="1" smtClean="0"/>
              <a:t>u.first</a:t>
            </a:r>
            <a:r>
              <a:rPr lang="en-US" sz="1600" i="1" dirty="0" smtClean="0"/>
              <a:t> and  </a:t>
            </a:r>
            <a:r>
              <a:rPr lang="en-US" sz="1600" i="1" dirty="0" err="1" smtClean="0"/>
              <a:t>u.second</a:t>
            </a:r>
            <a:endParaRPr lang="en-US" sz="1600" i="1" dirty="0" smtClean="0"/>
          </a:p>
          <a:p>
            <a:pPr>
              <a:buNone/>
            </a:pPr>
            <a:r>
              <a:rPr lang="en-US" sz="1600" b="1" dirty="0" smtClean="0"/>
              <a:t>	template &lt;class... </a:t>
            </a:r>
            <a:r>
              <a:rPr lang="en-US" sz="1600" b="1" dirty="0" err="1" smtClean="0"/>
              <a:t>UTypes</a:t>
            </a:r>
            <a:r>
              <a:rPr lang="en-US" sz="1600" b="1" dirty="0" smtClean="0"/>
              <a:t>&gt; requires Constructible&lt;Types, </a:t>
            </a:r>
            <a:r>
              <a:rPr lang="en-US" sz="1600" b="1" dirty="0" err="1" smtClean="0"/>
              <a:t>RvalueOf</a:t>
            </a:r>
            <a:r>
              <a:rPr lang="en-US" sz="1600" b="1" dirty="0" smtClean="0"/>
              <a:t>&lt;</a:t>
            </a:r>
            <a:r>
              <a:rPr lang="en-US" sz="1600" b="1" dirty="0" err="1" smtClean="0"/>
              <a:t>UTypes</a:t>
            </a:r>
            <a:r>
              <a:rPr lang="en-US" sz="1600" b="1" dirty="0" smtClean="0"/>
              <a:t>&gt;::type&gt;...</a:t>
            </a:r>
          </a:p>
          <a:p>
            <a:pPr>
              <a:buNone/>
            </a:pPr>
            <a:r>
              <a:rPr lang="en-US" sz="1600" b="1" dirty="0" smtClean="0"/>
              <a:t>		</a:t>
            </a:r>
            <a:r>
              <a:rPr lang="en-US" sz="1600" b="1" dirty="0" err="1" smtClean="0"/>
              <a:t>tuple</a:t>
            </a:r>
            <a:r>
              <a:rPr lang="en-US" sz="1600" b="1" dirty="0" smtClean="0"/>
              <a:t>(pair&lt;</a:t>
            </a:r>
            <a:r>
              <a:rPr lang="en-US" sz="1600" b="1" dirty="0" err="1" smtClean="0"/>
              <a:t>UTypes</a:t>
            </a:r>
            <a:r>
              <a:rPr lang="en-US" sz="1600" b="1" dirty="0" smtClean="0"/>
              <a:t>...&gt;&amp;&amp; u); 	// </a:t>
            </a:r>
            <a:r>
              <a:rPr lang="en-US" sz="1600" i="1" dirty="0" smtClean="0"/>
              <a:t>move from first </a:t>
            </a:r>
            <a:r>
              <a:rPr lang="en-US" sz="1600" i="1" dirty="0" err="1" smtClean="0"/>
              <a:t>u.first</a:t>
            </a:r>
            <a:r>
              <a:rPr lang="en-US" sz="1600" i="1" dirty="0" smtClean="0"/>
              <a:t> and  </a:t>
            </a:r>
            <a:r>
              <a:rPr lang="en-US" sz="1600" i="1" dirty="0" err="1" smtClean="0"/>
              <a:t>u.second</a:t>
            </a:r>
            <a:endParaRPr lang="en-US" sz="1600" b="1" dirty="0" smtClean="0"/>
          </a:p>
          <a:p>
            <a:pPr>
              <a:buNone/>
            </a:pPr>
            <a:r>
              <a:rPr lang="en-US" sz="1600" b="1" dirty="0" smtClean="0"/>
              <a:t>};</a:t>
            </a:r>
            <a:endParaRPr lang="en-US" sz="160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127</a:t>
            </a:fld>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20.5.2 Class template </a:t>
            </a:r>
            <a:r>
              <a:rPr lang="en-US" b="1" dirty="0" err="1" smtClean="0"/>
              <a:t>tuple</a:t>
            </a:r>
            <a:endParaRPr lang="en-US" dirty="0"/>
          </a:p>
        </p:txBody>
      </p:sp>
      <p:sp>
        <p:nvSpPr>
          <p:cNvPr id="3" name="Content Placeholder 2"/>
          <p:cNvSpPr>
            <a:spLocks noGrp="1"/>
          </p:cNvSpPr>
          <p:nvPr>
            <p:ph idx="1"/>
          </p:nvPr>
        </p:nvSpPr>
        <p:spPr>
          <a:xfrm>
            <a:off x="457200" y="990600"/>
            <a:ext cx="8686800" cy="5135563"/>
          </a:xfrm>
        </p:spPr>
        <p:txBody>
          <a:bodyPr/>
          <a:lstStyle/>
          <a:p>
            <a:pPr>
              <a:buNone/>
            </a:pPr>
            <a:r>
              <a:rPr lang="en-US" sz="1200" b="1" dirty="0" smtClean="0"/>
              <a:t>template &lt;</a:t>
            </a:r>
            <a:r>
              <a:rPr lang="en-US" sz="1200" b="1" dirty="0" err="1" smtClean="0"/>
              <a:t>VariableType</a:t>
            </a:r>
            <a:r>
              <a:rPr lang="en-US" sz="1200" b="1" dirty="0" smtClean="0"/>
              <a:t>... Types&gt;</a:t>
            </a:r>
          </a:p>
          <a:p>
            <a:pPr>
              <a:buNone/>
            </a:pPr>
            <a:r>
              <a:rPr lang="en-US" sz="1200" b="1" dirty="0" smtClean="0"/>
              <a:t>class </a:t>
            </a:r>
            <a:r>
              <a:rPr lang="en-US" sz="1200" b="1" dirty="0" err="1" smtClean="0"/>
              <a:t>tuple</a:t>
            </a:r>
            <a:endParaRPr lang="en-US" sz="1200" b="1" dirty="0" smtClean="0"/>
          </a:p>
          <a:p>
            <a:pPr>
              <a:buNone/>
            </a:pPr>
            <a:r>
              <a:rPr lang="en-US" sz="1200" b="1" dirty="0" smtClean="0"/>
              <a:t>{</a:t>
            </a:r>
          </a:p>
          <a:p>
            <a:pPr>
              <a:buNone/>
            </a:pPr>
            <a:r>
              <a:rPr lang="en-US" sz="1200" b="1" dirty="0" smtClean="0"/>
              <a:t>	// </a:t>
            </a:r>
            <a:r>
              <a:rPr lang="en-US" sz="1200" dirty="0" smtClean="0"/>
              <a:t>…</a:t>
            </a:r>
          </a:p>
          <a:p>
            <a:pPr>
              <a:buNone/>
            </a:pPr>
            <a:r>
              <a:rPr lang="en-US" sz="1200" b="1" dirty="0" smtClean="0"/>
              <a:t>	// </a:t>
            </a:r>
            <a:r>
              <a:rPr lang="en-US" sz="1200" i="1" dirty="0" smtClean="0"/>
              <a:t>allocator-extended constructors</a:t>
            </a:r>
          </a:p>
          <a:p>
            <a:pPr>
              <a:buNone/>
            </a:pPr>
            <a:r>
              <a:rPr lang="en-US" sz="1200" i="1" dirty="0" smtClean="0"/>
              <a:t>	</a:t>
            </a:r>
            <a:r>
              <a:rPr lang="en-US" sz="1200" dirty="0" smtClean="0"/>
              <a:t>//</a:t>
            </a:r>
            <a:r>
              <a:rPr lang="en-US" sz="1200" i="1" dirty="0" smtClean="0"/>
              <a:t> each of these constructors passes its constructor on to its members</a:t>
            </a:r>
          </a:p>
          <a:p>
            <a:pPr>
              <a:buNone/>
            </a:pPr>
            <a:r>
              <a:rPr lang="en-US" sz="1200" dirty="0" smtClean="0"/>
              <a:t>	</a:t>
            </a:r>
            <a:r>
              <a:rPr lang="en-US" sz="1200" b="1" dirty="0" smtClean="0"/>
              <a:t>template &lt;Allocator </a:t>
            </a:r>
            <a:r>
              <a:rPr lang="en-US" sz="1200" b="1" dirty="0" err="1" smtClean="0"/>
              <a:t>Alloc</a:t>
            </a:r>
            <a:r>
              <a:rPr lang="en-US" sz="1200" b="1" dirty="0" smtClean="0"/>
              <a:t>&gt; requires </a:t>
            </a:r>
            <a:r>
              <a:rPr lang="en-US" sz="1200" b="1" dirty="0" err="1" smtClean="0"/>
              <a:t>ConstructibleWithAllocator</a:t>
            </a:r>
            <a:r>
              <a:rPr lang="en-US" sz="1200" b="1" dirty="0" smtClean="0"/>
              <a:t>&lt;Types, </a:t>
            </a:r>
            <a:r>
              <a:rPr lang="en-US" sz="1200" b="1" dirty="0" err="1" smtClean="0"/>
              <a:t>Alloc</a:t>
            </a:r>
            <a:r>
              <a:rPr lang="en-US" sz="1200" b="1" dirty="0" smtClean="0"/>
              <a:t>&gt;...</a:t>
            </a:r>
          </a:p>
          <a:p>
            <a:pPr>
              <a:buNone/>
            </a:pPr>
            <a:r>
              <a:rPr lang="en-US" sz="1200" b="1" dirty="0" smtClean="0"/>
              <a:t>		</a:t>
            </a:r>
            <a:r>
              <a:rPr lang="en-US" sz="1200" b="1" dirty="0" err="1" smtClean="0"/>
              <a:t>tuple</a:t>
            </a:r>
            <a:r>
              <a:rPr lang="en-US" sz="1200" b="1" dirty="0" smtClean="0"/>
              <a:t>(</a:t>
            </a:r>
            <a:r>
              <a:rPr lang="en-US" sz="1200" b="1" dirty="0" err="1" smtClean="0"/>
              <a:t>allocator_arg_t</a:t>
            </a:r>
            <a:r>
              <a:rPr lang="en-US" sz="1200" b="1" dirty="0" smtClean="0"/>
              <a:t>, const </a:t>
            </a:r>
            <a:r>
              <a:rPr lang="en-US" sz="1200" b="1" dirty="0" err="1" smtClean="0"/>
              <a:t>Alloc</a:t>
            </a:r>
            <a:r>
              <a:rPr lang="en-US" sz="1200" b="1" dirty="0" smtClean="0"/>
              <a:t>&amp; a);</a:t>
            </a:r>
          </a:p>
          <a:p>
            <a:pPr>
              <a:buNone/>
            </a:pPr>
            <a:r>
              <a:rPr lang="en-US" sz="1200" b="1" dirty="0" smtClean="0"/>
              <a:t>	template &lt;Allocator </a:t>
            </a:r>
            <a:r>
              <a:rPr lang="en-US" sz="1200" b="1" dirty="0" err="1" smtClean="0"/>
              <a:t>Alloc</a:t>
            </a:r>
            <a:r>
              <a:rPr lang="en-US" sz="1200" b="1" dirty="0" smtClean="0"/>
              <a:t>, class... </a:t>
            </a:r>
            <a:r>
              <a:rPr lang="en-US" sz="1200" b="1" dirty="0" err="1" smtClean="0"/>
              <a:t>UTypes</a:t>
            </a:r>
            <a:r>
              <a:rPr lang="en-US" sz="1200" b="1" dirty="0" smtClean="0"/>
              <a:t>&gt; requires </a:t>
            </a:r>
            <a:r>
              <a:rPr lang="en-US" sz="1200" b="1" dirty="0" err="1" smtClean="0"/>
              <a:t>ConstructibleWithAllocator</a:t>
            </a:r>
            <a:r>
              <a:rPr lang="en-US" sz="1200" b="1" dirty="0" smtClean="0"/>
              <a:t>&lt;Types, </a:t>
            </a:r>
            <a:r>
              <a:rPr lang="en-US" sz="1200" b="1" dirty="0" err="1" smtClean="0"/>
              <a:t>Alloc</a:t>
            </a:r>
            <a:r>
              <a:rPr lang="en-US" sz="1200" b="1" dirty="0" smtClean="0"/>
              <a:t>, </a:t>
            </a:r>
            <a:r>
              <a:rPr lang="en-US" sz="1200" b="1" dirty="0" err="1" smtClean="0"/>
              <a:t>UTypes</a:t>
            </a:r>
            <a:r>
              <a:rPr lang="en-US" sz="1200" b="1" dirty="0" smtClean="0"/>
              <a:t>&amp;&amp;&gt;...</a:t>
            </a:r>
          </a:p>
          <a:p>
            <a:pPr>
              <a:buNone/>
            </a:pPr>
            <a:r>
              <a:rPr lang="en-US" sz="1200" b="1" dirty="0" smtClean="0"/>
              <a:t>		explicit </a:t>
            </a:r>
            <a:r>
              <a:rPr lang="en-US" sz="1200" b="1" dirty="0" err="1" smtClean="0"/>
              <a:t>tuple</a:t>
            </a:r>
            <a:r>
              <a:rPr lang="en-US" sz="1200" b="1" dirty="0" smtClean="0"/>
              <a:t>(</a:t>
            </a:r>
            <a:r>
              <a:rPr lang="en-US" sz="1200" b="1" dirty="0" err="1" smtClean="0"/>
              <a:t>allocator_arg_t</a:t>
            </a:r>
            <a:r>
              <a:rPr lang="en-US" sz="1200" b="1" dirty="0" smtClean="0"/>
              <a:t>, const </a:t>
            </a:r>
            <a:r>
              <a:rPr lang="en-US" sz="1200" b="1" dirty="0" err="1" smtClean="0"/>
              <a:t>Alloc</a:t>
            </a:r>
            <a:r>
              <a:rPr lang="en-US" sz="1200" b="1" dirty="0" smtClean="0"/>
              <a:t>&amp; a, </a:t>
            </a:r>
            <a:r>
              <a:rPr lang="en-US" sz="1200" b="1" dirty="0" err="1" smtClean="0"/>
              <a:t>UTypes</a:t>
            </a:r>
            <a:r>
              <a:rPr lang="en-US" sz="1200" b="1" dirty="0" smtClean="0"/>
              <a:t>&amp;&amp;...);</a:t>
            </a:r>
          </a:p>
          <a:p>
            <a:pPr>
              <a:buNone/>
            </a:pPr>
            <a:r>
              <a:rPr lang="en-US" sz="1200" b="1" dirty="0" smtClean="0"/>
              <a:t>	template &lt;Allocator </a:t>
            </a:r>
            <a:r>
              <a:rPr lang="en-US" sz="1200" b="1" dirty="0" err="1" smtClean="0"/>
              <a:t>Alloc</a:t>
            </a:r>
            <a:r>
              <a:rPr lang="en-US" sz="1200" b="1" dirty="0" smtClean="0"/>
              <a:t>, class... </a:t>
            </a:r>
            <a:r>
              <a:rPr lang="en-US" sz="1200" b="1" dirty="0" err="1" smtClean="0"/>
              <a:t>UTypes</a:t>
            </a:r>
            <a:r>
              <a:rPr lang="en-US" sz="1200" b="1" dirty="0" smtClean="0"/>
              <a:t>&gt; requires </a:t>
            </a:r>
            <a:r>
              <a:rPr lang="en-US" sz="1200" b="1" dirty="0" err="1" smtClean="0"/>
              <a:t>ConstructibleWithAllocator</a:t>
            </a:r>
            <a:r>
              <a:rPr lang="en-US" sz="1200" b="1" dirty="0" smtClean="0"/>
              <a:t>&lt;Types, </a:t>
            </a:r>
            <a:r>
              <a:rPr lang="en-US" sz="1200" b="1" dirty="0" err="1" smtClean="0"/>
              <a:t>Alloc</a:t>
            </a:r>
            <a:r>
              <a:rPr lang="en-US" sz="1200" b="1" dirty="0" smtClean="0"/>
              <a:t>, const </a:t>
            </a:r>
            <a:r>
              <a:rPr lang="en-US" sz="1200" b="1" dirty="0" err="1" smtClean="0"/>
              <a:t>UTypes</a:t>
            </a:r>
            <a:r>
              <a:rPr lang="en-US" sz="1200" b="1" dirty="0" smtClean="0"/>
              <a:t>&amp;&gt;...</a:t>
            </a:r>
          </a:p>
          <a:p>
            <a:pPr>
              <a:buNone/>
            </a:pPr>
            <a:r>
              <a:rPr lang="en-US" sz="1200" b="1" dirty="0" smtClean="0"/>
              <a:t>		</a:t>
            </a:r>
            <a:r>
              <a:rPr lang="en-US" sz="1200" b="1" dirty="0" err="1" smtClean="0"/>
              <a:t>tuple</a:t>
            </a:r>
            <a:r>
              <a:rPr lang="en-US" sz="1200" b="1" dirty="0" smtClean="0"/>
              <a:t>(</a:t>
            </a:r>
            <a:r>
              <a:rPr lang="en-US" sz="1200" b="1" dirty="0" err="1" smtClean="0"/>
              <a:t>allocator_arg_t</a:t>
            </a:r>
            <a:r>
              <a:rPr lang="en-US" sz="1200" b="1" dirty="0" smtClean="0"/>
              <a:t>, const </a:t>
            </a:r>
            <a:r>
              <a:rPr lang="en-US" sz="1200" b="1" dirty="0" err="1" smtClean="0"/>
              <a:t>Alloc</a:t>
            </a:r>
            <a:r>
              <a:rPr lang="en-US" sz="1200" b="1" dirty="0" smtClean="0"/>
              <a:t>&amp; a, const </a:t>
            </a:r>
            <a:r>
              <a:rPr lang="en-US" sz="1200" b="1" dirty="0" err="1" smtClean="0"/>
              <a:t>tuple</a:t>
            </a:r>
            <a:r>
              <a:rPr lang="en-US" sz="1200" b="1" dirty="0" smtClean="0"/>
              <a:t>&lt;</a:t>
            </a:r>
            <a:r>
              <a:rPr lang="en-US" sz="1200" b="1" dirty="0" err="1" smtClean="0"/>
              <a:t>UTypes</a:t>
            </a:r>
            <a:r>
              <a:rPr lang="en-US" sz="1200" b="1" dirty="0" smtClean="0"/>
              <a:t>...&gt;&amp;);</a:t>
            </a:r>
          </a:p>
          <a:p>
            <a:pPr>
              <a:buNone/>
            </a:pPr>
            <a:r>
              <a:rPr lang="en-US" sz="1200" b="1" dirty="0" smtClean="0"/>
              <a:t>	template &lt;Allocator </a:t>
            </a:r>
            <a:r>
              <a:rPr lang="en-US" sz="1200" b="1" dirty="0" err="1" smtClean="0"/>
              <a:t>Alloc</a:t>
            </a:r>
            <a:r>
              <a:rPr lang="en-US" sz="1200" b="1" dirty="0" smtClean="0"/>
              <a:t>, class... </a:t>
            </a:r>
            <a:r>
              <a:rPr lang="en-US" sz="1200" b="1" dirty="0" err="1" smtClean="0"/>
              <a:t>UTypes</a:t>
            </a:r>
            <a:r>
              <a:rPr lang="en-US" sz="1200" b="1" dirty="0" smtClean="0"/>
              <a:t>&gt; requires </a:t>
            </a:r>
            <a:r>
              <a:rPr lang="en-US" sz="1200" b="1" dirty="0" err="1" smtClean="0"/>
              <a:t>ConstructibleWithAllocator</a:t>
            </a:r>
            <a:r>
              <a:rPr lang="en-US" sz="1200" b="1" dirty="0" smtClean="0"/>
              <a:t>&lt;Types, </a:t>
            </a:r>
            <a:r>
              <a:rPr lang="en-US" sz="1200" b="1" dirty="0" err="1" smtClean="0"/>
              <a:t>Alloc</a:t>
            </a:r>
            <a:r>
              <a:rPr lang="en-US" sz="1200" b="1" dirty="0" smtClean="0"/>
              <a:t>, </a:t>
            </a:r>
            <a:r>
              <a:rPr lang="en-US" sz="1200" b="1" dirty="0" err="1" smtClean="0"/>
              <a:t>RvalueOf</a:t>
            </a:r>
            <a:r>
              <a:rPr lang="en-US" sz="1200" b="1" dirty="0" smtClean="0"/>
              <a:t>&lt;</a:t>
            </a:r>
            <a:r>
              <a:rPr lang="en-US" sz="1200" b="1" dirty="0" err="1" smtClean="0"/>
              <a:t>UTypes</a:t>
            </a:r>
            <a:r>
              <a:rPr lang="en-US" sz="1200" b="1" dirty="0" smtClean="0"/>
              <a:t>&gt;::type&gt;...</a:t>
            </a:r>
          </a:p>
          <a:p>
            <a:pPr>
              <a:buNone/>
            </a:pPr>
            <a:r>
              <a:rPr lang="en-US" sz="1200" b="1" dirty="0" smtClean="0"/>
              <a:t>		</a:t>
            </a:r>
            <a:r>
              <a:rPr lang="en-US" sz="1200" b="1" dirty="0" err="1" smtClean="0"/>
              <a:t>tuple</a:t>
            </a:r>
            <a:r>
              <a:rPr lang="en-US" sz="1200" b="1" dirty="0" smtClean="0"/>
              <a:t>(</a:t>
            </a:r>
            <a:r>
              <a:rPr lang="en-US" sz="1200" b="1" dirty="0" err="1" smtClean="0"/>
              <a:t>allocator_arg_t</a:t>
            </a:r>
            <a:r>
              <a:rPr lang="en-US" sz="1200" b="1" dirty="0" smtClean="0"/>
              <a:t>, const </a:t>
            </a:r>
            <a:r>
              <a:rPr lang="en-US" sz="1200" b="1" dirty="0" err="1" smtClean="0"/>
              <a:t>Alloc</a:t>
            </a:r>
            <a:r>
              <a:rPr lang="en-US" sz="1200" b="1" dirty="0" smtClean="0"/>
              <a:t>&amp; a, </a:t>
            </a:r>
            <a:r>
              <a:rPr lang="en-US" sz="1200" b="1" dirty="0" err="1" smtClean="0"/>
              <a:t>tuple</a:t>
            </a:r>
            <a:r>
              <a:rPr lang="en-US" sz="1200" b="1" dirty="0" smtClean="0"/>
              <a:t>&lt;</a:t>
            </a:r>
            <a:r>
              <a:rPr lang="en-US" sz="1200" b="1" dirty="0" err="1" smtClean="0"/>
              <a:t>UTypes</a:t>
            </a:r>
            <a:r>
              <a:rPr lang="en-US" sz="1200" b="1" dirty="0" smtClean="0"/>
              <a:t>...&gt;&amp;&amp;);</a:t>
            </a:r>
          </a:p>
          <a:p>
            <a:pPr>
              <a:buNone/>
            </a:pPr>
            <a:r>
              <a:rPr lang="en-US" sz="1200" b="1" dirty="0" smtClean="0"/>
              <a:t>	template &lt;Allocator </a:t>
            </a:r>
            <a:r>
              <a:rPr lang="en-US" sz="1200" b="1" dirty="0" err="1" smtClean="0"/>
              <a:t>Alloc</a:t>
            </a:r>
            <a:r>
              <a:rPr lang="en-US" sz="1200" b="1" dirty="0" smtClean="0"/>
              <a:t>, class... </a:t>
            </a:r>
            <a:r>
              <a:rPr lang="en-US" sz="1200" b="1" dirty="0" err="1" smtClean="0"/>
              <a:t>UTypes</a:t>
            </a:r>
            <a:r>
              <a:rPr lang="en-US" sz="1200" b="1" dirty="0" smtClean="0"/>
              <a:t>&gt; requires </a:t>
            </a:r>
            <a:r>
              <a:rPr lang="en-US" sz="1200" b="1" dirty="0" err="1" smtClean="0"/>
              <a:t>ConstructibleWithAllocator</a:t>
            </a:r>
            <a:r>
              <a:rPr lang="en-US" sz="1200" b="1" dirty="0" smtClean="0"/>
              <a:t>&lt;Types, </a:t>
            </a:r>
            <a:r>
              <a:rPr lang="en-US" sz="1200" b="1" dirty="0" err="1" smtClean="0"/>
              <a:t>Alloc</a:t>
            </a:r>
            <a:r>
              <a:rPr lang="en-US" sz="1200" b="1" dirty="0" smtClean="0"/>
              <a:t>, const </a:t>
            </a:r>
            <a:r>
              <a:rPr lang="en-US" sz="1200" b="1" dirty="0" err="1" smtClean="0"/>
              <a:t>UTypes</a:t>
            </a:r>
            <a:r>
              <a:rPr lang="en-US" sz="1200" b="1" dirty="0" smtClean="0"/>
              <a:t>&amp;&gt;...</a:t>
            </a:r>
          </a:p>
          <a:p>
            <a:pPr>
              <a:buNone/>
            </a:pPr>
            <a:r>
              <a:rPr lang="en-US" sz="1200" b="1" dirty="0" smtClean="0"/>
              <a:t>		</a:t>
            </a:r>
            <a:r>
              <a:rPr lang="en-US" sz="1200" b="1" dirty="0" err="1" smtClean="0"/>
              <a:t>tuple</a:t>
            </a:r>
            <a:r>
              <a:rPr lang="en-US" sz="1200" b="1" dirty="0" smtClean="0"/>
              <a:t>(</a:t>
            </a:r>
            <a:r>
              <a:rPr lang="en-US" sz="1200" b="1" dirty="0" err="1" smtClean="0"/>
              <a:t>allocator_arg_t</a:t>
            </a:r>
            <a:r>
              <a:rPr lang="en-US" sz="1200" b="1" dirty="0" smtClean="0"/>
              <a:t>, const </a:t>
            </a:r>
            <a:r>
              <a:rPr lang="en-US" sz="1200" b="1" dirty="0" err="1" smtClean="0"/>
              <a:t>Alloc</a:t>
            </a:r>
            <a:r>
              <a:rPr lang="en-US" sz="1200" b="1" dirty="0" smtClean="0"/>
              <a:t>&amp; a, const pair&lt;</a:t>
            </a:r>
            <a:r>
              <a:rPr lang="en-US" sz="1200" b="1" dirty="0" err="1" smtClean="0"/>
              <a:t>UTypes</a:t>
            </a:r>
            <a:r>
              <a:rPr lang="en-US" sz="1200" b="1" dirty="0" smtClean="0"/>
              <a:t>...&gt;&amp;);</a:t>
            </a:r>
          </a:p>
          <a:p>
            <a:pPr>
              <a:buNone/>
            </a:pPr>
            <a:r>
              <a:rPr lang="en-US" sz="1200" b="1" dirty="0" smtClean="0"/>
              <a:t>	template &lt;Allocator </a:t>
            </a:r>
            <a:r>
              <a:rPr lang="en-US" sz="1200" b="1" dirty="0" err="1" smtClean="0"/>
              <a:t>Alloc</a:t>
            </a:r>
            <a:r>
              <a:rPr lang="en-US" sz="1200" b="1" dirty="0" smtClean="0"/>
              <a:t>, class... </a:t>
            </a:r>
            <a:r>
              <a:rPr lang="en-US" sz="1200" b="1" dirty="0" err="1" smtClean="0"/>
              <a:t>UTypes</a:t>
            </a:r>
            <a:r>
              <a:rPr lang="en-US" sz="1200" b="1" dirty="0" smtClean="0"/>
              <a:t>&gt; requires </a:t>
            </a:r>
            <a:r>
              <a:rPr lang="en-US" sz="1200" b="1" dirty="0" err="1" smtClean="0"/>
              <a:t>ConstructibleWithAllocator</a:t>
            </a:r>
            <a:r>
              <a:rPr lang="en-US" sz="1200" b="1" dirty="0" smtClean="0"/>
              <a:t>&lt;Types, </a:t>
            </a:r>
            <a:r>
              <a:rPr lang="en-US" sz="1200" b="1" dirty="0" err="1" smtClean="0"/>
              <a:t>Alloc</a:t>
            </a:r>
            <a:r>
              <a:rPr lang="en-US" sz="1200" b="1" dirty="0" smtClean="0"/>
              <a:t>, </a:t>
            </a:r>
            <a:r>
              <a:rPr lang="en-US" sz="1200" b="1" dirty="0" err="1" smtClean="0"/>
              <a:t>RvalueOf</a:t>
            </a:r>
            <a:r>
              <a:rPr lang="en-US" sz="1200" b="1" dirty="0" smtClean="0"/>
              <a:t>&lt;</a:t>
            </a:r>
            <a:r>
              <a:rPr lang="en-US" sz="1200" b="1" dirty="0" err="1" smtClean="0"/>
              <a:t>UTypes</a:t>
            </a:r>
            <a:r>
              <a:rPr lang="en-US" sz="1200" b="1" dirty="0" smtClean="0"/>
              <a:t>&gt;::type&gt;...</a:t>
            </a:r>
          </a:p>
          <a:p>
            <a:pPr>
              <a:buNone/>
            </a:pPr>
            <a:r>
              <a:rPr lang="en-US" sz="1200" b="1" dirty="0" smtClean="0"/>
              <a:t>		</a:t>
            </a:r>
            <a:r>
              <a:rPr lang="en-US" sz="1200" b="1" dirty="0" err="1" smtClean="0"/>
              <a:t>tuple</a:t>
            </a:r>
            <a:r>
              <a:rPr lang="en-US" sz="1200" b="1" dirty="0" smtClean="0"/>
              <a:t>(</a:t>
            </a:r>
            <a:r>
              <a:rPr lang="en-US" sz="1200" b="1" dirty="0" err="1" smtClean="0"/>
              <a:t>allocator_arg_t</a:t>
            </a:r>
            <a:r>
              <a:rPr lang="en-US" sz="1200" b="1" dirty="0" smtClean="0"/>
              <a:t>, const </a:t>
            </a:r>
            <a:r>
              <a:rPr lang="en-US" sz="1200" b="1" dirty="0" err="1" smtClean="0"/>
              <a:t>Alloc</a:t>
            </a:r>
            <a:r>
              <a:rPr lang="en-US" sz="1200" b="1" dirty="0" smtClean="0"/>
              <a:t>&amp; a, pair&lt;</a:t>
            </a:r>
            <a:r>
              <a:rPr lang="en-US" sz="1200" b="1" dirty="0" err="1" smtClean="0"/>
              <a:t>UTypes</a:t>
            </a:r>
            <a:r>
              <a:rPr lang="en-US" sz="1200" b="1" dirty="0" smtClean="0"/>
              <a:t>...&gt;&amp;&amp;);</a:t>
            </a:r>
          </a:p>
          <a:p>
            <a:pPr lvl="1">
              <a:buNone/>
            </a:pPr>
            <a:r>
              <a:rPr lang="en-US" sz="1200" b="1" dirty="0" smtClean="0"/>
              <a:t>// </a:t>
            </a:r>
            <a:r>
              <a:rPr lang="en-US" sz="1200" i="1" dirty="0" smtClean="0"/>
              <a:t>…</a:t>
            </a:r>
          </a:p>
          <a:p>
            <a:pPr>
              <a:buNone/>
            </a:pPr>
            <a:r>
              <a:rPr lang="en-US" sz="1200" b="1" dirty="0" smtClean="0"/>
              <a:t>};</a:t>
            </a:r>
            <a:endParaRPr lang="en-US" sz="120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128</a:t>
            </a:fld>
            <a:endParaRPr 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20.5.2 Class template </a:t>
            </a:r>
            <a:r>
              <a:rPr lang="en-US" b="1" dirty="0" err="1" smtClean="0"/>
              <a:t>tuple</a:t>
            </a:r>
            <a:endParaRPr lang="en-US" dirty="0"/>
          </a:p>
        </p:txBody>
      </p:sp>
      <p:sp>
        <p:nvSpPr>
          <p:cNvPr id="3" name="Content Placeholder 2"/>
          <p:cNvSpPr>
            <a:spLocks noGrp="1"/>
          </p:cNvSpPr>
          <p:nvPr>
            <p:ph idx="1"/>
          </p:nvPr>
        </p:nvSpPr>
        <p:spPr>
          <a:xfrm>
            <a:off x="457200" y="990600"/>
            <a:ext cx="8610600" cy="5135563"/>
          </a:xfrm>
        </p:spPr>
        <p:txBody>
          <a:bodyPr/>
          <a:lstStyle/>
          <a:p>
            <a:pPr>
              <a:buNone/>
            </a:pPr>
            <a:r>
              <a:rPr lang="en-US" sz="1600" b="1" dirty="0" smtClean="0"/>
              <a:t>template &lt;</a:t>
            </a:r>
            <a:r>
              <a:rPr lang="en-US" sz="1600" b="1" dirty="0" err="1" smtClean="0"/>
              <a:t>VariableType</a:t>
            </a:r>
            <a:r>
              <a:rPr lang="en-US" sz="1600" b="1" dirty="0" smtClean="0"/>
              <a:t>... Types&gt;</a:t>
            </a:r>
          </a:p>
          <a:p>
            <a:pPr>
              <a:buNone/>
            </a:pPr>
            <a:r>
              <a:rPr lang="en-US" sz="1600" b="1" dirty="0" smtClean="0"/>
              <a:t>class </a:t>
            </a:r>
            <a:r>
              <a:rPr lang="en-US" sz="1600" b="1" dirty="0" err="1" smtClean="0"/>
              <a:t>tuple</a:t>
            </a:r>
            <a:endParaRPr lang="en-US" sz="1600" b="1" dirty="0" smtClean="0"/>
          </a:p>
          <a:p>
            <a:pPr>
              <a:buNone/>
            </a:pPr>
            <a:r>
              <a:rPr lang="en-US" sz="1600" b="1" dirty="0" smtClean="0"/>
              <a:t>{</a:t>
            </a:r>
          </a:p>
          <a:p>
            <a:pPr>
              <a:buNone/>
            </a:pPr>
            <a:r>
              <a:rPr lang="en-US" sz="1600" b="1" dirty="0" smtClean="0"/>
              <a:t>	// </a:t>
            </a:r>
            <a:r>
              <a:rPr lang="en-US" sz="1600" dirty="0" smtClean="0"/>
              <a:t>…</a:t>
            </a:r>
            <a:endParaRPr lang="en-US" sz="1600" b="1" dirty="0" smtClean="0"/>
          </a:p>
          <a:p>
            <a:pPr>
              <a:buNone/>
            </a:pPr>
            <a:r>
              <a:rPr lang="en-US" sz="1600" b="1" dirty="0" smtClean="0"/>
              <a:t>	requires </a:t>
            </a:r>
            <a:r>
              <a:rPr lang="en-US" sz="1600" b="1" dirty="0" err="1" smtClean="0"/>
              <a:t>CopyAssignable</a:t>
            </a:r>
            <a:r>
              <a:rPr lang="en-US" sz="1600" b="1" dirty="0" smtClean="0"/>
              <a:t>&lt;Types&gt;... 	// </a:t>
            </a:r>
            <a:r>
              <a:rPr lang="en-US" sz="1600" i="1" dirty="0" smtClean="0"/>
              <a:t>assignments</a:t>
            </a:r>
          </a:p>
          <a:p>
            <a:pPr>
              <a:buNone/>
            </a:pPr>
            <a:r>
              <a:rPr lang="en-US" sz="1600" b="1" dirty="0" smtClean="0"/>
              <a:t>		</a:t>
            </a:r>
            <a:r>
              <a:rPr lang="en-US" sz="1600" b="1" dirty="0" err="1" smtClean="0"/>
              <a:t>tuple</a:t>
            </a:r>
            <a:r>
              <a:rPr lang="en-US" sz="1600" b="1" dirty="0" smtClean="0"/>
              <a:t>&amp; operator=(const </a:t>
            </a:r>
            <a:r>
              <a:rPr lang="en-US" sz="1600" b="1" dirty="0" err="1" smtClean="0"/>
              <a:t>tuple</a:t>
            </a:r>
            <a:r>
              <a:rPr lang="en-US" sz="1600" b="1" dirty="0" smtClean="0"/>
              <a:t>&amp;);</a:t>
            </a:r>
          </a:p>
          <a:p>
            <a:pPr>
              <a:buNone/>
            </a:pPr>
            <a:r>
              <a:rPr lang="en-US" sz="1600" b="1" dirty="0" smtClean="0"/>
              <a:t>	template &lt;class... </a:t>
            </a:r>
            <a:r>
              <a:rPr lang="en-US" sz="1600" b="1" dirty="0" err="1" smtClean="0"/>
              <a:t>UTypes</a:t>
            </a:r>
            <a:r>
              <a:rPr lang="en-US" sz="1600" b="1" dirty="0" smtClean="0"/>
              <a:t>&gt; requires </a:t>
            </a:r>
            <a:r>
              <a:rPr lang="en-US" sz="1600" b="1" dirty="0" err="1" smtClean="0"/>
              <a:t>HasAssign</a:t>
            </a:r>
            <a:r>
              <a:rPr lang="en-US" sz="1600" b="1" dirty="0" smtClean="0"/>
              <a:t>&lt;Types, const </a:t>
            </a:r>
            <a:r>
              <a:rPr lang="en-US" sz="1600" b="1" dirty="0" err="1" smtClean="0"/>
              <a:t>UTypes</a:t>
            </a:r>
            <a:r>
              <a:rPr lang="en-US" sz="1600" b="1" dirty="0" smtClean="0"/>
              <a:t>&amp;&gt;...</a:t>
            </a:r>
          </a:p>
          <a:p>
            <a:pPr>
              <a:buNone/>
            </a:pPr>
            <a:r>
              <a:rPr lang="en-US" sz="1600" b="1" dirty="0" smtClean="0"/>
              <a:t>		</a:t>
            </a:r>
            <a:r>
              <a:rPr lang="en-US" sz="1600" b="1" dirty="0" err="1" smtClean="0"/>
              <a:t>tuple</a:t>
            </a:r>
            <a:r>
              <a:rPr lang="en-US" sz="1600" b="1" dirty="0" smtClean="0"/>
              <a:t>&amp; operator=(const </a:t>
            </a:r>
            <a:r>
              <a:rPr lang="en-US" sz="1600" b="1" dirty="0" err="1" smtClean="0"/>
              <a:t>tuple</a:t>
            </a:r>
            <a:r>
              <a:rPr lang="en-US" sz="1600" b="1" dirty="0" smtClean="0"/>
              <a:t>&lt;</a:t>
            </a:r>
            <a:r>
              <a:rPr lang="en-US" sz="1600" b="1" dirty="0" err="1" smtClean="0"/>
              <a:t>UTypes</a:t>
            </a:r>
            <a:r>
              <a:rPr lang="en-US" sz="1600" b="1" dirty="0" smtClean="0"/>
              <a:t>...&gt;&amp;);</a:t>
            </a:r>
          </a:p>
          <a:p>
            <a:pPr>
              <a:buNone/>
            </a:pPr>
            <a:r>
              <a:rPr lang="en-US" sz="1600" b="1" dirty="0" smtClean="0"/>
              <a:t>	template &lt;class... </a:t>
            </a:r>
            <a:r>
              <a:rPr lang="en-US" sz="1600" b="1" dirty="0" err="1" smtClean="0"/>
              <a:t>UTypes</a:t>
            </a:r>
            <a:r>
              <a:rPr lang="en-US" sz="1600" b="1" dirty="0" smtClean="0"/>
              <a:t>&gt; requires </a:t>
            </a:r>
            <a:r>
              <a:rPr lang="en-US" sz="1600" b="1" dirty="0" err="1" smtClean="0"/>
              <a:t>HasAssign</a:t>
            </a:r>
            <a:r>
              <a:rPr lang="en-US" sz="1600" b="1" dirty="0" smtClean="0"/>
              <a:t>&lt;Types, </a:t>
            </a:r>
            <a:r>
              <a:rPr lang="en-US" sz="1600" b="1" dirty="0" err="1" smtClean="0"/>
              <a:t>RvalueOf</a:t>
            </a:r>
            <a:r>
              <a:rPr lang="en-US" sz="1600" b="1" dirty="0" smtClean="0"/>
              <a:t>&lt;</a:t>
            </a:r>
            <a:r>
              <a:rPr lang="en-US" sz="1600" b="1" dirty="0" err="1" smtClean="0"/>
              <a:t>UTypes</a:t>
            </a:r>
            <a:r>
              <a:rPr lang="en-US" sz="1600" b="1" dirty="0" smtClean="0"/>
              <a:t>&gt;::type&gt;...</a:t>
            </a:r>
          </a:p>
          <a:p>
            <a:pPr>
              <a:buNone/>
            </a:pPr>
            <a:r>
              <a:rPr lang="en-US" sz="1600" b="1" dirty="0" smtClean="0"/>
              <a:t>		</a:t>
            </a:r>
            <a:r>
              <a:rPr lang="en-US" sz="1600" b="1" dirty="0" err="1" smtClean="0"/>
              <a:t>tuple</a:t>
            </a:r>
            <a:r>
              <a:rPr lang="en-US" sz="1600" b="1" dirty="0" smtClean="0"/>
              <a:t>&amp; operator=(</a:t>
            </a:r>
            <a:r>
              <a:rPr lang="en-US" sz="1600" b="1" dirty="0" err="1" smtClean="0"/>
              <a:t>tuple</a:t>
            </a:r>
            <a:r>
              <a:rPr lang="en-US" sz="1600" b="1" dirty="0" smtClean="0"/>
              <a:t>&lt;</a:t>
            </a:r>
            <a:r>
              <a:rPr lang="en-US" sz="1600" b="1" dirty="0" err="1" smtClean="0"/>
              <a:t>UTypes</a:t>
            </a:r>
            <a:r>
              <a:rPr lang="en-US" sz="1600" b="1" dirty="0" smtClean="0"/>
              <a:t>...&gt;&amp;&amp;);</a:t>
            </a:r>
          </a:p>
          <a:p>
            <a:pPr>
              <a:buNone/>
            </a:pPr>
            <a:r>
              <a:rPr lang="en-US" sz="1600" b="1" dirty="0" smtClean="0"/>
              <a:t>	 template &lt;class... </a:t>
            </a:r>
            <a:r>
              <a:rPr lang="en-US" sz="1600" b="1" dirty="0" err="1" smtClean="0"/>
              <a:t>UTypes</a:t>
            </a:r>
            <a:r>
              <a:rPr lang="en-US" sz="1600" b="1" dirty="0" smtClean="0"/>
              <a:t>&gt; requires </a:t>
            </a:r>
            <a:r>
              <a:rPr lang="en-US" sz="1600" b="1" dirty="0" err="1" smtClean="0"/>
              <a:t>HasAssign</a:t>
            </a:r>
            <a:r>
              <a:rPr lang="en-US" sz="1600" b="1" dirty="0" smtClean="0"/>
              <a:t>&lt;Types, const </a:t>
            </a:r>
            <a:r>
              <a:rPr lang="en-US" sz="1600" b="1" dirty="0" err="1" smtClean="0"/>
              <a:t>UTypes</a:t>
            </a:r>
            <a:r>
              <a:rPr lang="en-US" sz="1600" b="1" dirty="0" smtClean="0"/>
              <a:t>&amp;&gt;...</a:t>
            </a:r>
          </a:p>
          <a:p>
            <a:pPr>
              <a:buNone/>
            </a:pPr>
            <a:r>
              <a:rPr lang="en-US" sz="1600" b="1" dirty="0" smtClean="0"/>
              <a:t>		</a:t>
            </a:r>
            <a:r>
              <a:rPr lang="en-US" sz="1600" b="1" dirty="0" err="1" smtClean="0"/>
              <a:t>tuple</a:t>
            </a:r>
            <a:r>
              <a:rPr lang="en-US" sz="1600" b="1" dirty="0" smtClean="0"/>
              <a:t>&amp; operator=(const pair&lt;</a:t>
            </a:r>
            <a:r>
              <a:rPr lang="en-US" sz="1600" b="1" dirty="0" err="1" smtClean="0"/>
              <a:t>UTypes</a:t>
            </a:r>
            <a:r>
              <a:rPr lang="en-US" sz="1600" b="1" dirty="0" smtClean="0"/>
              <a:t>...&gt;&amp;);</a:t>
            </a:r>
          </a:p>
          <a:p>
            <a:pPr>
              <a:buNone/>
            </a:pPr>
            <a:r>
              <a:rPr lang="en-US" sz="1600" b="1" dirty="0" smtClean="0"/>
              <a:t>	template &lt;class... </a:t>
            </a:r>
            <a:r>
              <a:rPr lang="en-US" sz="1600" b="1" dirty="0" err="1" smtClean="0"/>
              <a:t>UTypes</a:t>
            </a:r>
            <a:r>
              <a:rPr lang="en-US" sz="1600" b="1" dirty="0" smtClean="0"/>
              <a:t>&gt; requires </a:t>
            </a:r>
            <a:r>
              <a:rPr lang="en-US" sz="1600" b="1" dirty="0" err="1" smtClean="0"/>
              <a:t>HasAssign</a:t>
            </a:r>
            <a:r>
              <a:rPr lang="en-US" sz="1600" b="1" dirty="0" smtClean="0"/>
              <a:t>&lt;Types, </a:t>
            </a:r>
            <a:r>
              <a:rPr lang="en-US" sz="1600" b="1" dirty="0" err="1" smtClean="0"/>
              <a:t>RvalueOf</a:t>
            </a:r>
            <a:r>
              <a:rPr lang="en-US" sz="1600" b="1" dirty="0" smtClean="0"/>
              <a:t>&lt;</a:t>
            </a:r>
            <a:r>
              <a:rPr lang="en-US" sz="1600" b="1" dirty="0" err="1" smtClean="0"/>
              <a:t>UTypes</a:t>
            </a:r>
            <a:r>
              <a:rPr lang="en-US" sz="1600" b="1" dirty="0" smtClean="0"/>
              <a:t>&gt;::type&gt;...</a:t>
            </a:r>
          </a:p>
          <a:p>
            <a:pPr>
              <a:buNone/>
            </a:pPr>
            <a:r>
              <a:rPr lang="en-US" sz="1600" b="1" dirty="0" smtClean="0"/>
              <a:t>		</a:t>
            </a:r>
            <a:r>
              <a:rPr lang="en-US" sz="1600" b="1" dirty="0" err="1" smtClean="0"/>
              <a:t>tuple</a:t>
            </a:r>
            <a:r>
              <a:rPr lang="en-US" sz="1600" b="1" dirty="0" smtClean="0"/>
              <a:t>&amp; operator=(pair&lt;</a:t>
            </a:r>
            <a:r>
              <a:rPr lang="en-US" sz="1600" b="1" dirty="0" err="1" smtClean="0"/>
              <a:t>UTypes</a:t>
            </a:r>
            <a:r>
              <a:rPr lang="en-US" sz="1600" b="1" dirty="0" smtClean="0"/>
              <a:t>...&gt;&amp;&amp;); </a:t>
            </a:r>
          </a:p>
          <a:p>
            <a:pPr>
              <a:buNone/>
            </a:pPr>
            <a:endParaRPr lang="en-US" sz="1800" b="1" dirty="0" smtClean="0"/>
          </a:p>
          <a:p>
            <a:pPr>
              <a:buNone/>
            </a:pPr>
            <a:r>
              <a:rPr lang="en-US" sz="1600" b="1" dirty="0" smtClean="0"/>
              <a:t>	requires Swappable&lt;Types&gt;... void swap(</a:t>
            </a:r>
            <a:r>
              <a:rPr lang="en-US" sz="1600" b="1" dirty="0" err="1" smtClean="0"/>
              <a:t>tuple</a:t>
            </a:r>
            <a:r>
              <a:rPr lang="en-US" sz="1600" b="1" dirty="0" smtClean="0"/>
              <a:t>&amp;&amp; </a:t>
            </a:r>
            <a:r>
              <a:rPr lang="en-US" sz="1600" b="1" dirty="0" err="1" smtClean="0"/>
              <a:t>rhs</a:t>
            </a:r>
            <a:r>
              <a:rPr lang="en-US" sz="1600" b="1" dirty="0" smtClean="0"/>
              <a:t>);	// </a:t>
            </a:r>
            <a:r>
              <a:rPr lang="en-US" sz="1600" i="1" dirty="0" smtClean="0"/>
              <a:t>and of course we can swap </a:t>
            </a:r>
            <a:r>
              <a:rPr lang="en-US" sz="1600" i="1" dirty="0" err="1" smtClean="0"/>
              <a:t>tuples</a:t>
            </a:r>
            <a:endParaRPr lang="en-US" sz="1600" i="1" dirty="0" smtClean="0"/>
          </a:p>
          <a:p>
            <a:pPr>
              <a:buNone/>
            </a:pPr>
            <a:r>
              <a:rPr lang="en-US" sz="1600" b="1" dirty="0" smtClean="0"/>
              <a:t>};</a:t>
            </a:r>
            <a:endParaRPr lang="en-US" sz="160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129</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p>
            <a:fld id="{F61E9094-7463-433E-A5A7-17D1810E2E28}" type="slidenum">
              <a:rPr lang="en-US" smtClean="0"/>
              <a:pPr/>
              <a:t>13</a:t>
            </a:fld>
            <a:endParaRPr lang="en-US" smtClean="0"/>
          </a:p>
        </p:txBody>
      </p:sp>
      <p:sp>
        <p:nvSpPr>
          <p:cNvPr id="22531" name="Rectangle 2"/>
          <p:cNvSpPr>
            <a:spLocks noGrp="1" noChangeArrowheads="1"/>
          </p:cNvSpPr>
          <p:nvPr>
            <p:ph type="title"/>
          </p:nvPr>
        </p:nvSpPr>
        <p:spPr/>
        <p:txBody>
          <a:bodyPr/>
          <a:lstStyle/>
          <a:p>
            <a:pPr eaLnBrk="1" hangingPunct="1"/>
            <a:r>
              <a:rPr lang="en-US" smtClean="0"/>
              <a:t>Overall goals for C++0x</a:t>
            </a:r>
          </a:p>
        </p:txBody>
      </p:sp>
      <p:sp>
        <p:nvSpPr>
          <p:cNvPr id="22532" name="Rectangle 3"/>
          <p:cNvSpPr>
            <a:spLocks noGrp="1" noChangeArrowheads="1"/>
          </p:cNvSpPr>
          <p:nvPr>
            <p:ph type="body" idx="1"/>
          </p:nvPr>
        </p:nvSpPr>
        <p:spPr>
          <a:xfrm>
            <a:off x="381000" y="1676400"/>
            <a:ext cx="4800600" cy="3048000"/>
          </a:xfrm>
        </p:spPr>
        <p:txBody>
          <a:bodyPr/>
          <a:lstStyle/>
          <a:p>
            <a:pPr eaLnBrk="1" hangingPunct="1">
              <a:lnSpc>
                <a:spcPct val="80000"/>
              </a:lnSpc>
            </a:pPr>
            <a:r>
              <a:rPr lang="en-US" sz="2800" smtClean="0"/>
              <a:t>Make C++ a better language for systems programming and library building</a:t>
            </a:r>
          </a:p>
          <a:p>
            <a:pPr lvl="1" eaLnBrk="1" hangingPunct="1">
              <a:lnSpc>
                <a:spcPct val="80000"/>
              </a:lnSpc>
            </a:pPr>
            <a:r>
              <a:rPr lang="en-US" sz="2000" smtClean="0"/>
              <a:t>Rather than providing specialized facilities for a particular sub-community (e.g. numeric computation or Windows-style application development)</a:t>
            </a:r>
          </a:p>
          <a:p>
            <a:pPr lvl="1" eaLnBrk="1" hangingPunct="1">
              <a:lnSpc>
                <a:spcPct val="80000"/>
              </a:lnSpc>
            </a:pPr>
            <a:r>
              <a:rPr lang="en-US" sz="2000" smtClean="0"/>
              <a:t>Build directly on C++’s contributions to systems programming</a:t>
            </a:r>
          </a:p>
        </p:txBody>
      </p:sp>
      <p:pic>
        <p:nvPicPr>
          <p:cNvPr id="22533" name="Picture 4" descr="IMG_0100"/>
          <p:cNvPicPr>
            <a:picLocks noChangeAspect="1" noChangeArrowheads="1"/>
          </p:cNvPicPr>
          <p:nvPr/>
        </p:nvPicPr>
        <p:blipFill>
          <a:blip r:embed="rId2" cstate="print"/>
          <a:srcRect/>
          <a:stretch>
            <a:fillRect/>
          </a:stretch>
        </p:blipFill>
        <p:spPr bwMode="auto">
          <a:xfrm>
            <a:off x="5257800" y="1981200"/>
            <a:ext cx="3733800" cy="2800350"/>
          </a:xfrm>
          <a:prstGeom prst="rect">
            <a:avLst/>
          </a:prstGeom>
          <a:noFill/>
          <a:ln w="9525">
            <a:noFill/>
            <a:miter lim="800000"/>
            <a:headEnd/>
            <a:tailEnd/>
          </a:ln>
        </p:spPr>
      </p:pic>
      <p:sp>
        <p:nvSpPr>
          <p:cNvPr id="22534" name="Rectangle 5"/>
          <p:cNvSpPr>
            <a:spLocks noChangeArrowheads="1"/>
          </p:cNvSpPr>
          <p:nvPr/>
        </p:nvSpPr>
        <p:spPr bwMode="auto">
          <a:xfrm>
            <a:off x="304800" y="4800600"/>
            <a:ext cx="7467600" cy="1752600"/>
          </a:xfrm>
          <a:prstGeom prst="rect">
            <a:avLst/>
          </a:prstGeom>
          <a:noFill/>
          <a:ln w="9525">
            <a:noFill/>
            <a:miter lim="800000"/>
            <a:headEnd/>
            <a:tailEnd/>
          </a:ln>
        </p:spPr>
        <p:txBody>
          <a:bodyPr/>
          <a:lstStyle/>
          <a:p>
            <a:pPr marL="342900" indent="-342900">
              <a:spcBef>
                <a:spcPct val="20000"/>
              </a:spcBef>
              <a:buFontTx/>
              <a:buChar char="•"/>
            </a:pPr>
            <a:r>
              <a:rPr lang="en-US" sz="2800" b="0">
                <a:latin typeface="Times New Roman" pitchFamily="18" charset="0"/>
              </a:rPr>
              <a:t>Make C++ easier to teach and learn</a:t>
            </a:r>
          </a:p>
          <a:p>
            <a:pPr marL="742950" lvl="1" indent="-285750">
              <a:spcBef>
                <a:spcPct val="20000"/>
              </a:spcBef>
              <a:buFontTx/>
              <a:buChar char="–"/>
            </a:pPr>
            <a:r>
              <a:rPr lang="en-US" b="0">
                <a:latin typeface="Times New Roman" pitchFamily="18" charset="0"/>
              </a:rPr>
              <a:t>Through increased uniformity, stronger guarantees, and facilities supportive of novices (there will always be more novices than experts)</a:t>
            </a:r>
          </a:p>
        </p:txBody>
      </p:sp>
      <p:sp>
        <p:nvSpPr>
          <p:cNvPr id="22535" name="Footer Placeholder 6"/>
          <p:cNvSpPr>
            <a:spLocks noGrp="1"/>
          </p:cNvSpPr>
          <p:nvPr>
            <p:ph type="ftr" sz="quarter" idx="11"/>
          </p:nvPr>
        </p:nvSpPr>
        <p:spPr>
          <a:noFill/>
        </p:spPr>
        <p:txBody>
          <a:bodyPr/>
          <a:lstStyle/>
          <a:p>
            <a:r>
              <a:rPr lang="en-US" smtClean="0"/>
              <a:t>C++0x - Oct'10 - Stroustrup</a:t>
            </a:r>
            <a:endParaRPr lang="en-US"/>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a:t>
            </a:r>
            <a:r>
              <a:rPr lang="en-US" dirty="0" smtClean="0"/>
              <a:t> helper functions</a:t>
            </a:r>
            <a:endParaRPr lang="en-US" dirty="0"/>
          </a:p>
        </p:txBody>
      </p:sp>
      <p:sp>
        <p:nvSpPr>
          <p:cNvPr id="3" name="Content Placeholder 2"/>
          <p:cNvSpPr>
            <a:spLocks noGrp="1"/>
          </p:cNvSpPr>
          <p:nvPr>
            <p:ph idx="1"/>
          </p:nvPr>
        </p:nvSpPr>
        <p:spPr/>
        <p:txBody>
          <a:bodyPr/>
          <a:lstStyle/>
          <a:p>
            <a:r>
              <a:rPr lang="en-US" sz="2000" dirty="0" smtClean="0"/>
              <a:t>Make a </a:t>
            </a:r>
            <a:r>
              <a:rPr lang="en-US" sz="2000" dirty="0" err="1" smtClean="0"/>
              <a:t>tuple</a:t>
            </a:r>
            <a:r>
              <a:rPr lang="en-US" sz="2000" dirty="0" smtClean="0"/>
              <a:t> (deduce the argument types):</a:t>
            </a:r>
          </a:p>
          <a:p>
            <a:pPr lvl="1">
              <a:buNone/>
            </a:pPr>
            <a:r>
              <a:rPr lang="en-US" sz="1800" b="1" dirty="0" smtClean="0"/>
              <a:t>template&lt;</a:t>
            </a:r>
            <a:r>
              <a:rPr lang="en-US" sz="1800" b="1" dirty="0" err="1" smtClean="0"/>
              <a:t>MoveConstructible</a:t>
            </a:r>
            <a:r>
              <a:rPr lang="en-US" sz="1800" b="1" dirty="0" smtClean="0"/>
              <a:t>... Types&gt;</a:t>
            </a:r>
            <a:br>
              <a:rPr lang="en-US" sz="1800" b="1" dirty="0" smtClean="0"/>
            </a:br>
            <a:r>
              <a:rPr lang="en-US" sz="1800" b="1" dirty="0" smtClean="0"/>
              <a:t>	</a:t>
            </a:r>
            <a:r>
              <a:rPr lang="en-US" sz="1800" b="1" dirty="0" err="1" smtClean="0"/>
              <a:t>tuple</a:t>
            </a:r>
            <a:r>
              <a:rPr lang="en-US" sz="1800" b="1" dirty="0" smtClean="0"/>
              <a:t>&lt;</a:t>
            </a:r>
            <a:r>
              <a:rPr lang="en-US" sz="1800" b="1" dirty="0" err="1" smtClean="0"/>
              <a:t>VTypes</a:t>
            </a:r>
            <a:r>
              <a:rPr lang="en-US" sz="1800" b="1" dirty="0" smtClean="0"/>
              <a:t>...&gt; </a:t>
            </a:r>
            <a:r>
              <a:rPr lang="en-US" sz="1800" b="1" dirty="0" err="1" smtClean="0"/>
              <a:t>make_tuple</a:t>
            </a:r>
            <a:r>
              <a:rPr lang="en-US" sz="1800" b="1" dirty="0" smtClean="0"/>
              <a:t>(Types&amp;&amp;... t);</a:t>
            </a:r>
          </a:p>
          <a:p>
            <a:r>
              <a:rPr lang="en-US" sz="2000" dirty="0" smtClean="0"/>
              <a:t>Access </a:t>
            </a:r>
            <a:r>
              <a:rPr lang="en-US" sz="2000" dirty="0" err="1" smtClean="0"/>
              <a:t>I</a:t>
            </a:r>
            <a:r>
              <a:rPr lang="en-US" sz="2000" baseline="30000" dirty="0" err="1" smtClean="0"/>
              <a:t>th</a:t>
            </a:r>
            <a:r>
              <a:rPr lang="en-US" sz="2000" dirty="0" smtClean="0"/>
              <a:t>  element</a:t>
            </a:r>
          </a:p>
          <a:p>
            <a:pPr lvl="1">
              <a:buNone/>
            </a:pPr>
            <a:r>
              <a:rPr lang="en-US" sz="1800" b="1" dirty="0" smtClean="0"/>
              <a:t>template &lt;</a:t>
            </a:r>
            <a:r>
              <a:rPr lang="en-US" sz="1800" b="1" dirty="0" err="1" smtClean="0"/>
              <a:t>size_t</a:t>
            </a:r>
            <a:r>
              <a:rPr lang="en-US" sz="1800" b="1" dirty="0" smtClean="0"/>
              <a:t> I, </a:t>
            </a:r>
            <a:r>
              <a:rPr lang="en-US" sz="1800" b="1" dirty="0" err="1" smtClean="0"/>
              <a:t>VariableType</a:t>
            </a:r>
            <a:r>
              <a:rPr lang="en-US" sz="1800" b="1" dirty="0" smtClean="0"/>
              <a:t>... Types&gt;</a:t>
            </a:r>
          </a:p>
          <a:p>
            <a:pPr lvl="1">
              <a:buNone/>
            </a:pPr>
            <a:r>
              <a:rPr lang="en-US" sz="1800" b="1" dirty="0" smtClean="0"/>
              <a:t>	requires True&lt;(I &lt; </a:t>
            </a:r>
            <a:r>
              <a:rPr lang="en-US" sz="1800" b="1" dirty="0" err="1" smtClean="0"/>
              <a:t>sizeof</a:t>
            </a:r>
            <a:r>
              <a:rPr lang="en-US" sz="1800" b="1" dirty="0" smtClean="0"/>
              <a:t>...(Types))&gt;</a:t>
            </a:r>
          </a:p>
          <a:p>
            <a:pPr lvl="1">
              <a:buNone/>
            </a:pPr>
            <a:r>
              <a:rPr lang="en-US" sz="1800" b="1" dirty="0" err="1" smtClean="0"/>
              <a:t>typename</a:t>
            </a:r>
            <a:r>
              <a:rPr lang="en-US" sz="1800" b="1" dirty="0" smtClean="0"/>
              <a:t> </a:t>
            </a:r>
            <a:r>
              <a:rPr lang="en-US" sz="1800" b="1" dirty="0" err="1" smtClean="0"/>
              <a:t>tuple_element</a:t>
            </a:r>
            <a:r>
              <a:rPr lang="en-US" sz="1800" b="1" dirty="0" smtClean="0"/>
              <a:t>&lt;I, </a:t>
            </a:r>
            <a:r>
              <a:rPr lang="en-US" sz="1800" b="1" dirty="0" err="1" smtClean="0"/>
              <a:t>tuple</a:t>
            </a:r>
            <a:r>
              <a:rPr lang="en-US" sz="1800" b="1" dirty="0" smtClean="0"/>
              <a:t>&lt;Types...&gt; &gt;::type&amp; get(</a:t>
            </a:r>
            <a:r>
              <a:rPr lang="en-US" sz="1800" b="1" dirty="0" err="1" smtClean="0"/>
              <a:t>tuple</a:t>
            </a:r>
            <a:r>
              <a:rPr lang="en-US" sz="1800" b="1" dirty="0" smtClean="0"/>
              <a:t>&lt;Types...&gt;&amp; t);</a:t>
            </a:r>
          </a:p>
          <a:p>
            <a:r>
              <a:rPr lang="en-US" sz="2000" dirty="0" err="1" smtClean="0"/>
              <a:t>Tuples</a:t>
            </a:r>
            <a:r>
              <a:rPr lang="en-US" sz="2000" dirty="0" smtClean="0"/>
              <a:t> that are pairs of </a:t>
            </a:r>
            <a:r>
              <a:rPr lang="en-US" sz="2000" dirty="0" err="1" smtClean="0"/>
              <a:t>iterators</a:t>
            </a:r>
            <a:r>
              <a:rPr lang="en-US" sz="2000" dirty="0" smtClean="0"/>
              <a:t> are (in places) common</a:t>
            </a:r>
          </a:p>
          <a:p>
            <a:pPr lvl="1">
              <a:buNone/>
            </a:pPr>
            <a:r>
              <a:rPr lang="en-US" sz="1800" b="1" dirty="0" smtClean="0"/>
              <a:t>template&lt;</a:t>
            </a:r>
            <a:r>
              <a:rPr lang="en-US" sz="1800" b="1" dirty="0" err="1" smtClean="0"/>
              <a:t>InputIterator</a:t>
            </a:r>
            <a:r>
              <a:rPr lang="en-US" sz="1800" b="1" dirty="0" smtClean="0"/>
              <a:t> </a:t>
            </a:r>
            <a:r>
              <a:rPr lang="en-US" sz="1800" b="1" dirty="0" err="1" smtClean="0"/>
              <a:t>Iter</a:t>
            </a:r>
            <a:r>
              <a:rPr lang="en-US" sz="1800" b="1" dirty="0" smtClean="0"/>
              <a:t>&gt;</a:t>
            </a:r>
          </a:p>
          <a:p>
            <a:pPr lvl="1">
              <a:buNone/>
            </a:pPr>
            <a:r>
              <a:rPr lang="en-US" sz="1800" b="1" dirty="0" err="1" smtClean="0"/>
              <a:t>concept_map</a:t>
            </a:r>
            <a:r>
              <a:rPr lang="en-US" sz="1800" b="1" dirty="0" smtClean="0"/>
              <a:t> Range&lt;</a:t>
            </a:r>
            <a:r>
              <a:rPr lang="en-US" sz="1800" b="1" dirty="0" err="1" smtClean="0"/>
              <a:t>tuple</a:t>
            </a:r>
            <a:r>
              <a:rPr lang="en-US" sz="1800" b="1" dirty="0" smtClean="0"/>
              <a:t>&lt;</a:t>
            </a:r>
            <a:r>
              <a:rPr lang="en-US" sz="1800" b="1" dirty="0" err="1" smtClean="0"/>
              <a:t>Iter</a:t>
            </a:r>
            <a:r>
              <a:rPr lang="en-US" sz="1800" b="1" dirty="0" smtClean="0"/>
              <a:t>, </a:t>
            </a:r>
            <a:r>
              <a:rPr lang="en-US" sz="1800" b="1" dirty="0" err="1" smtClean="0"/>
              <a:t>Iter</a:t>
            </a:r>
            <a:r>
              <a:rPr lang="en-US" sz="1800" b="1" dirty="0" smtClean="0"/>
              <a:t>&gt; &gt; {	// </a:t>
            </a:r>
            <a:r>
              <a:rPr lang="en-US" sz="1800" i="1" dirty="0" smtClean="0"/>
              <a:t>[</a:t>
            </a:r>
            <a:r>
              <a:rPr lang="en-US" sz="1800" i="1" dirty="0" err="1" smtClean="0"/>
              <a:t>Iter</a:t>
            </a:r>
            <a:r>
              <a:rPr lang="en-US" sz="1800" i="1" dirty="0" smtClean="0"/>
              <a:t>[0];</a:t>
            </a:r>
            <a:r>
              <a:rPr lang="en-US" sz="1800" i="1" dirty="0" err="1" smtClean="0"/>
              <a:t>Iter</a:t>
            </a:r>
            <a:r>
              <a:rPr lang="en-US" sz="1800" i="1" dirty="0" smtClean="0"/>
              <a:t>[1])</a:t>
            </a:r>
          </a:p>
          <a:p>
            <a:pPr lvl="1">
              <a:buNone/>
            </a:pPr>
            <a:r>
              <a:rPr lang="en-US" sz="1800" b="1" dirty="0" smtClean="0"/>
              <a:t>	</a:t>
            </a:r>
            <a:r>
              <a:rPr lang="en-US" sz="1800" b="1" dirty="0" err="1" smtClean="0"/>
              <a:t>typedef</a:t>
            </a:r>
            <a:r>
              <a:rPr lang="en-US" sz="1800" b="1" dirty="0" smtClean="0"/>
              <a:t>  </a:t>
            </a:r>
            <a:r>
              <a:rPr lang="en-US" sz="1800" b="1" dirty="0" err="1" smtClean="0"/>
              <a:t>Iter</a:t>
            </a:r>
            <a:r>
              <a:rPr lang="en-US" sz="1800" b="1" dirty="0" smtClean="0"/>
              <a:t> </a:t>
            </a:r>
            <a:r>
              <a:rPr lang="en-US" sz="1800" b="1" dirty="0" err="1" smtClean="0"/>
              <a:t>iterator</a:t>
            </a:r>
            <a:r>
              <a:rPr lang="en-US" sz="1800" b="1" dirty="0" smtClean="0"/>
              <a:t>;</a:t>
            </a:r>
          </a:p>
          <a:p>
            <a:pPr lvl="1">
              <a:buNone/>
            </a:pPr>
            <a:r>
              <a:rPr lang="en-US" sz="1800" b="1" dirty="0" smtClean="0"/>
              <a:t>	</a:t>
            </a:r>
            <a:r>
              <a:rPr lang="en-US" sz="1800" b="1" dirty="0" err="1" smtClean="0"/>
              <a:t>Iter</a:t>
            </a:r>
            <a:r>
              <a:rPr lang="en-US" sz="1800" b="1" dirty="0" smtClean="0"/>
              <a:t> begin(</a:t>
            </a:r>
            <a:r>
              <a:rPr lang="en-US" sz="1800" b="1" dirty="0" err="1" smtClean="0"/>
              <a:t>tuple</a:t>
            </a:r>
            <a:r>
              <a:rPr lang="en-US" sz="1800" b="1" dirty="0" smtClean="0"/>
              <a:t>&lt;</a:t>
            </a:r>
            <a:r>
              <a:rPr lang="en-US" sz="1800" b="1" dirty="0" err="1" smtClean="0"/>
              <a:t>Iter</a:t>
            </a:r>
            <a:r>
              <a:rPr lang="en-US" sz="1800" b="1" dirty="0" smtClean="0"/>
              <a:t>, </a:t>
            </a:r>
            <a:r>
              <a:rPr lang="en-US" sz="1800" b="1" dirty="0" err="1" smtClean="0"/>
              <a:t>Iter</a:t>
            </a:r>
            <a:r>
              <a:rPr lang="en-US" sz="1800" b="1" dirty="0" smtClean="0"/>
              <a:t>&gt;&amp; p) { return std::get&lt;0&gt;(p); }</a:t>
            </a:r>
          </a:p>
          <a:p>
            <a:pPr lvl="1">
              <a:buNone/>
            </a:pPr>
            <a:r>
              <a:rPr lang="en-US" sz="1800" b="1" dirty="0" smtClean="0"/>
              <a:t>	</a:t>
            </a:r>
            <a:r>
              <a:rPr lang="en-US" sz="1800" b="1" dirty="0" err="1" smtClean="0"/>
              <a:t>Iter</a:t>
            </a:r>
            <a:r>
              <a:rPr lang="en-US" sz="1800" b="1" dirty="0" smtClean="0"/>
              <a:t> end(</a:t>
            </a:r>
            <a:r>
              <a:rPr lang="en-US" sz="1800" b="1" dirty="0" err="1" smtClean="0"/>
              <a:t>tuple</a:t>
            </a:r>
            <a:r>
              <a:rPr lang="en-US" sz="1800" b="1" dirty="0" smtClean="0"/>
              <a:t>&lt;</a:t>
            </a:r>
            <a:r>
              <a:rPr lang="en-US" sz="1800" b="1" dirty="0" err="1" smtClean="0"/>
              <a:t>Iter</a:t>
            </a:r>
            <a:r>
              <a:rPr lang="en-US" sz="1800" b="1" dirty="0" smtClean="0"/>
              <a:t>, </a:t>
            </a:r>
            <a:r>
              <a:rPr lang="en-US" sz="1800" b="1" dirty="0" err="1" smtClean="0"/>
              <a:t>Iter</a:t>
            </a:r>
            <a:r>
              <a:rPr lang="en-US" sz="1800" b="1" dirty="0" smtClean="0"/>
              <a:t>&gt;&amp; p) { return std::get&lt;1&gt;(p); }</a:t>
            </a:r>
          </a:p>
          <a:p>
            <a:pPr lvl="1">
              <a:buNone/>
            </a:pPr>
            <a:r>
              <a:rPr lang="en-US" sz="1800" b="1" dirty="0" smtClean="0"/>
              <a:t>}</a:t>
            </a:r>
          </a:p>
          <a:p>
            <a:r>
              <a:rPr lang="en-US" sz="2000" dirty="0" smtClean="0"/>
              <a:t>==, !=, &lt;, &lt;=, &gt;, &gt;=</a:t>
            </a:r>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130</a:t>
            </a:fld>
            <a:endParaRPr 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a:t>
            </a:r>
            <a:r>
              <a:rPr lang="en-US" dirty="0" smtClean="0"/>
              <a:t> and pair</a:t>
            </a:r>
            <a:endParaRPr lang="en-US" dirty="0"/>
          </a:p>
        </p:txBody>
      </p:sp>
      <p:sp>
        <p:nvSpPr>
          <p:cNvPr id="3" name="Content Placeholder 2"/>
          <p:cNvSpPr>
            <a:spLocks noGrp="1"/>
          </p:cNvSpPr>
          <p:nvPr>
            <p:ph idx="1"/>
          </p:nvPr>
        </p:nvSpPr>
        <p:spPr/>
        <p:txBody>
          <a:bodyPr/>
          <a:lstStyle/>
          <a:p>
            <a:r>
              <a:rPr lang="en-US" sz="2400" dirty="0" smtClean="0"/>
              <a:t>A 2-</a:t>
            </a:r>
            <a:r>
              <a:rPr lang="en-US" sz="2400" b="1" dirty="0" smtClean="0"/>
              <a:t>tuple</a:t>
            </a:r>
            <a:r>
              <a:rPr lang="en-US" sz="2400" dirty="0" smtClean="0"/>
              <a:t> is not a </a:t>
            </a:r>
            <a:r>
              <a:rPr lang="en-US" sz="2400" b="1" dirty="0" smtClean="0"/>
              <a:t>pair</a:t>
            </a:r>
            <a:r>
              <a:rPr lang="en-US" sz="2400" dirty="0" smtClean="0"/>
              <a:t>, but</a:t>
            </a:r>
          </a:p>
          <a:p>
            <a:pPr lvl="1"/>
            <a:r>
              <a:rPr lang="en-US" sz="2000" dirty="0" smtClean="0"/>
              <a:t>You can construct a </a:t>
            </a:r>
            <a:r>
              <a:rPr lang="en-US" sz="2000" b="1" dirty="0" err="1" smtClean="0"/>
              <a:t>tuple</a:t>
            </a:r>
            <a:r>
              <a:rPr lang="en-US" sz="2000" dirty="0" smtClean="0"/>
              <a:t> from a </a:t>
            </a:r>
            <a:r>
              <a:rPr lang="en-US" sz="2000" b="1" dirty="0" smtClean="0"/>
              <a:t>pair</a:t>
            </a:r>
          </a:p>
          <a:p>
            <a:pPr lvl="1"/>
            <a:r>
              <a:rPr lang="en-US" sz="2000" dirty="0" smtClean="0"/>
              <a:t>You can assign a </a:t>
            </a:r>
            <a:r>
              <a:rPr lang="en-US" sz="2000" b="1" dirty="0" smtClean="0"/>
              <a:t>pair</a:t>
            </a:r>
            <a:r>
              <a:rPr lang="en-US" sz="2000" dirty="0" smtClean="0"/>
              <a:t> to a </a:t>
            </a:r>
            <a:r>
              <a:rPr lang="en-US" sz="2000" b="1" dirty="0" err="1" smtClean="0"/>
              <a:t>tuple</a:t>
            </a:r>
            <a:endParaRPr lang="en-US" sz="2000" b="1" dirty="0" smtClean="0"/>
          </a:p>
          <a:p>
            <a:pPr lvl="1"/>
            <a:r>
              <a:rPr lang="en-US" sz="2000" dirty="0" smtClean="0"/>
              <a:t>You can access a </a:t>
            </a:r>
            <a:r>
              <a:rPr lang="en-US" sz="2000" b="1" dirty="0" smtClean="0"/>
              <a:t>pair</a:t>
            </a:r>
            <a:r>
              <a:rPr lang="en-US" sz="2000" dirty="0" smtClean="0"/>
              <a:t> like a </a:t>
            </a:r>
            <a:r>
              <a:rPr lang="en-US" sz="2000" b="1" dirty="0" err="1" smtClean="0"/>
              <a:t>tuple</a:t>
            </a:r>
            <a:r>
              <a:rPr lang="en-US" sz="2000" dirty="0" smtClean="0"/>
              <a:t> (</a:t>
            </a:r>
            <a:r>
              <a:rPr lang="en-US" sz="2000" b="1" dirty="0" smtClean="0"/>
              <a:t>get&lt;1&gt;() </a:t>
            </a:r>
            <a:r>
              <a:rPr lang="en-US" sz="2000" dirty="0" smtClean="0"/>
              <a:t>and </a:t>
            </a:r>
            <a:r>
              <a:rPr lang="en-US" sz="2000" b="1" dirty="0" smtClean="0"/>
              <a:t>get&lt;2&gt;()</a:t>
            </a:r>
            <a:r>
              <a:rPr lang="en-US" sz="2000" dirty="0" smtClean="0"/>
              <a:t>)</a:t>
            </a:r>
          </a:p>
          <a:p>
            <a:pPr lvl="1"/>
            <a:r>
              <a:rPr lang="en-US" sz="2000" dirty="0" smtClean="0"/>
              <a:t>You cannot construct a </a:t>
            </a:r>
            <a:r>
              <a:rPr lang="en-US" sz="2000" b="1" dirty="0" smtClean="0"/>
              <a:t>pair</a:t>
            </a:r>
            <a:r>
              <a:rPr lang="en-US" sz="2000" dirty="0" smtClean="0"/>
              <a:t> from a </a:t>
            </a:r>
            <a:r>
              <a:rPr lang="en-US" sz="2000" b="1" dirty="0" err="1" smtClean="0"/>
              <a:t>tuple</a:t>
            </a:r>
            <a:endParaRPr lang="en-US" sz="2000" b="1" dirty="0" smtClean="0"/>
          </a:p>
          <a:p>
            <a:pPr lvl="1"/>
            <a:r>
              <a:rPr lang="en-US" sz="2000" dirty="0" smtClean="0"/>
              <a:t>You cannot assign a </a:t>
            </a:r>
            <a:r>
              <a:rPr lang="en-US" sz="2000" b="1" dirty="0" err="1" smtClean="0"/>
              <a:t>tuple</a:t>
            </a:r>
            <a:r>
              <a:rPr lang="en-US" sz="2000" dirty="0" smtClean="0"/>
              <a:t> to a </a:t>
            </a:r>
            <a:r>
              <a:rPr lang="en-US" sz="2000" b="1" dirty="0" smtClean="0"/>
              <a:t>pair</a:t>
            </a:r>
            <a:endParaRPr lang="en-US" sz="2000" b="1"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131</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371600"/>
            <a:ext cx="8229600" cy="4754563"/>
          </a:xfrm>
        </p:spPr>
        <p:txBody>
          <a:bodyPr/>
          <a:lstStyle/>
          <a:p>
            <a:r>
              <a:rPr lang="en-US" sz="2400" dirty="0" smtClean="0"/>
              <a:t>C++0x is too </a:t>
            </a:r>
            <a:r>
              <a:rPr lang="en-US" sz="3600" dirty="0" smtClean="0"/>
              <a:t>BIG</a:t>
            </a:r>
            <a:r>
              <a:rPr lang="en-US" sz="2400" dirty="0" smtClean="0"/>
              <a:t> and complex</a:t>
            </a:r>
          </a:p>
          <a:p>
            <a:pPr lvl="1"/>
            <a:r>
              <a:rPr lang="en-US" sz="2000" dirty="0" smtClean="0"/>
              <a:t>E.g., Concepts, allocators, localization (fortunately localized), “old stuff and C compatibility”</a:t>
            </a:r>
          </a:p>
          <a:p>
            <a:pPr lvl="1"/>
            <a:r>
              <a:rPr lang="en-US" sz="2000" dirty="0" smtClean="0"/>
              <a:t>The first C++ manual was 66 pages, the C++0x standard is 1347 pages and growing</a:t>
            </a:r>
          </a:p>
          <a:p>
            <a:pPr lvl="2"/>
            <a:r>
              <a:rPr lang="en-US" sz="2000" dirty="0" smtClean="0"/>
              <a:t>Unfair comparison, but …</a:t>
            </a:r>
          </a:p>
          <a:p>
            <a:pPr lvl="1"/>
            <a:r>
              <a:rPr lang="en-US" sz="2000" dirty="0" smtClean="0"/>
              <a:t>I’m more worried about “complex” than by “BIG”</a:t>
            </a:r>
          </a:p>
          <a:p>
            <a:r>
              <a:rPr lang="en-US" sz="2400" dirty="0" smtClean="0"/>
              <a:t>If feels like a new language</a:t>
            </a:r>
          </a:p>
          <a:p>
            <a:pPr lvl="1"/>
            <a:r>
              <a:rPr lang="en-US" sz="2000" dirty="0" smtClean="0"/>
              <a:t>Much better, smoother, expressive abstraction facilities</a:t>
            </a:r>
          </a:p>
          <a:p>
            <a:pPr lvl="1"/>
            <a:r>
              <a:rPr lang="en-US" sz="2000" dirty="0" smtClean="0"/>
              <a:t>Better integration of features</a:t>
            </a:r>
          </a:p>
          <a:p>
            <a:pPr lvl="2"/>
            <a:r>
              <a:rPr lang="en-US" sz="1600" dirty="0" smtClean="0"/>
              <a:t>Fewer frustrations, terser and clearer code</a:t>
            </a:r>
          </a:p>
          <a:p>
            <a:r>
              <a:rPr lang="en-US" sz="2400" dirty="0" smtClean="0"/>
              <a:t>You can write better code in C++0x than in C++98</a:t>
            </a:r>
          </a:p>
          <a:p>
            <a:r>
              <a:rPr lang="en-US" sz="2400" dirty="0" smtClean="0"/>
              <a:t>There are far too few standard libraries</a:t>
            </a:r>
          </a:p>
          <a:p>
            <a:pPr lvl="1"/>
            <a:r>
              <a:rPr lang="en-US" sz="2000" dirty="0" smtClean="0"/>
              <a:t>Unicode, XML, distributed computing, linear algebra</a:t>
            </a:r>
            <a:endParaRPr lang="en-US" sz="2000"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132</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C++0x</a:t>
            </a:r>
            <a:endParaRPr lang="en-US" dirty="0"/>
          </a:p>
        </p:txBody>
      </p:sp>
      <p:sp>
        <p:nvSpPr>
          <p:cNvPr id="3" name="Content Placeholder 2"/>
          <p:cNvSpPr>
            <a:spLocks noGrp="1"/>
          </p:cNvSpPr>
          <p:nvPr>
            <p:ph idx="1"/>
          </p:nvPr>
        </p:nvSpPr>
        <p:spPr>
          <a:xfrm>
            <a:off x="457200" y="1600200"/>
            <a:ext cx="8458200" cy="4800600"/>
          </a:xfrm>
        </p:spPr>
        <p:txBody>
          <a:bodyPr>
            <a:normAutofit lnSpcReduction="10000"/>
          </a:bodyPr>
          <a:lstStyle/>
          <a:p>
            <a:r>
              <a:rPr lang="en-US" dirty="0" smtClean="0"/>
              <a:t>‘x’ may be hex, but C++0x is not science fiction</a:t>
            </a:r>
          </a:p>
          <a:p>
            <a:pPr lvl="1"/>
            <a:r>
              <a:rPr lang="en-US" sz="2600" dirty="0" smtClean="0"/>
              <a:t>Every feature is implemented somewhere</a:t>
            </a:r>
          </a:p>
          <a:p>
            <a:pPr lvl="2"/>
            <a:r>
              <a:rPr lang="en-US" sz="2000" dirty="0" smtClean="0"/>
              <a:t>E.g. GCC 4.6:  </a:t>
            </a:r>
            <a:r>
              <a:rPr lang="en-US" sz="2000" dirty="0" err="1" smtClean="0"/>
              <a:t>Rvalues</a:t>
            </a:r>
            <a:r>
              <a:rPr lang="en-US" sz="2000" dirty="0" smtClean="0"/>
              <a:t>, Variadic templates, Initializer lists, Static assertions, auto-typed variables, New function </a:t>
            </a:r>
            <a:r>
              <a:rPr lang="en-US" sz="2000" dirty="0" err="1" smtClean="0"/>
              <a:t>declarator</a:t>
            </a:r>
            <a:r>
              <a:rPr lang="en-US" sz="2000" dirty="0" smtClean="0"/>
              <a:t> syntax, Lambdas, Right angle brackets, Extern templates, Strongly-typed </a:t>
            </a:r>
            <a:r>
              <a:rPr lang="en-US" sz="2000" dirty="0" err="1" smtClean="0"/>
              <a:t>enums</a:t>
            </a:r>
            <a:r>
              <a:rPr lang="en-US" sz="2000" dirty="0" smtClean="0"/>
              <a:t>, Delegating constructors (patch), Raw string literals, Defaulted and deleted functions, Inline namespaces, Local and unnamed types as template arguments, range for loop, …</a:t>
            </a:r>
          </a:p>
          <a:p>
            <a:pPr lvl="2"/>
            <a:r>
              <a:rPr lang="en-US" sz="2000" dirty="0" smtClean="0"/>
              <a:t>Microsoft: lambdas, auto, concurrency, …</a:t>
            </a:r>
          </a:p>
          <a:p>
            <a:pPr lvl="1"/>
            <a:r>
              <a:rPr lang="en-US" sz="2400" dirty="0" smtClean="0"/>
              <a:t>Standard library components are shipping widely</a:t>
            </a:r>
          </a:p>
          <a:p>
            <a:pPr lvl="2"/>
            <a:r>
              <a:rPr lang="en-US" sz="2000" dirty="0" smtClean="0"/>
              <a:t>E.g. GCC, Microsoft, Boost</a:t>
            </a:r>
          </a:p>
          <a:p>
            <a:pPr lvl="1"/>
            <a:r>
              <a:rPr lang="en-US" sz="2400" dirty="0" smtClean="0"/>
              <a:t>The last design points have been settled</a:t>
            </a:r>
          </a:p>
          <a:p>
            <a:pPr lvl="2"/>
            <a:r>
              <a:rPr lang="en-US" sz="2000" dirty="0" smtClean="0"/>
              <a:t>barring formal requests  from National Standards Bodies</a:t>
            </a:r>
          </a:p>
          <a:p>
            <a:pPr lvl="3"/>
            <a:r>
              <a:rPr lang="en-US" sz="1400" dirty="0" smtClean="0"/>
              <a:t>And they tend to be very conservative</a:t>
            </a:r>
            <a:endParaRPr lang="en-US" sz="14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95FF1E27-CBFB-4AE3-918E-082A2AE3401E}" type="slidenum">
              <a:rPr lang="en-US" smtClean="0"/>
              <a:pPr/>
              <a:t>15</a:t>
            </a:fld>
            <a:endParaRPr lang="en-US" smtClean="0"/>
          </a:p>
        </p:txBody>
      </p:sp>
      <p:sp>
        <p:nvSpPr>
          <p:cNvPr id="23555" name="Rectangle 2"/>
          <p:cNvSpPr>
            <a:spLocks noGrp="1" noChangeArrowheads="1"/>
          </p:cNvSpPr>
          <p:nvPr>
            <p:ph type="title"/>
          </p:nvPr>
        </p:nvSpPr>
        <p:spPr/>
        <p:txBody>
          <a:bodyPr/>
          <a:lstStyle/>
          <a:p>
            <a:pPr eaLnBrk="1" hangingPunct="1"/>
            <a:r>
              <a:rPr lang="en-US" smtClean="0"/>
              <a:t>Rules of thumb / Ideals</a:t>
            </a:r>
          </a:p>
        </p:txBody>
      </p:sp>
      <p:sp>
        <p:nvSpPr>
          <p:cNvPr id="23556" name="Rectangle 3"/>
          <p:cNvSpPr>
            <a:spLocks noGrp="1" noChangeArrowheads="1"/>
          </p:cNvSpPr>
          <p:nvPr>
            <p:ph type="body" idx="1"/>
          </p:nvPr>
        </p:nvSpPr>
        <p:spPr>
          <a:xfrm>
            <a:off x="457200" y="1600200"/>
            <a:ext cx="8534400" cy="4953000"/>
          </a:xfrm>
        </p:spPr>
        <p:txBody>
          <a:bodyPr/>
          <a:lstStyle/>
          <a:p>
            <a:pPr eaLnBrk="1" hangingPunct="1">
              <a:lnSpc>
                <a:spcPct val="90000"/>
              </a:lnSpc>
            </a:pPr>
            <a:r>
              <a:rPr lang="en-US" sz="2800" dirty="0" smtClean="0"/>
              <a:t>Integrating features to work in combination is the key</a:t>
            </a:r>
          </a:p>
          <a:p>
            <a:pPr lvl="1" eaLnBrk="1" hangingPunct="1">
              <a:lnSpc>
                <a:spcPct val="90000"/>
              </a:lnSpc>
            </a:pPr>
            <a:r>
              <a:rPr lang="en-US" sz="2400" dirty="0" smtClean="0"/>
              <a:t>And the most work</a:t>
            </a:r>
          </a:p>
          <a:p>
            <a:pPr lvl="1" eaLnBrk="1" hangingPunct="1">
              <a:lnSpc>
                <a:spcPct val="90000"/>
              </a:lnSpc>
            </a:pPr>
            <a:r>
              <a:rPr lang="en-US" sz="2400" dirty="0" smtClean="0"/>
              <a:t>The whole is much more than the simple sum of its part</a:t>
            </a:r>
          </a:p>
          <a:p>
            <a:pPr lvl="1" eaLnBrk="1" hangingPunct="1">
              <a:lnSpc>
                <a:spcPct val="90000"/>
              </a:lnSpc>
            </a:pPr>
            <a:endParaRPr lang="en-US" sz="2000" dirty="0" smtClean="0"/>
          </a:p>
          <a:p>
            <a:pPr eaLnBrk="1" hangingPunct="1">
              <a:lnSpc>
                <a:spcPct val="90000"/>
              </a:lnSpc>
            </a:pPr>
            <a:r>
              <a:rPr lang="en-US" sz="2000" dirty="0" smtClean="0"/>
              <a:t>Maintain stability and compatibility</a:t>
            </a:r>
          </a:p>
          <a:p>
            <a:pPr eaLnBrk="1" hangingPunct="1">
              <a:lnSpc>
                <a:spcPct val="90000"/>
              </a:lnSpc>
            </a:pPr>
            <a:r>
              <a:rPr lang="en-US" sz="2000" dirty="0" smtClean="0"/>
              <a:t>Prefer libraries to language extensions</a:t>
            </a:r>
          </a:p>
          <a:p>
            <a:pPr eaLnBrk="1" hangingPunct="1">
              <a:lnSpc>
                <a:spcPct val="90000"/>
              </a:lnSpc>
            </a:pPr>
            <a:r>
              <a:rPr lang="en-US" sz="2000" dirty="0" smtClean="0"/>
              <a:t>Prefer generality to specialization</a:t>
            </a:r>
          </a:p>
          <a:p>
            <a:pPr eaLnBrk="1" hangingPunct="1">
              <a:lnSpc>
                <a:spcPct val="90000"/>
              </a:lnSpc>
            </a:pPr>
            <a:r>
              <a:rPr lang="en-US" sz="2000" dirty="0" smtClean="0"/>
              <a:t>Support both experts and novices</a:t>
            </a:r>
          </a:p>
          <a:p>
            <a:pPr eaLnBrk="1" hangingPunct="1">
              <a:lnSpc>
                <a:spcPct val="90000"/>
              </a:lnSpc>
            </a:pPr>
            <a:r>
              <a:rPr lang="en-US" sz="2000" dirty="0" smtClean="0"/>
              <a:t>Increase type safety</a:t>
            </a:r>
          </a:p>
          <a:p>
            <a:pPr eaLnBrk="1" hangingPunct="1">
              <a:lnSpc>
                <a:spcPct val="90000"/>
              </a:lnSpc>
            </a:pPr>
            <a:r>
              <a:rPr lang="en-US" sz="2000" dirty="0" smtClean="0"/>
              <a:t>Improve performance and ability to work directly with hardware</a:t>
            </a:r>
          </a:p>
          <a:p>
            <a:pPr eaLnBrk="1" hangingPunct="1">
              <a:lnSpc>
                <a:spcPct val="90000"/>
              </a:lnSpc>
            </a:pPr>
            <a:r>
              <a:rPr lang="en-US" sz="2000" dirty="0" smtClean="0"/>
              <a:t>Make only changes that change the way people think</a:t>
            </a:r>
          </a:p>
          <a:p>
            <a:pPr eaLnBrk="1" hangingPunct="1">
              <a:lnSpc>
                <a:spcPct val="90000"/>
              </a:lnSpc>
            </a:pPr>
            <a:r>
              <a:rPr lang="en-US" sz="2000" dirty="0" smtClean="0"/>
              <a:t>Fit into the real world</a:t>
            </a:r>
          </a:p>
        </p:txBody>
      </p:sp>
      <p:sp>
        <p:nvSpPr>
          <p:cNvPr id="23557" name="Footer Placeholder 4"/>
          <p:cNvSpPr>
            <a:spLocks noGrp="1"/>
          </p:cNvSpPr>
          <p:nvPr>
            <p:ph type="ftr" sz="quarter" idx="11"/>
          </p:nvPr>
        </p:nvSpPr>
        <p:spPr>
          <a:noFill/>
        </p:spPr>
        <p:txBody>
          <a:bodyPr/>
          <a:lstStyle/>
          <a:p>
            <a:r>
              <a:rPr lang="en-US" smtClean="0"/>
              <a:t>C++0x - Oct'10 - Stroustrup</a:t>
            </a:r>
            <a:endParaRPr 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p>
            <a:fld id="{7970B299-CA41-48F3-A023-D696A1C8D5CA}" type="slidenum">
              <a:rPr lang="en-US" smtClean="0"/>
              <a:pPr/>
              <a:t>16</a:t>
            </a:fld>
            <a:endParaRPr lang="en-US" smtClean="0"/>
          </a:p>
        </p:txBody>
      </p:sp>
      <p:sp>
        <p:nvSpPr>
          <p:cNvPr id="24579" name="Rectangle 2"/>
          <p:cNvSpPr>
            <a:spLocks noGrp="1" noChangeArrowheads="1"/>
          </p:cNvSpPr>
          <p:nvPr>
            <p:ph type="title"/>
          </p:nvPr>
        </p:nvSpPr>
        <p:spPr/>
        <p:txBody>
          <a:bodyPr/>
          <a:lstStyle/>
          <a:p>
            <a:pPr eaLnBrk="1" hangingPunct="1"/>
            <a:r>
              <a:rPr lang="en-US" smtClean="0"/>
              <a:t>Maintain stability and compatibility</a:t>
            </a:r>
          </a:p>
        </p:txBody>
      </p:sp>
      <p:sp>
        <p:nvSpPr>
          <p:cNvPr id="24580" name="Rectangle 3"/>
          <p:cNvSpPr>
            <a:spLocks noGrp="1" noChangeArrowheads="1"/>
          </p:cNvSpPr>
          <p:nvPr>
            <p:ph type="body" idx="1"/>
          </p:nvPr>
        </p:nvSpPr>
        <p:spPr>
          <a:xfrm>
            <a:off x="457200" y="1600200"/>
            <a:ext cx="8534400" cy="4495800"/>
          </a:xfrm>
        </p:spPr>
        <p:txBody>
          <a:bodyPr/>
          <a:lstStyle/>
          <a:p>
            <a:pPr eaLnBrk="1" hangingPunct="1">
              <a:lnSpc>
                <a:spcPct val="80000"/>
              </a:lnSpc>
            </a:pPr>
            <a:r>
              <a:rPr lang="en-US" sz="2400" dirty="0" smtClean="0"/>
              <a:t>“Don’t break my code!”</a:t>
            </a:r>
          </a:p>
          <a:p>
            <a:pPr lvl="1" eaLnBrk="1" hangingPunct="1">
              <a:lnSpc>
                <a:spcPct val="80000"/>
              </a:lnSpc>
            </a:pPr>
            <a:r>
              <a:rPr lang="en-US" sz="2000" dirty="0" smtClean="0"/>
              <a:t>There are billion</a:t>
            </a:r>
            <a:r>
              <a:rPr lang="en-US" sz="2000" b="1" dirty="0" smtClean="0"/>
              <a:t>s</a:t>
            </a:r>
            <a:r>
              <a:rPr lang="en-US" sz="2000" dirty="0" smtClean="0"/>
              <a:t> of lines of code “out there”</a:t>
            </a:r>
          </a:p>
          <a:p>
            <a:pPr lvl="1" eaLnBrk="1" hangingPunct="1">
              <a:lnSpc>
                <a:spcPct val="80000"/>
              </a:lnSpc>
            </a:pPr>
            <a:r>
              <a:rPr lang="en-US" sz="2000" dirty="0" smtClean="0"/>
              <a:t>There are millions of C++ programmers “out there”</a:t>
            </a:r>
          </a:p>
          <a:p>
            <a:pPr eaLnBrk="1" hangingPunct="1">
              <a:lnSpc>
                <a:spcPct val="80000"/>
              </a:lnSpc>
            </a:pPr>
            <a:endParaRPr lang="en-US" sz="2400" dirty="0" smtClean="0"/>
          </a:p>
          <a:p>
            <a:pPr eaLnBrk="1" hangingPunct="1">
              <a:lnSpc>
                <a:spcPct val="80000"/>
              </a:lnSpc>
            </a:pPr>
            <a:r>
              <a:rPr lang="en-US" sz="2400" dirty="0" smtClean="0"/>
              <a:t>“Absolutely no incompatibilities” leads to ugliness</a:t>
            </a:r>
          </a:p>
          <a:p>
            <a:pPr lvl="1" eaLnBrk="1" hangingPunct="1">
              <a:lnSpc>
                <a:spcPct val="80000"/>
              </a:lnSpc>
            </a:pPr>
            <a:r>
              <a:rPr lang="en-US" sz="2000" dirty="0" smtClean="0"/>
              <a:t>We introduce new keywords as needed: </a:t>
            </a:r>
            <a:r>
              <a:rPr lang="en-US" sz="2000" b="1" dirty="0" smtClean="0"/>
              <a:t>auto</a:t>
            </a:r>
            <a:r>
              <a:rPr lang="en-US" sz="2000" dirty="0" smtClean="0"/>
              <a:t> (recycled), </a:t>
            </a:r>
            <a:r>
              <a:rPr lang="en-US" sz="2000" b="1" dirty="0" err="1" smtClean="0"/>
              <a:t>decltype</a:t>
            </a:r>
            <a:r>
              <a:rPr lang="en-US" sz="2000" dirty="0" smtClean="0"/>
              <a:t>, </a:t>
            </a:r>
            <a:r>
              <a:rPr lang="en-US" sz="2000" b="1" dirty="0" smtClean="0"/>
              <a:t>constexpr</a:t>
            </a:r>
            <a:r>
              <a:rPr lang="en-US" sz="2000" dirty="0" smtClean="0"/>
              <a:t>, </a:t>
            </a:r>
            <a:r>
              <a:rPr lang="en-US" sz="2000" b="1" dirty="0" err="1" smtClean="0"/>
              <a:t>thread_local</a:t>
            </a:r>
            <a:r>
              <a:rPr lang="en-US" sz="2000" dirty="0" smtClean="0"/>
              <a:t>, </a:t>
            </a:r>
            <a:r>
              <a:rPr lang="en-US" sz="2000" b="1" dirty="0" err="1" smtClean="0"/>
              <a:t>nullptr</a:t>
            </a:r>
            <a:endParaRPr lang="en-US" sz="2000" b="1" dirty="0" smtClean="0"/>
          </a:p>
          <a:p>
            <a:pPr lvl="1" eaLnBrk="1" hangingPunct="1">
              <a:lnSpc>
                <a:spcPct val="80000"/>
              </a:lnSpc>
            </a:pPr>
            <a:r>
              <a:rPr lang="en-US" sz="2000" dirty="0" smtClean="0"/>
              <a:t>Example of incompatibility:</a:t>
            </a:r>
          </a:p>
          <a:p>
            <a:pPr lvl="2" eaLnBrk="1" hangingPunct="1">
              <a:lnSpc>
                <a:spcPct val="80000"/>
              </a:lnSpc>
              <a:buFontTx/>
              <a:buNone/>
            </a:pPr>
            <a:r>
              <a:rPr lang="en-US" sz="2000" b="1" dirty="0" err="1" smtClean="0"/>
              <a:t>static_assert</a:t>
            </a:r>
            <a:r>
              <a:rPr lang="en-US" sz="2000" b="1" dirty="0" smtClean="0"/>
              <a:t>(4&lt;=</a:t>
            </a:r>
            <a:r>
              <a:rPr lang="en-US" sz="2000" b="1" dirty="0" err="1" smtClean="0"/>
              <a:t>sizeof</a:t>
            </a:r>
            <a:r>
              <a:rPr lang="en-US" sz="2000" b="1" dirty="0" smtClean="0"/>
              <a:t>(</a:t>
            </a:r>
            <a:r>
              <a:rPr lang="en-US" sz="2000" b="1" dirty="0" err="1" smtClean="0"/>
              <a:t>int</a:t>
            </a:r>
            <a:r>
              <a:rPr lang="en-US" sz="2000" b="1" dirty="0" smtClean="0"/>
              <a:t>),</a:t>
            </a:r>
            <a:r>
              <a:rPr lang="en-US" sz="2000" b="1" dirty="0" smtClean="0">
                <a:cs typeface="Times New Roman" pitchFamily="18" charset="0"/>
              </a:rPr>
              <a:t>"</a:t>
            </a:r>
            <a:r>
              <a:rPr lang="en-US" sz="2000" b="1" dirty="0" smtClean="0"/>
              <a:t>error: small </a:t>
            </a:r>
            <a:r>
              <a:rPr lang="en-US" sz="2000" b="1" dirty="0" err="1" smtClean="0"/>
              <a:t>ints</a:t>
            </a:r>
            <a:r>
              <a:rPr lang="en-US" sz="2000" b="1" dirty="0" smtClean="0">
                <a:cs typeface="Times New Roman" pitchFamily="18" charset="0"/>
              </a:rPr>
              <a:t>"</a:t>
            </a:r>
            <a:r>
              <a:rPr lang="en-US" sz="2000" b="1" dirty="0" smtClean="0"/>
              <a:t>);</a:t>
            </a:r>
          </a:p>
          <a:p>
            <a:pPr lvl="2" eaLnBrk="1" hangingPunct="1">
              <a:lnSpc>
                <a:spcPct val="80000"/>
              </a:lnSpc>
              <a:buFontTx/>
              <a:buNone/>
            </a:pPr>
            <a:endParaRPr lang="en-US" sz="2000" b="1" dirty="0" smtClean="0"/>
          </a:p>
          <a:p>
            <a:pPr eaLnBrk="1" hangingPunct="1">
              <a:lnSpc>
                <a:spcPct val="80000"/>
              </a:lnSpc>
            </a:pPr>
            <a:r>
              <a:rPr lang="en-US" sz="2400" dirty="0" smtClean="0"/>
              <a:t>“Absolutely no incompatibilities” leads to absurdities</a:t>
            </a:r>
          </a:p>
          <a:p>
            <a:pPr lvl="1" eaLnBrk="1" hangingPunct="1">
              <a:lnSpc>
                <a:spcPct val="80000"/>
              </a:lnSpc>
              <a:buFontTx/>
              <a:buNone/>
            </a:pPr>
            <a:r>
              <a:rPr lang="en-US" sz="2000" b="1" dirty="0" smtClean="0"/>
              <a:t>_</a:t>
            </a:r>
            <a:r>
              <a:rPr lang="en-US" sz="2000" b="1" dirty="0" err="1" smtClean="0"/>
              <a:t>Bool</a:t>
            </a:r>
            <a:r>
              <a:rPr lang="en-US" sz="2000" dirty="0" smtClean="0"/>
              <a:t> 		</a:t>
            </a:r>
            <a:r>
              <a:rPr lang="en-US" sz="2000" b="1" dirty="0" smtClean="0"/>
              <a:t>//</a:t>
            </a:r>
            <a:r>
              <a:rPr lang="en-US" sz="2000" dirty="0" smtClean="0"/>
              <a:t> </a:t>
            </a:r>
            <a:r>
              <a:rPr lang="en-US" sz="2000" i="1" dirty="0" smtClean="0"/>
              <a:t>C99 </a:t>
            </a:r>
            <a:r>
              <a:rPr lang="en-US" sz="2000" i="1" dirty="0" err="1" smtClean="0"/>
              <a:t>boolean</a:t>
            </a:r>
            <a:r>
              <a:rPr lang="en-US" sz="2000" i="1" dirty="0" smtClean="0"/>
              <a:t> type</a:t>
            </a:r>
          </a:p>
          <a:p>
            <a:pPr lvl="1" eaLnBrk="1" hangingPunct="1">
              <a:lnSpc>
                <a:spcPct val="80000"/>
              </a:lnSpc>
              <a:buFontTx/>
              <a:buNone/>
            </a:pPr>
            <a:r>
              <a:rPr lang="en-US" sz="2000" b="1" dirty="0" err="1" smtClean="0"/>
              <a:t>typedef</a:t>
            </a:r>
            <a:r>
              <a:rPr lang="en-US" sz="2000" b="1" dirty="0" smtClean="0"/>
              <a:t> _</a:t>
            </a:r>
            <a:r>
              <a:rPr lang="en-US" sz="2000" b="1" dirty="0" err="1" smtClean="0"/>
              <a:t>Bool</a:t>
            </a:r>
            <a:r>
              <a:rPr lang="en-US" sz="2000" b="1" dirty="0" smtClean="0"/>
              <a:t> </a:t>
            </a:r>
            <a:r>
              <a:rPr lang="en-US" sz="2000" b="1" dirty="0" err="1" smtClean="0"/>
              <a:t>bool</a:t>
            </a:r>
            <a:r>
              <a:rPr lang="en-US" sz="2000" b="1" dirty="0" smtClean="0"/>
              <a:t>;	// </a:t>
            </a:r>
            <a:r>
              <a:rPr lang="en-US" sz="2000" i="1" dirty="0" smtClean="0"/>
              <a:t>C99 standard library </a:t>
            </a:r>
            <a:r>
              <a:rPr lang="en-US" sz="2000" i="1" dirty="0" err="1" smtClean="0"/>
              <a:t>typedef</a:t>
            </a:r>
            <a:endParaRPr lang="en-US" sz="2000" i="1" dirty="0" smtClean="0"/>
          </a:p>
        </p:txBody>
      </p:sp>
      <p:sp>
        <p:nvSpPr>
          <p:cNvPr id="24581" name="Footer Placeholder 4"/>
          <p:cNvSpPr>
            <a:spLocks noGrp="1"/>
          </p:cNvSpPr>
          <p:nvPr>
            <p:ph type="ftr" sz="quarter" idx="11"/>
          </p:nvPr>
        </p:nvSpPr>
        <p:spPr>
          <a:noFill/>
        </p:spPr>
        <p:txBody>
          <a:bodyPr/>
          <a:lstStyle/>
          <a:p>
            <a:r>
              <a:rPr lang="en-US" smtClean="0"/>
              <a:t>C++0x - Oct'10 - Stroustrup</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p:spPr>
        <p:txBody>
          <a:bodyPr/>
          <a:lstStyle/>
          <a:p>
            <a:fld id="{04D161CE-CF04-4E3C-B6DD-2527B0328DA3}" type="slidenum">
              <a:rPr lang="en-US" smtClean="0"/>
              <a:pPr/>
              <a:t>17</a:t>
            </a:fld>
            <a:endParaRPr lang="en-US" smtClean="0"/>
          </a:p>
        </p:txBody>
      </p:sp>
      <p:sp>
        <p:nvSpPr>
          <p:cNvPr id="25603" name="Rectangle 2"/>
          <p:cNvSpPr>
            <a:spLocks noGrp="1" noChangeArrowheads="1"/>
          </p:cNvSpPr>
          <p:nvPr>
            <p:ph type="title"/>
          </p:nvPr>
        </p:nvSpPr>
        <p:spPr/>
        <p:txBody>
          <a:bodyPr/>
          <a:lstStyle/>
          <a:p>
            <a:pPr eaLnBrk="1" hangingPunct="1"/>
            <a:r>
              <a:rPr lang="en-US" smtClean="0"/>
              <a:t>Support both experts and novices</a:t>
            </a:r>
          </a:p>
        </p:txBody>
      </p:sp>
      <p:sp>
        <p:nvSpPr>
          <p:cNvPr id="25604" name="Rectangle 3"/>
          <p:cNvSpPr>
            <a:spLocks noGrp="1" noChangeArrowheads="1"/>
          </p:cNvSpPr>
          <p:nvPr>
            <p:ph type="body" idx="1"/>
          </p:nvPr>
        </p:nvSpPr>
        <p:spPr>
          <a:xfrm>
            <a:off x="457200" y="1600200"/>
            <a:ext cx="8534400" cy="3810000"/>
          </a:xfrm>
        </p:spPr>
        <p:txBody>
          <a:bodyPr/>
          <a:lstStyle/>
          <a:p>
            <a:pPr eaLnBrk="1" hangingPunct="1">
              <a:lnSpc>
                <a:spcPct val="90000"/>
              </a:lnSpc>
            </a:pPr>
            <a:r>
              <a:rPr lang="en-US" sz="2400" i="1" dirty="0" smtClean="0"/>
              <a:t>Example</a:t>
            </a:r>
            <a:r>
              <a:rPr lang="en-US" sz="2400" dirty="0" smtClean="0"/>
              <a:t>: minor syntax cleanup</a:t>
            </a:r>
          </a:p>
          <a:p>
            <a:pPr lvl="1" eaLnBrk="1" hangingPunct="1">
              <a:lnSpc>
                <a:spcPct val="90000"/>
              </a:lnSpc>
              <a:buFontTx/>
              <a:buNone/>
            </a:pPr>
            <a:r>
              <a:rPr lang="en-US" sz="2000" b="1" dirty="0" smtClean="0"/>
              <a:t>vector&lt;list&lt;</a:t>
            </a:r>
            <a:r>
              <a:rPr lang="en-US" sz="2000" b="1" dirty="0" err="1" smtClean="0"/>
              <a:t>int</a:t>
            </a:r>
            <a:r>
              <a:rPr lang="en-US" sz="2000" b="1" dirty="0" smtClean="0"/>
              <a:t>&gt;&gt; </a:t>
            </a:r>
            <a:r>
              <a:rPr lang="en-US" sz="2000" b="1" dirty="0" err="1" smtClean="0"/>
              <a:t>vl</a:t>
            </a:r>
            <a:r>
              <a:rPr lang="en-US" sz="2000" b="1" dirty="0" smtClean="0"/>
              <a:t>;		//</a:t>
            </a:r>
            <a:r>
              <a:rPr lang="en-US" sz="2000" dirty="0" smtClean="0"/>
              <a:t> </a:t>
            </a:r>
            <a:r>
              <a:rPr lang="en-US" sz="2000" i="1" dirty="0" smtClean="0"/>
              <a:t>note the “missing space”</a:t>
            </a:r>
          </a:p>
          <a:p>
            <a:pPr lvl="1" eaLnBrk="1" hangingPunct="1">
              <a:lnSpc>
                <a:spcPct val="90000"/>
              </a:lnSpc>
              <a:buFontTx/>
              <a:buNone/>
            </a:pPr>
            <a:endParaRPr lang="en-US" sz="1000" i="1" dirty="0" smtClean="0"/>
          </a:p>
          <a:p>
            <a:pPr eaLnBrk="1" hangingPunct="1">
              <a:lnSpc>
                <a:spcPct val="90000"/>
              </a:lnSpc>
            </a:pPr>
            <a:r>
              <a:rPr lang="en-US" sz="2400" i="1" dirty="0" smtClean="0"/>
              <a:t>Example</a:t>
            </a:r>
            <a:r>
              <a:rPr lang="en-US" sz="2400" dirty="0" smtClean="0"/>
              <a:t>: simplified variable definition</a:t>
            </a:r>
            <a:endParaRPr lang="en-US" sz="2400" b="1" dirty="0" smtClean="0"/>
          </a:p>
          <a:p>
            <a:pPr lvl="1" eaLnBrk="1" hangingPunct="1">
              <a:lnSpc>
                <a:spcPct val="90000"/>
              </a:lnSpc>
              <a:buFontTx/>
              <a:buNone/>
            </a:pPr>
            <a:r>
              <a:rPr lang="en-US" sz="2000" b="1" dirty="0" smtClean="0"/>
              <a:t>auto x = 7.2;		//</a:t>
            </a:r>
            <a:r>
              <a:rPr lang="en-US" sz="2000" i="1" dirty="0" smtClean="0"/>
              <a:t> x is a double</a:t>
            </a:r>
          </a:p>
          <a:p>
            <a:pPr lvl="1" eaLnBrk="1" hangingPunct="1">
              <a:lnSpc>
                <a:spcPct val="90000"/>
              </a:lnSpc>
              <a:buFontTx/>
              <a:buNone/>
            </a:pPr>
            <a:endParaRPr lang="en-US" sz="1000" i="1" dirty="0" smtClean="0"/>
          </a:p>
          <a:p>
            <a:pPr eaLnBrk="1" hangingPunct="1">
              <a:lnSpc>
                <a:spcPct val="90000"/>
              </a:lnSpc>
            </a:pPr>
            <a:r>
              <a:rPr lang="en-US" sz="2400" i="1" dirty="0" smtClean="0"/>
              <a:t>Example</a:t>
            </a:r>
            <a:r>
              <a:rPr lang="en-US" sz="2400" dirty="0" smtClean="0"/>
              <a:t>: simplified iteration</a:t>
            </a:r>
            <a:endParaRPr lang="en-US" sz="2400" b="1" dirty="0" smtClean="0"/>
          </a:p>
          <a:p>
            <a:pPr lvl="1" eaLnBrk="1" hangingPunct="1">
              <a:lnSpc>
                <a:spcPct val="90000"/>
              </a:lnSpc>
              <a:buFontTx/>
              <a:buNone/>
            </a:pPr>
            <a:r>
              <a:rPr lang="en-US" sz="2000" b="1" dirty="0" smtClean="0"/>
              <a:t>for (auto x : v) 	// </a:t>
            </a:r>
            <a:r>
              <a:rPr lang="en-US" sz="2000" i="1" dirty="0" smtClean="0"/>
              <a:t>for all x in v</a:t>
            </a:r>
          </a:p>
          <a:p>
            <a:pPr lvl="1" eaLnBrk="1" hangingPunct="1">
              <a:lnSpc>
                <a:spcPct val="90000"/>
              </a:lnSpc>
              <a:buFontTx/>
              <a:buNone/>
            </a:pPr>
            <a:r>
              <a:rPr lang="en-US" sz="2000" b="1" dirty="0" smtClean="0"/>
              <a:t>	</a:t>
            </a:r>
            <a:r>
              <a:rPr lang="en-US" sz="2000" b="1" dirty="0" err="1" smtClean="0"/>
              <a:t>cout</a:t>
            </a:r>
            <a:r>
              <a:rPr lang="en-US" sz="2000" b="1" dirty="0" smtClean="0"/>
              <a:t> &lt;&lt; x &lt;&lt;</a:t>
            </a:r>
            <a:r>
              <a:rPr lang="en-US" sz="2000" b="1" dirty="0" smtClean="0">
                <a:cs typeface="Times New Roman" pitchFamily="18" charset="0"/>
              </a:rPr>
              <a:t>'\</a:t>
            </a:r>
            <a:r>
              <a:rPr lang="en-US" sz="2000" b="1" dirty="0" smtClean="0"/>
              <a:t>n</a:t>
            </a:r>
            <a:r>
              <a:rPr lang="en-US" sz="2000" b="1" dirty="0" smtClean="0">
                <a:cs typeface="Times New Roman" pitchFamily="18" charset="0"/>
              </a:rPr>
              <a:t>'</a:t>
            </a:r>
            <a:r>
              <a:rPr lang="en-US" sz="2000" b="1" dirty="0" smtClean="0"/>
              <a:t>;	</a:t>
            </a:r>
          </a:p>
          <a:p>
            <a:pPr lvl="1" eaLnBrk="1" hangingPunct="1">
              <a:lnSpc>
                <a:spcPct val="90000"/>
              </a:lnSpc>
              <a:buFontTx/>
              <a:buNone/>
            </a:pPr>
            <a:endParaRPr lang="en-US" sz="1000" b="1" dirty="0" smtClean="0"/>
          </a:p>
          <a:p>
            <a:pPr eaLnBrk="1" hangingPunct="1">
              <a:lnSpc>
                <a:spcPct val="90000"/>
              </a:lnSpc>
            </a:pPr>
            <a:r>
              <a:rPr lang="en-US" sz="2400" i="1" dirty="0" smtClean="0"/>
              <a:t>Note</a:t>
            </a:r>
            <a:r>
              <a:rPr lang="en-US" sz="2400" dirty="0" smtClean="0"/>
              <a:t>: Experts don’t easily appreciate the needs of novices</a:t>
            </a:r>
          </a:p>
          <a:p>
            <a:pPr lvl="1" eaLnBrk="1" hangingPunct="1">
              <a:lnSpc>
                <a:spcPct val="90000"/>
              </a:lnSpc>
            </a:pPr>
            <a:r>
              <a:rPr lang="en-US" sz="2000" dirty="0" smtClean="0"/>
              <a:t>Example of what we couldn’t get just now</a:t>
            </a:r>
          </a:p>
          <a:p>
            <a:pPr lvl="2" eaLnBrk="1" hangingPunct="1">
              <a:lnSpc>
                <a:spcPct val="90000"/>
              </a:lnSpc>
              <a:buFontTx/>
              <a:buNone/>
            </a:pPr>
            <a:r>
              <a:rPr lang="en-US" sz="2000" b="1" dirty="0" smtClean="0"/>
              <a:t>string s = </a:t>
            </a:r>
            <a:r>
              <a:rPr lang="en-US" sz="2000" b="1" dirty="0" smtClean="0">
                <a:cs typeface="Times New Roman" pitchFamily="18" charset="0"/>
              </a:rPr>
              <a:t>"</a:t>
            </a:r>
            <a:r>
              <a:rPr lang="en-US" sz="2000" b="1" dirty="0" smtClean="0"/>
              <a:t>12.3</a:t>
            </a:r>
            <a:r>
              <a:rPr lang="en-US" sz="2000" b="1" dirty="0" smtClean="0">
                <a:cs typeface="Times New Roman" pitchFamily="18" charset="0"/>
              </a:rPr>
              <a:t>"</a:t>
            </a:r>
            <a:r>
              <a:rPr lang="en-US" sz="2000" b="1" dirty="0" smtClean="0"/>
              <a:t>;</a:t>
            </a:r>
          </a:p>
          <a:p>
            <a:pPr lvl="2" eaLnBrk="1" hangingPunct="1">
              <a:lnSpc>
                <a:spcPct val="90000"/>
              </a:lnSpc>
              <a:buFontTx/>
              <a:buNone/>
            </a:pPr>
            <a:r>
              <a:rPr lang="en-US" sz="2000" b="1" dirty="0" smtClean="0"/>
              <a:t>double x = </a:t>
            </a:r>
            <a:r>
              <a:rPr lang="en-US" sz="2000" b="1" dirty="0" err="1" smtClean="0"/>
              <a:t>lexical_cast</a:t>
            </a:r>
            <a:r>
              <a:rPr lang="en-US" sz="2000" b="1" dirty="0" smtClean="0"/>
              <a:t>&lt;double&gt;(s);	//</a:t>
            </a:r>
            <a:r>
              <a:rPr lang="en-US" sz="2000" dirty="0" smtClean="0"/>
              <a:t> </a:t>
            </a:r>
            <a:r>
              <a:rPr lang="en-US" sz="2000" i="1" dirty="0" smtClean="0"/>
              <a:t>extract value from string</a:t>
            </a:r>
            <a:r>
              <a:rPr lang="en-US" sz="2000" dirty="0" smtClean="0"/>
              <a:t> </a:t>
            </a:r>
          </a:p>
        </p:txBody>
      </p:sp>
      <p:sp>
        <p:nvSpPr>
          <p:cNvPr id="25605" name="Footer Placeholder 4"/>
          <p:cNvSpPr>
            <a:spLocks noGrp="1"/>
          </p:cNvSpPr>
          <p:nvPr>
            <p:ph type="ftr" sz="quarter" idx="11"/>
          </p:nvPr>
        </p:nvSpPr>
        <p:spPr>
          <a:noFill/>
        </p:spPr>
        <p:txBody>
          <a:bodyPr/>
          <a:lstStyle/>
          <a:p>
            <a:r>
              <a:rPr lang="en-US" smtClean="0"/>
              <a:t>C++0x - Oct'10 - Stroustrup</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p>
            <a:fld id="{DAD7FDBB-D1B6-4C80-9095-034C7E8C85C5}" type="slidenum">
              <a:rPr lang="en-US" smtClean="0"/>
              <a:pPr/>
              <a:t>18</a:t>
            </a:fld>
            <a:endParaRPr lang="en-US" smtClean="0"/>
          </a:p>
        </p:txBody>
      </p:sp>
      <p:sp>
        <p:nvSpPr>
          <p:cNvPr id="26627" name="Rectangle 2"/>
          <p:cNvSpPr>
            <a:spLocks noGrp="1" noChangeArrowheads="1"/>
          </p:cNvSpPr>
          <p:nvPr>
            <p:ph type="title"/>
          </p:nvPr>
        </p:nvSpPr>
        <p:spPr/>
        <p:txBody>
          <a:bodyPr/>
          <a:lstStyle/>
          <a:p>
            <a:pPr eaLnBrk="1" hangingPunct="1"/>
            <a:r>
              <a:rPr lang="en-US" sz="4000" smtClean="0"/>
              <a:t>Prefer libraries to language extensions</a:t>
            </a:r>
          </a:p>
        </p:txBody>
      </p:sp>
      <p:sp>
        <p:nvSpPr>
          <p:cNvPr id="26628" name="Rectangle 3"/>
          <p:cNvSpPr>
            <a:spLocks noGrp="1" noChangeArrowheads="1"/>
          </p:cNvSpPr>
          <p:nvPr>
            <p:ph type="body" idx="1"/>
          </p:nvPr>
        </p:nvSpPr>
        <p:spPr>
          <a:xfrm>
            <a:off x="457200" y="1371600"/>
            <a:ext cx="8534400" cy="5105400"/>
          </a:xfrm>
        </p:spPr>
        <p:txBody>
          <a:bodyPr/>
          <a:lstStyle/>
          <a:p>
            <a:pPr eaLnBrk="1" hangingPunct="1">
              <a:lnSpc>
                <a:spcPct val="90000"/>
              </a:lnSpc>
            </a:pPr>
            <a:r>
              <a:rPr lang="en-US" sz="2400" dirty="0" smtClean="0"/>
              <a:t>Libraries deliver more functionality</a:t>
            </a:r>
          </a:p>
          <a:p>
            <a:pPr eaLnBrk="1" hangingPunct="1">
              <a:lnSpc>
                <a:spcPct val="90000"/>
              </a:lnSpc>
            </a:pPr>
            <a:r>
              <a:rPr lang="en-US" sz="2400" dirty="0" smtClean="0"/>
              <a:t>Libraries are immediately useful</a:t>
            </a:r>
          </a:p>
          <a:p>
            <a:pPr eaLnBrk="1" hangingPunct="1">
              <a:lnSpc>
                <a:spcPct val="90000"/>
              </a:lnSpc>
            </a:pPr>
            <a:r>
              <a:rPr lang="en-US" sz="2400" i="1" dirty="0" smtClean="0"/>
              <a:t>Problem</a:t>
            </a:r>
            <a:r>
              <a:rPr lang="en-US" sz="2400" dirty="0" smtClean="0"/>
              <a:t>: Enthusiasts prefer language features</a:t>
            </a:r>
          </a:p>
          <a:p>
            <a:pPr lvl="1" eaLnBrk="1" hangingPunct="1">
              <a:lnSpc>
                <a:spcPct val="90000"/>
              </a:lnSpc>
            </a:pPr>
            <a:r>
              <a:rPr lang="en-US" sz="1800" dirty="0" smtClean="0"/>
              <a:t>see library as 2</a:t>
            </a:r>
            <a:r>
              <a:rPr lang="en-US" sz="1800" baseline="30000" dirty="0" smtClean="0"/>
              <a:t>nd</a:t>
            </a:r>
            <a:r>
              <a:rPr lang="en-US" sz="1800" dirty="0" smtClean="0"/>
              <a:t> best</a:t>
            </a:r>
          </a:p>
          <a:p>
            <a:pPr eaLnBrk="1" hangingPunct="1">
              <a:lnSpc>
                <a:spcPct val="90000"/>
              </a:lnSpc>
            </a:pPr>
            <a:r>
              <a:rPr lang="en-US" sz="2400" i="1" dirty="0" smtClean="0"/>
              <a:t>Example</a:t>
            </a:r>
            <a:r>
              <a:rPr lang="en-US" sz="2400" dirty="0" smtClean="0"/>
              <a:t>: New library components</a:t>
            </a:r>
          </a:p>
          <a:p>
            <a:pPr lvl="1" eaLnBrk="1" hangingPunct="1">
              <a:lnSpc>
                <a:spcPct val="90000"/>
              </a:lnSpc>
            </a:pPr>
            <a:r>
              <a:rPr lang="en-US" sz="2000" b="1" dirty="0" smtClean="0"/>
              <a:t>std::thread</a:t>
            </a:r>
            <a:r>
              <a:rPr lang="en-US" sz="2000" dirty="0" smtClean="0"/>
              <a:t>, </a:t>
            </a:r>
            <a:r>
              <a:rPr lang="en-US" sz="2000" b="1" dirty="0" smtClean="0"/>
              <a:t>std::future</a:t>
            </a:r>
            <a:r>
              <a:rPr lang="en-US" sz="2000" dirty="0" smtClean="0"/>
              <a:t>, …</a:t>
            </a:r>
          </a:p>
          <a:p>
            <a:pPr lvl="2" eaLnBrk="1" hangingPunct="1">
              <a:lnSpc>
                <a:spcPct val="90000"/>
              </a:lnSpc>
            </a:pPr>
            <a:r>
              <a:rPr lang="en-US" sz="1800" dirty="0" smtClean="0"/>
              <a:t>Threads ABI; not thread built-in type</a:t>
            </a:r>
          </a:p>
          <a:p>
            <a:pPr lvl="1" eaLnBrk="1" hangingPunct="1">
              <a:lnSpc>
                <a:spcPct val="90000"/>
              </a:lnSpc>
            </a:pPr>
            <a:r>
              <a:rPr lang="en-US" sz="2000" b="1" dirty="0" smtClean="0"/>
              <a:t>std::</a:t>
            </a:r>
            <a:r>
              <a:rPr lang="en-US" sz="2000" b="1" dirty="0" err="1" smtClean="0"/>
              <a:t>unordered_map</a:t>
            </a:r>
            <a:r>
              <a:rPr lang="en-US" sz="2000" dirty="0" smtClean="0"/>
              <a:t>,</a:t>
            </a:r>
            <a:r>
              <a:rPr lang="en-US" sz="2000" b="1" dirty="0" smtClean="0"/>
              <a:t> std::</a:t>
            </a:r>
            <a:r>
              <a:rPr lang="en-US" sz="2000" b="1" dirty="0" err="1" smtClean="0"/>
              <a:t>regex</a:t>
            </a:r>
            <a:r>
              <a:rPr lang="en-US" sz="2000" dirty="0" smtClean="0"/>
              <a:t>, …</a:t>
            </a:r>
          </a:p>
          <a:p>
            <a:pPr lvl="2" eaLnBrk="1" hangingPunct="1">
              <a:lnSpc>
                <a:spcPct val="90000"/>
              </a:lnSpc>
            </a:pPr>
            <a:r>
              <a:rPr lang="en-US" sz="1800" dirty="0" smtClean="0"/>
              <a:t>Not built-in associative array</a:t>
            </a:r>
          </a:p>
          <a:p>
            <a:pPr eaLnBrk="1" hangingPunct="1">
              <a:lnSpc>
                <a:spcPct val="90000"/>
              </a:lnSpc>
            </a:pPr>
            <a:r>
              <a:rPr lang="en-US" sz="2400" i="1" dirty="0" smtClean="0"/>
              <a:t>Example</a:t>
            </a:r>
            <a:r>
              <a:rPr lang="en-US" sz="2400" dirty="0" smtClean="0"/>
              <a:t>: Mixed language/library extension</a:t>
            </a:r>
          </a:p>
          <a:p>
            <a:pPr lvl="1" eaLnBrk="1" hangingPunct="1">
              <a:lnSpc>
                <a:spcPct val="90000"/>
              </a:lnSpc>
            </a:pPr>
            <a:r>
              <a:rPr lang="en-US" sz="2000" dirty="0" smtClean="0"/>
              <a:t>The new </a:t>
            </a:r>
            <a:r>
              <a:rPr lang="en-US" sz="2000" b="1" dirty="0" smtClean="0"/>
              <a:t>for</a:t>
            </a:r>
            <a:r>
              <a:rPr lang="en-US" sz="2000" dirty="0" smtClean="0"/>
              <a:t> works for every type with a </a:t>
            </a:r>
            <a:r>
              <a:rPr lang="en-US" sz="2000" b="1" dirty="0" smtClean="0"/>
              <a:t>begin()</a:t>
            </a:r>
            <a:r>
              <a:rPr lang="en-US" sz="2000" dirty="0" smtClean="0"/>
              <a:t> and an </a:t>
            </a:r>
            <a:r>
              <a:rPr lang="en-US" sz="2000" b="1" dirty="0" smtClean="0"/>
              <a:t>end()</a:t>
            </a:r>
          </a:p>
          <a:p>
            <a:pPr lvl="1" eaLnBrk="1" hangingPunct="1">
              <a:lnSpc>
                <a:spcPct val="90000"/>
              </a:lnSpc>
            </a:pPr>
            <a:r>
              <a:rPr lang="en-US" sz="2000" dirty="0" smtClean="0"/>
              <a:t>The new initializer lists are based on </a:t>
            </a:r>
            <a:r>
              <a:rPr lang="en-US" sz="2000" b="1" dirty="0" smtClean="0"/>
              <a:t>std::</a:t>
            </a:r>
            <a:r>
              <a:rPr lang="en-US" sz="2000" b="1" dirty="0" err="1" smtClean="0"/>
              <a:t>initializer_list</a:t>
            </a:r>
            <a:r>
              <a:rPr lang="en-US" sz="2000" b="1" dirty="0" smtClean="0"/>
              <a:t>&lt;T&gt;</a:t>
            </a:r>
          </a:p>
          <a:p>
            <a:pPr lvl="2" eaLnBrk="1" hangingPunct="1">
              <a:lnSpc>
                <a:spcPct val="90000"/>
              </a:lnSpc>
              <a:buFontTx/>
              <a:buNone/>
            </a:pPr>
            <a:r>
              <a:rPr lang="en-US" sz="2000" b="1" dirty="0" smtClean="0"/>
              <a:t>vector&lt;string&gt; v = { "</a:t>
            </a:r>
            <a:r>
              <a:rPr lang="en-US" sz="2000" b="1" dirty="0" err="1" smtClean="0"/>
              <a:t>Nygaard</a:t>
            </a:r>
            <a:r>
              <a:rPr lang="en-US" sz="2000" b="1" dirty="0" smtClean="0"/>
              <a:t> ", "Ritchie" };</a:t>
            </a:r>
          </a:p>
          <a:p>
            <a:pPr lvl="2" eaLnBrk="1" hangingPunct="1">
              <a:lnSpc>
                <a:spcPct val="90000"/>
              </a:lnSpc>
              <a:buFontTx/>
              <a:buNone/>
            </a:pPr>
            <a:r>
              <a:rPr lang="en-US" sz="2000" b="1" dirty="0" smtClean="0"/>
              <a:t>for (auto&amp; x : {</a:t>
            </a:r>
            <a:r>
              <a:rPr lang="en-US" sz="2000" b="1" dirty="0" err="1" smtClean="0"/>
              <a:t>y,z,ae,ao,aa</a:t>
            </a:r>
            <a:r>
              <a:rPr lang="en-US" sz="2000" b="1" dirty="0" smtClean="0"/>
              <a:t>}) </a:t>
            </a:r>
            <a:r>
              <a:rPr lang="en-US" sz="2000" b="1" dirty="0" err="1" smtClean="0"/>
              <a:t>cout</a:t>
            </a:r>
            <a:r>
              <a:rPr lang="en-US" sz="2000" b="1" dirty="0" smtClean="0"/>
              <a:t> &lt;&lt; x &lt;&lt;</a:t>
            </a:r>
            <a:r>
              <a:rPr lang="en-US" sz="2000" b="1" dirty="0" smtClean="0">
                <a:cs typeface="Times New Roman" pitchFamily="18" charset="0"/>
              </a:rPr>
              <a:t>'\</a:t>
            </a:r>
            <a:r>
              <a:rPr lang="en-US" sz="2000" b="1" dirty="0" smtClean="0"/>
              <a:t>n</a:t>
            </a:r>
            <a:r>
              <a:rPr lang="en-US" sz="2000" b="1" dirty="0" smtClean="0">
                <a:cs typeface="Times New Roman" pitchFamily="18" charset="0"/>
              </a:rPr>
              <a:t>'</a:t>
            </a:r>
            <a:r>
              <a:rPr lang="en-US" sz="2000" b="1" dirty="0" smtClean="0"/>
              <a:t>;</a:t>
            </a:r>
          </a:p>
        </p:txBody>
      </p:sp>
      <p:sp>
        <p:nvSpPr>
          <p:cNvPr id="26629" name="Footer Placeholder 4"/>
          <p:cNvSpPr>
            <a:spLocks noGrp="1"/>
          </p:cNvSpPr>
          <p:nvPr>
            <p:ph type="ftr" sz="quarter" idx="11"/>
          </p:nvPr>
        </p:nvSpPr>
        <p:spPr>
          <a:noFill/>
        </p:spPr>
        <p:txBody>
          <a:bodyPr/>
          <a:lstStyle/>
          <a:p>
            <a:r>
              <a:rPr lang="en-US" smtClean="0"/>
              <a:t>C++0x - Oct'10 - Stroustrup</a:t>
            </a:r>
            <a:endParaRPr lang="en-US"/>
          </a:p>
        </p:txBody>
      </p:sp>
      <p:pic>
        <p:nvPicPr>
          <p:cNvPr id="26630" name="Picture 4"/>
          <p:cNvPicPr>
            <a:picLocks noChangeAspect="1" noChangeArrowheads="1"/>
          </p:cNvPicPr>
          <p:nvPr/>
        </p:nvPicPr>
        <p:blipFill>
          <a:blip r:embed="rId2" cstate="print"/>
          <a:srcRect/>
          <a:stretch>
            <a:fillRect/>
          </a:stretch>
        </p:blipFill>
        <p:spPr bwMode="auto">
          <a:xfrm>
            <a:off x="6248400" y="2819400"/>
            <a:ext cx="2743200" cy="2065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p>
            <a:fld id="{C13CB342-843C-47ED-B3F0-8B5E13968BBF}" type="slidenum">
              <a:rPr lang="en-US" smtClean="0"/>
              <a:pPr/>
              <a:t>19</a:t>
            </a:fld>
            <a:endParaRPr lang="en-US" smtClean="0"/>
          </a:p>
        </p:txBody>
      </p:sp>
      <p:sp>
        <p:nvSpPr>
          <p:cNvPr id="27651" name="Rectangle 2"/>
          <p:cNvSpPr>
            <a:spLocks noGrp="1" noChangeArrowheads="1"/>
          </p:cNvSpPr>
          <p:nvPr>
            <p:ph type="title"/>
          </p:nvPr>
        </p:nvSpPr>
        <p:spPr/>
        <p:txBody>
          <a:bodyPr/>
          <a:lstStyle/>
          <a:p>
            <a:pPr eaLnBrk="1" hangingPunct="1"/>
            <a:r>
              <a:rPr lang="en-US" smtClean="0"/>
              <a:t>Prefer generality to specialization</a:t>
            </a:r>
          </a:p>
        </p:txBody>
      </p:sp>
      <p:sp>
        <p:nvSpPr>
          <p:cNvPr id="27652" name="Rectangle 3"/>
          <p:cNvSpPr>
            <a:spLocks noGrp="1" noChangeArrowheads="1"/>
          </p:cNvSpPr>
          <p:nvPr>
            <p:ph type="body" idx="1"/>
          </p:nvPr>
        </p:nvSpPr>
        <p:spPr>
          <a:xfrm>
            <a:off x="228600" y="1600200"/>
            <a:ext cx="8915400" cy="5105400"/>
          </a:xfrm>
        </p:spPr>
        <p:txBody>
          <a:bodyPr/>
          <a:lstStyle/>
          <a:p>
            <a:pPr eaLnBrk="1" hangingPunct="1">
              <a:lnSpc>
                <a:spcPct val="80000"/>
              </a:lnSpc>
            </a:pPr>
            <a:r>
              <a:rPr lang="en-US" sz="2800" i="1" dirty="0" smtClean="0"/>
              <a:t>Example</a:t>
            </a:r>
            <a:r>
              <a:rPr lang="en-US" sz="2800" dirty="0" smtClean="0"/>
              <a:t>: Prefer improvements to abstraction mechanisms over separate new features</a:t>
            </a:r>
          </a:p>
          <a:p>
            <a:pPr lvl="1" eaLnBrk="1" hangingPunct="1">
              <a:lnSpc>
                <a:spcPct val="80000"/>
              </a:lnSpc>
            </a:pPr>
            <a:r>
              <a:rPr lang="en-US" sz="2400" dirty="0" smtClean="0"/>
              <a:t>Inherited constructor</a:t>
            </a:r>
          </a:p>
          <a:p>
            <a:pPr eaLnBrk="1" hangingPunct="1">
              <a:lnSpc>
                <a:spcPct val="80000"/>
              </a:lnSpc>
              <a:buFontTx/>
              <a:buNone/>
            </a:pPr>
            <a:r>
              <a:rPr lang="en-US" sz="2000" dirty="0" smtClean="0"/>
              <a:t>		      </a:t>
            </a:r>
            <a:r>
              <a:rPr lang="en-US" sz="1800" b="1" dirty="0" smtClean="0"/>
              <a:t>template&lt;class T&gt; class Vector : std::vector&lt;T&gt; {</a:t>
            </a:r>
          </a:p>
          <a:p>
            <a:pPr eaLnBrk="1" hangingPunct="1">
              <a:lnSpc>
                <a:spcPct val="80000"/>
              </a:lnSpc>
              <a:buFontTx/>
              <a:buNone/>
            </a:pPr>
            <a:r>
              <a:rPr lang="en-US" sz="1800" b="1" dirty="0" smtClean="0"/>
              <a:t>			using vector::vector&lt;T&gt;;		// </a:t>
            </a:r>
            <a:r>
              <a:rPr lang="en-US" sz="1800" i="1" dirty="0" smtClean="0"/>
              <a:t>inherit all constructors</a:t>
            </a:r>
          </a:p>
          <a:p>
            <a:pPr eaLnBrk="1" hangingPunct="1">
              <a:lnSpc>
                <a:spcPct val="80000"/>
              </a:lnSpc>
              <a:buFontTx/>
              <a:buNone/>
            </a:pPr>
            <a:r>
              <a:rPr lang="en-US" sz="1800" b="1" dirty="0" smtClean="0"/>
              <a:t>			// </a:t>
            </a:r>
            <a:r>
              <a:rPr lang="en-US" sz="1800" dirty="0" smtClean="0"/>
              <a:t>…</a:t>
            </a:r>
          </a:p>
          <a:p>
            <a:pPr eaLnBrk="1" hangingPunct="1">
              <a:lnSpc>
                <a:spcPct val="80000"/>
              </a:lnSpc>
              <a:buFontTx/>
              <a:buNone/>
            </a:pPr>
            <a:r>
              <a:rPr lang="en-US" sz="1800" b="1" dirty="0" smtClean="0"/>
              <a:t>		      };</a:t>
            </a:r>
          </a:p>
          <a:p>
            <a:pPr lvl="1" eaLnBrk="1" hangingPunct="1">
              <a:lnSpc>
                <a:spcPct val="80000"/>
              </a:lnSpc>
            </a:pPr>
            <a:r>
              <a:rPr lang="en-US" sz="2400" dirty="0" smtClean="0"/>
              <a:t>Move semantics supported by rvalue references</a:t>
            </a:r>
          </a:p>
          <a:p>
            <a:pPr eaLnBrk="1" hangingPunct="1">
              <a:lnSpc>
                <a:spcPct val="80000"/>
              </a:lnSpc>
              <a:buFontTx/>
              <a:buNone/>
            </a:pPr>
            <a:r>
              <a:rPr lang="en-US" sz="2000" dirty="0" smtClean="0"/>
              <a:t>		      </a:t>
            </a:r>
            <a:r>
              <a:rPr lang="en-US" sz="1800" b="1" dirty="0" smtClean="0"/>
              <a:t>vector&lt;</a:t>
            </a:r>
            <a:r>
              <a:rPr lang="en-US" sz="1800" b="1" dirty="0" err="1" smtClean="0"/>
              <a:t>int</a:t>
            </a:r>
            <a:r>
              <a:rPr lang="en-US" sz="1800" b="1" dirty="0" smtClean="0"/>
              <a:t>&gt; </a:t>
            </a:r>
            <a:r>
              <a:rPr lang="en-US" sz="1800" b="1" dirty="0" err="1" smtClean="0"/>
              <a:t>make_sequence</a:t>
            </a:r>
            <a:r>
              <a:rPr lang="en-US" sz="1800" b="1" dirty="0" smtClean="0"/>
              <a:t>(</a:t>
            </a:r>
            <a:r>
              <a:rPr lang="en-US" sz="1800" b="1" dirty="0" err="1" smtClean="0"/>
              <a:t>int</a:t>
            </a:r>
            <a:r>
              <a:rPr lang="en-US" sz="1800" b="1" dirty="0" smtClean="0"/>
              <a:t> n)	// </a:t>
            </a:r>
            <a:r>
              <a:rPr lang="en-US" sz="1800" i="1" dirty="0" smtClean="0"/>
              <a:t>note return by value</a:t>
            </a:r>
          </a:p>
          <a:p>
            <a:pPr eaLnBrk="1" hangingPunct="1">
              <a:lnSpc>
                <a:spcPct val="80000"/>
              </a:lnSpc>
              <a:buFontTx/>
              <a:buNone/>
            </a:pPr>
            <a:r>
              <a:rPr lang="en-US" sz="1800" b="1" dirty="0" smtClean="0"/>
              <a:t>		      {</a:t>
            </a:r>
          </a:p>
          <a:p>
            <a:pPr eaLnBrk="1" hangingPunct="1">
              <a:lnSpc>
                <a:spcPct val="80000"/>
              </a:lnSpc>
              <a:buFontTx/>
              <a:buNone/>
            </a:pPr>
            <a:r>
              <a:rPr lang="en-US" sz="1800" b="1" dirty="0" smtClean="0"/>
              <a:t>			vector&lt;</a:t>
            </a:r>
            <a:r>
              <a:rPr lang="en-US" sz="1800" b="1" dirty="0" err="1" smtClean="0"/>
              <a:t>int</a:t>
            </a:r>
            <a:r>
              <a:rPr lang="en-US" sz="1800" b="1" dirty="0" smtClean="0"/>
              <a:t>&gt; res;</a:t>
            </a:r>
          </a:p>
          <a:p>
            <a:pPr eaLnBrk="1" hangingPunct="1">
              <a:lnSpc>
                <a:spcPct val="80000"/>
              </a:lnSpc>
              <a:buFontTx/>
              <a:buNone/>
            </a:pPr>
            <a:r>
              <a:rPr lang="en-US" sz="1800" b="1" dirty="0" smtClean="0"/>
              <a:t>			// </a:t>
            </a:r>
            <a:r>
              <a:rPr lang="en-US" sz="1800" i="1" dirty="0" smtClean="0"/>
              <a:t>put n values into res;</a:t>
            </a:r>
          </a:p>
          <a:p>
            <a:pPr eaLnBrk="1" hangingPunct="1">
              <a:lnSpc>
                <a:spcPct val="80000"/>
              </a:lnSpc>
              <a:buFontTx/>
              <a:buNone/>
            </a:pPr>
            <a:r>
              <a:rPr lang="en-US" sz="1800" b="1" dirty="0" smtClean="0"/>
              <a:t>			return res;</a:t>
            </a:r>
          </a:p>
          <a:p>
            <a:pPr eaLnBrk="1" hangingPunct="1">
              <a:lnSpc>
                <a:spcPct val="80000"/>
              </a:lnSpc>
              <a:buFontTx/>
              <a:buNone/>
            </a:pPr>
            <a:r>
              <a:rPr lang="en-US" sz="1800" b="1" dirty="0" smtClean="0"/>
              <a:t>		       };</a:t>
            </a:r>
          </a:p>
          <a:p>
            <a:pPr eaLnBrk="1" hangingPunct="1">
              <a:lnSpc>
                <a:spcPct val="80000"/>
              </a:lnSpc>
            </a:pPr>
            <a:r>
              <a:rPr lang="en-US" sz="2800" i="1" dirty="0" smtClean="0"/>
              <a:t>Problem</a:t>
            </a:r>
            <a:r>
              <a:rPr lang="en-US" sz="2800" dirty="0" smtClean="0"/>
              <a:t>: people love small isolated features</a:t>
            </a:r>
          </a:p>
        </p:txBody>
      </p:sp>
      <p:sp>
        <p:nvSpPr>
          <p:cNvPr id="27653" name="Footer Placeholder 4"/>
          <p:cNvSpPr>
            <a:spLocks noGrp="1"/>
          </p:cNvSpPr>
          <p:nvPr>
            <p:ph type="ftr" sz="quarter" idx="11"/>
          </p:nvPr>
        </p:nvSpPr>
        <p:spPr>
          <a:noFill/>
        </p:spPr>
        <p:txBody>
          <a:bodyPr/>
          <a:lstStyle/>
          <a:p>
            <a:r>
              <a:rPr lang="en-US" smtClean="0"/>
              <a:t>C++0x - Oct'10 - Stroustrup</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Footer Placeholder 4"/>
          <p:cNvSpPr>
            <a:spLocks noGrp="1"/>
          </p:cNvSpPr>
          <p:nvPr>
            <p:ph type="ftr" sz="quarter" idx="11"/>
          </p:nvPr>
        </p:nvSpPr>
        <p:spPr>
          <a:noFill/>
        </p:spPr>
        <p:txBody>
          <a:bodyPr/>
          <a:lstStyle/>
          <a:p>
            <a:r>
              <a:rPr lang="en-US" smtClean="0"/>
              <a:t>C++0x - Oct'10 - Stroustrup</a:t>
            </a:r>
            <a:endParaRPr lang="en-US"/>
          </a:p>
        </p:txBody>
      </p:sp>
      <p:sp>
        <p:nvSpPr>
          <p:cNvPr id="6147" name="Slide Number Placeholder 5"/>
          <p:cNvSpPr>
            <a:spLocks noGrp="1"/>
          </p:cNvSpPr>
          <p:nvPr>
            <p:ph type="sldNum" sz="quarter" idx="12"/>
          </p:nvPr>
        </p:nvSpPr>
        <p:spPr>
          <a:noFill/>
        </p:spPr>
        <p:txBody>
          <a:bodyPr/>
          <a:lstStyle/>
          <a:p>
            <a:fld id="{0700A65B-38FC-4867-B655-E8D44F022523}" type="slidenum">
              <a:rPr lang="en-US" smtClean="0"/>
              <a:pPr/>
              <a:t>2</a:t>
            </a:fld>
            <a:endParaRPr lang="en-US" smtClean="0"/>
          </a:p>
        </p:txBody>
      </p:sp>
      <p:sp>
        <p:nvSpPr>
          <p:cNvPr id="6148" name="Rectangle 2"/>
          <p:cNvSpPr>
            <a:spLocks noGrp="1" noChangeArrowheads="1"/>
          </p:cNvSpPr>
          <p:nvPr>
            <p:ph type="title"/>
          </p:nvPr>
        </p:nvSpPr>
        <p:spPr/>
        <p:txBody>
          <a:bodyPr/>
          <a:lstStyle/>
          <a:p>
            <a:pPr eaLnBrk="1" hangingPunct="1"/>
            <a:r>
              <a:rPr lang="en-US" smtClean="0"/>
              <a:t>Abstract</a:t>
            </a:r>
          </a:p>
        </p:txBody>
      </p:sp>
      <p:sp>
        <p:nvSpPr>
          <p:cNvPr id="6149" name="Rectangle 3"/>
          <p:cNvSpPr>
            <a:spLocks noGrp="1" noChangeArrowheads="1"/>
          </p:cNvSpPr>
          <p:nvPr>
            <p:ph type="body" idx="1"/>
          </p:nvPr>
        </p:nvSpPr>
        <p:spPr>
          <a:xfrm>
            <a:off x="304800" y="1524000"/>
            <a:ext cx="8229600" cy="4525963"/>
          </a:xfrm>
        </p:spPr>
        <p:txBody>
          <a:bodyPr/>
          <a:lstStyle/>
          <a:p>
            <a:pPr eaLnBrk="1" hangingPunct="1">
              <a:lnSpc>
                <a:spcPct val="80000"/>
              </a:lnSpc>
            </a:pPr>
            <a:r>
              <a:rPr lang="en-US" sz="1600" dirty="0" smtClean="0"/>
              <a:t>What does C++0x offer real-world programmers? This tutorial presents some key C++0x language features and standard library components with an emphasis on their use and utility. Design aims and principles are discussed with small code examples</a:t>
            </a:r>
          </a:p>
          <a:p>
            <a:pPr eaLnBrk="1" hangingPunct="1">
              <a:lnSpc>
                <a:spcPct val="80000"/>
              </a:lnSpc>
            </a:pPr>
            <a:endParaRPr lang="en-US" sz="1600" dirty="0" smtClean="0"/>
          </a:p>
          <a:p>
            <a:pPr eaLnBrk="1" hangingPunct="1">
              <a:lnSpc>
                <a:spcPct val="80000"/>
              </a:lnSpc>
            </a:pPr>
            <a:r>
              <a:rPr lang="en-US" sz="1600" dirty="0" smtClean="0"/>
              <a:t>The new language facilities are presented, </a:t>
            </a:r>
            <a:r>
              <a:rPr lang="en-US" sz="1600" dirty="0" err="1" smtClean="0"/>
              <a:t>sarting</a:t>
            </a:r>
            <a:r>
              <a:rPr lang="en-US" sz="1600" dirty="0" smtClean="0"/>
              <a:t> with two larger case studies: initialization and support for concurrency (threads, locks, futures, </a:t>
            </a:r>
            <a:r>
              <a:rPr lang="en-US" sz="1600" dirty="0" err="1" smtClean="0"/>
              <a:t>async</a:t>
            </a:r>
            <a:r>
              <a:rPr lang="en-US" sz="1600" dirty="0" smtClean="0"/>
              <a:t>()). After that, “minor” features are presented: such as scoped and strongly typed </a:t>
            </a:r>
            <a:r>
              <a:rPr lang="en-US" sz="1600" dirty="0" err="1" smtClean="0"/>
              <a:t>enums</a:t>
            </a:r>
            <a:r>
              <a:rPr lang="en-US" sz="1600" dirty="0" smtClean="0"/>
              <a:t>, generalized and guaranteed constant expressions, control of class defaults, range for statement, lambdas, user-defined literals, and variadic templates. Since long lists of features are tedious, the presentation is example driven and emphasis is placed on rationale. Several language features are closely integrated with standard-library support : initializers, support for concurrency (threads, locks, futures, </a:t>
            </a:r>
            <a:r>
              <a:rPr lang="en-US" sz="1600" dirty="0" err="1" smtClean="0"/>
              <a:t>async</a:t>
            </a:r>
            <a:r>
              <a:rPr lang="en-US" sz="1600" dirty="0" smtClean="0"/>
              <a:t>()). Others, are the basis for improvements to the standard library. Consequently, this section makes frequent reference to the C++0x standard library.</a:t>
            </a:r>
          </a:p>
          <a:p>
            <a:pPr eaLnBrk="1" hangingPunct="1">
              <a:lnSpc>
                <a:spcPct val="80000"/>
              </a:lnSpc>
              <a:buNone/>
            </a:pPr>
            <a:endParaRPr lang="en-US" sz="1600" dirty="0" smtClean="0"/>
          </a:p>
          <a:p>
            <a:pPr eaLnBrk="1" hangingPunct="1">
              <a:lnSpc>
                <a:spcPct val="80000"/>
              </a:lnSpc>
            </a:pPr>
            <a:r>
              <a:rPr lang="en-US" sz="1600" dirty="0" smtClean="0"/>
              <a:t>The final part of the tutorial gives an overview of new standard library features: improvements to containers (hashed containers, initializer-list constructors, emplace operations), the garbage collection ABI, metaprogramming facilities (function, tuple, bind), regular expressions, and resource management pointers (</a:t>
            </a:r>
            <a:r>
              <a:rPr lang="en-US" sz="1600" dirty="0" err="1" smtClean="0"/>
              <a:t>unique_ptr</a:t>
            </a:r>
            <a:r>
              <a:rPr lang="en-US" sz="1600" dirty="0" smtClean="0"/>
              <a:t> and </a:t>
            </a:r>
            <a:r>
              <a:rPr lang="en-US" sz="1600" dirty="0" err="1" smtClean="0"/>
              <a:t>shared_ptr</a:t>
            </a:r>
            <a:r>
              <a:rPr lang="en-US" sz="1600" dirty="0" smtClean="0"/>
              <a:t>). Again, the presentation is focused on examples rather than details of library components.</a:t>
            </a:r>
          </a:p>
          <a:p>
            <a:pPr eaLnBrk="1" hangingPunct="1">
              <a:lnSpc>
                <a:spcPct val="80000"/>
              </a:lnSpc>
            </a:pPr>
            <a:endParaRPr lang="en-US" sz="1600" dirty="0" smtClean="0"/>
          </a:p>
          <a:p>
            <a:pPr eaLnBrk="1" hangingPunct="1">
              <a:lnSpc>
                <a:spcPct val="80000"/>
              </a:lnSpc>
            </a:pPr>
            <a:r>
              <a:rPr lang="en-US" sz="1600" dirty="0" smtClean="0"/>
              <a:t>2*120 minutes (</a:t>
            </a:r>
            <a:r>
              <a:rPr lang="en-US" sz="1600" dirty="0" err="1" smtClean="0"/>
              <a:t>incl</a:t>
            </a:r>
            <a:r>
              <a:rPr lang="en-US" sz="1600" dirty="0" smtClean="0"/>
              <a:t> Q&amp;A)</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p:spPr>
        <p:txBody>
          <a:bodyPr/>
          <a:lstStyle/>
          <a:p>
            <a:fld id="{E2C2A1A9-D5A1-48CF-BC17-76C1BD31F810}" type="slidenum">
              <a:rPr lang="en-US" smtClean="0"/>
              <a:pPr/>
              <a:t>20</a:t>
            </a:fld>
            <a:endParaRPr lang="en-US" smtClean="0"/>
          </a:p>
        </p:txBody>
      </p:sp>
      <p:sp>
        <p:nvSpPr>
          <p:cNvPr id="28675" name="Rectangle 2"/>
          <p:cNvSpPr>
            <a:spLocks noGrp="1" noChangeArrowheads="1"/>
          </p:cNvSpPr>
          <p:nvPr>
            <p:ph type="title"/>
          </p:nvPr>
        </p:nvSpPr>
        <p:spPr/>
        <p:txBody>
          <a:bodyPr/>
          <a:lstStyle/>
          <a:p>
            <a:pPr eaLnBrk="1" hangingPunct="1"/>
            <a:r>
              <a:rPr lang="en-US" smtClean="0"/>
              <a:t>Increase type safety</a:t>
            </a:r>
          </a:p>
        </p:txBody>
      </p:sp>
      <p:sp>
        <p:nvSpPr>
          <p:cNvPr id="28676" name="Rectangle 3"/>
          <p:cNvSpPr>
            <a:spLocks noGrp="1" noChangeArrowheads="1"/>
          </p:cNvSpPr>
          <p:nvPr>
            <p:ph type="body" idx="1"/>
          </p:nvPr>
        </p:nvSpPr>
        <p:spPr>
          <a:xfrm>
            <a:off x="457200" y="1600200"/>
            <a:ext cx="8534400" cy="3733800"/>
          </a:xfrm>
        </p:spPr>
        <p:txBody>
          <a:bodyPr/>
          <a:lstStyle/>
          <a:p>
            <a:pPr eaLnBrk="1" hangingPunct="1">
              <a:lnSpc>
                <a:spcPct val="90000"/>
              </a:lnSpc>
            </a:pPr>
            <a:r>
              <a:rPr lang="en-US" sz="2800" dirty="0" smtClean="0"/>
              <a:t>Approximate the unachievable ideal</a:t>
            </a:r>
          </a:p>
          <a:p>
            <a:pPr lvl="1" eaLnBrk="1" hangingPunct="1">
              <a:lnSpc>
                <a:spcPct val="90000"/>
              </a:lnSpc>
            </a:pPr>
            <a:r>
              <a:rPr lang="en-US" sz="2400" i="1" dirty="0" smtClean="0"/>
              <a:t>Example</a:t>
            </a:r>
            <a:r>
              <a:rPr lang="en-US" sz="2400" dirty="0" smtClean="0"/>
              <a:t>: Strongly-typed enumerations</a:t>
            </a:r>
          </a:p>
          <a:p>
            <a:pPr lvl="2" eaLnBrk="1" hangingPunct="1">
              <a:lnSpc>
                <a:spcPct val="90000"/>
              </a:lnSpc>
              <a:buFontTx/>
              <a:buNone/>
            </a:pPr>
            <a:r>
              <a:rPr lang="en-US" sz="2000" b="1" dirty="0" err="1" smtClean="0"/>
              <a:t>enum</a:t>
            </a:r>
            <a:r>
              <a:rPr lang="en-US" sz="2000" b="1" dirty="0" smtClean="0"/>
              <a:t> class Color { red, blue, green };</a:t>
            </a:r>
          </a:p>
          <a:p>
            <a:pPr lvl="2" eaLnBrk="1" hangingPunct="1">
              <a:lnSpc>
                <a:spcPct val="90000"/>
              </a:lnSpc>
              <a:buFontTx/>
              <a:buNone/>
            </a:pPr>
            <a:r>
              <a:rPr lang="en-US" sz="2000" b="1" dirty="0" err="1" smtClean="0"/>
              <a:t>int</a:t>
            </a:r>
            <a:r>
              <a:rPr lang="en-US" sz="2000" b="1" dirty="0" smtClean="0"/>
              <a:t> x = Color::red;	//</a:t>
            </a:r>
            <a:r>
              <a:rPr lang="en-US" sz="2000" dirty="0" smtClean="0"/>
              <a:t> </a:t>
            </a:r>
            <a:r>
              <a:rPr lang="en-US" sz="2000" i="1" dirty="0" smtClean="0"/>
              <a:t>error: no Color-&gt;</a:t>
            </a:r>
            <a:r>
              <a:rPr lang="en-US" sz="2000" i="1" dirty="0" err="1" smtClean="0"/>
              <a:t>int</a:t>
            </a:r>
            <a:r>
              <a:rPr lang="en-US" sz="2000" i="1" dirty="0" smtClean="0"/>
              <a:t> conversion</a:t>
            </a:r>
            <a:r>
              <a:rPr lang="en-US" sz="2000" dirty="0" smtClean="0"/>
              <a:t> </a:t>
            </a:r>
          </a:p>
          <a:p>
            <a:pPr lvl="2" eaLnBrk="1" hangingPunct="1">
              <a:lnSpc>
                <a:spcPct val="90000"/>
              </a:lnSpc>
              <a:buFontTx/>
              <a:buNone/>
            </a:pPr>
            <a:r>
              <a:rPr lang="en-US" sz="2000" b="1" dirty="0" smtClean="0"/>
              <a:t>Color y = 7;		//</a:t>
            </a:r>
            <a:r>
              <a:rPr lang="en-US" sz="2000" dirty="0" smtClean="0"/>
              <a:t> </a:t>
            </a:r>
            <a:r>
              <a:rPr lang="en-US" sz="2000" i="1" dirty="0" smtClean="0"/>
              <a:t>error: no </a:t>
            </a:r>
            <a:r>
              <a:rPr lang="en-US" sz="2000" i="1" dirty="0" err="1" smtClean="0"/>
              <a:t>int</a:t>
            </a:r>
            <a:r>
              <a:rPr lang="en-US" sz="2000" i="1" dirty="0" smtClean="0"/>
              <a:t>-&gt;Color conversion</a:t>
            </a:r>
          </a:p>
          <a:p>
            <a:pPr lvl="2" eaLnBrk="1" hangingPunct="1">
              <a:lnSpc>
                <a:spcPct val="90000"/>
              </a:lnSpc>
              <a:buFontTx/>
              <a:buNone/>
            </a:pPr>
            <a:r>
              <a:rPr lang="en-US" sz="2000" b="1" dirty="0" smtClean="0"/>
              <a:t>Color z = red;		//</a:t>
            </a:r>
            <a:r>
              <a:rPr lang="en-US" sz="2000" i="1" dirty="0" smtClean="0"/>
              <a:t> error: red not in scope</a:t>
            </a:r>
          </a:p>
          <a:p>
            <a:pPr lvl="2" eaLnBrk="1" hangingPunct="1">
              <a:lnSpc>
                <a:spcPct val="90000"/>
              </a:lnSpc>
              <a:buFontTx/>
              <a:buNone/>
            </a:pPr>
            <a:r>
              <a:rPr lang="en-US" sz="2000" b="1" dirty="0" smtClean="0"/>
              <a:t>Color c = Color::red;	//</a:t>
            </a:r>
            <a:r>
              <a:rPr lang="en-US" sz="2000" i="1" dirty="0" smtClean="0"/>
              <a:t> fine</a:t>
            </a:r>
          </a:p>
          <a:p>
            <a:pPr lvl="1" eaLnBrk="1" hangingPunct="1">
              <a:lnSpc>
                <a:spcPct val="90000"/>
              </a:lnSpc>
            </a:pPr>
            <a:r>
              <a:rPr lang="en-US" sz="2400" i="1" dirty="0" smtClean="0"/>
              <a:t>Example</a:t>
            </a:r>
            <a:r>
              <a:rPr lang="en-US" sz="2400" dirty="0" smtClean="0"/>
              <a:t>: Support for general resource management</a:t>
            </a:r>
          </a:p>
          <a:p>
            <a:pPr lvl="2" eaLnBrk="1" hangingPunct="1">
              <a:lnSpc>
                <a:spcPct val="90000"/>
              </a:lnSpc>
            </a:pPr>
            <a:r>
              <a:rPr lang="en-US" sz="2000" b="1" dirty="0" smtClean="0"/>
              <a:t>std::</a:t>
            </a:r>
            <a:r>
              <a:rPr lang="en-US" sz="2000" b="1" dirty="0" err="1" smtClean="0"/>
              <a:t>unique_ptr</a:t>
            </a:r>
            <a:r>
              <a:rPr lang="en-US" sz="2000" b="1" dirty="0" smtClean="0"/>
              <a:t> </a:t>
            </a:r>
            <a:r>
              <a:rPr lang="en-US" sz="2000" dirty="0" smtClean="0"/>
              <a:t>(for ownership)</a:t>
            </a:r>
          </a:p>
          <a:p>
            <a:pPr lvl="2" eaLnBrk="1" hangingPunct="1">
              <a:lnSpc>
                <a:spcPct val="90000"/>
              </a:lnSpc>
            </a:pPr>
            <a:r>
              <a:rPr lang="en-US" sz="2000" b="1" dirty="0" smtClean="0"/>
              <a:t>std::</a:t>
            </a:r>
            <a:r>
              <a:rPr lang="en-US" sz="2000" b="1" dirty="0" err="1" smtClean="0"/>
              <a:t>shared_ptr</a:t>
            </a:r>
            <a:r>
              <a:rPr lang="en-US" sz="2000" b="1" dirty="0" smtClean="0"/>
              <a:t> </a:t>
            </a:r>
            <a:r>
              <a:rPr lang="en-US" sz="2000" dirty="0" smtClean="0"/>
              <a:t>(for sharing)</a:t>
            </a:r>
          </a:p>
          <a:p>
            <a:pPr lvl="2" eaLnBrk="1" hangingPunct="1">
              <a:lnSpc>
                <a:spcPct val="90000"/>
              </a:lnSpc>
            </a:pPr>
            <a:r>
              <a:rPr lang="en-US" sz="2000" dirty="0" smtClean="0"/>
              <a:t>Garbage collection ABI</a:t>
            </a:r>
          </a:p>
        </p:txBody>
      </p:sp>
      <p:sp>
        <p:nvSpPr>
          <p:cNvPr id="28677" name="Footer Placeholder 4"/>
          <p:cNvSpPr>
            <a:spLocks noGrp="1"/>
          </p:cNvSpPr>
          <p:nvPr>
            <p:ph type="ftr" sz="quarter" idx="11"/>
          </p:nvPr>
        </p:nvSpPr>
        <p:spPr>
          <a:noFill/>
        </p:spPr>
        <p:txBody>
          <a:bodyPr/>
          <a:lstStyle/>
          <a:p>
            <a:r>
              <a:rPr lang="en-US" smtClean="0"/>
              <a:t>C++0x - Oct'10 - Stroustrup</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p:spPr>
        <p:txBody>
          <a:bodyPr/>
          <a:lstStyle/>
          <a:p>
            <a:fld id="{5B5320FA-4CAE-47DA-A580-035CEF81E74A}" type="slidenum">
              <a:rPr lang="en-US" smtClean="0"/>
              <a:pPr/>
              <a:t>21</a:t>
            </a:fld>
            <a:endParaRPr lang="en-US" smtClean="0"/>
          </a:p>
        </p:txBody>
      </p:sp>
      <p:sp>
        <p:nvSpPr>
          <p:cNvPr id="29699" name="Rectangle 2"/>
          <p:cNvSpPr>
            <a:spLocks noGrp="1" noChangeArrowheads="1"/>
          </p:cNvSpPr>
          <p:nvPr>
            <p:ph type="title"/>
          </p:nvPr>
        </p:nvSpPr>
        <p:spPr/>
        <p:txBody>
          <a:bodyPr/>
          <a:lstStyle/>
          <a:p>
            <a:pPr eaLnBrk="1" hangingPunct="1"/>
            <a:r>
              <a:rPr lang="en-US" sz="3200" b="1" smtClean="0"/>
              <a:t>Improve performance and the ability to work directly with hardware</a:t>
            </a:r>
          </a:p>
        </p:txBody>
      </p:sp>
      <p:sp>
        <p:nvSpPr>
          <p:cNvPr id="29700" name="Rectangle 3"/>
          <p:cNvSpPr>
            <a:spLocks noGrp="1" noChangeArrowheads="1"/>
          </p:cNvSpPr>
          <p:nvPr>
            <p:ph type="body" idx="1"/>
          </p:nvPr>
        </p:nvSpPr>
        <p:spPr>
          <a:xfrm>
            <a:off x="457200" y="1600200"/>
            <a:ext cx="8686800" cy="4953000"/>
          </a:xfrm>
        </p:spPr>
        <p:txBody>
          <a:bodyPr/>
          <a:lstStyle/>
          <a:p>
            <a:pPr eaLnBrk="1" hangingPunct="1"/>
            <a:r>
              <a:rPr lang="en-US" sz="2800" dirty="0" smtClean="0"/>
              <a:t>Embedded systems programming is very important</a:t>
            </a:r>
          </a:p>
          <a:p>
            <a:pPr lvl="1" eaLnBrk="1" hangingPunct="1"/>
            <a:r>
              <a:rPr lang="en-US" sz="2400" i="1" dirty="0" smtClean="0"/>
              <a:t>Example</a:t>
            </a:r>
            <a:r>
              <a:rPr lang="en-US" sz="2400" dirty="0" smtClean="0"/>
              <a:t>: address array/pointer problems</a:t>
            </a:r>
          </a:p>
          <a:p>
            <a:pPr lvl="2" eaLnBrk="1" hangingPunct="1"/>
            <a:r>
              <a:rPr lang="en-US" sz="2000" b="1" dirty="0" smtClean="0"/>
              <a:t>array&lt;int,7&gt; s;	//</a:t>
            </a:r>
            <a:r>
              <a:rPr lang="en-US" sz="2000" dirty="0" smtClean="0"/>
              <a:t> </a:t>
            </a:r>
            <a:r>
              <a:rPr lang="en-US" sz="2000" i="1" dirty="0" smtClean="0"/>
              <a:t>fixed-sized array</a:t>
            </a:r>
            <a:r>
              <a:rPr lang="en-US" sz="2000" dirty="0" smtClean="0"/>
              <a:t> </a:t>
            </a:r>
          </a:p>
          <a:p>
            <a:pPr lvl="1" eaLnBrk="1" hangingPunct="1"/>
            <a:r>
              <a:rPr lang="en-US" sz="2400" i="1" dirty="0" smtClean="0"/>
              <a:t>Example</a:t>
            </a:r>
            <a:r>
              <a:rPr lang="en-US" sz="2400" dirty="0" smtClean="0"/>
              <a:t>: Generalized constant expressions (think ROM)</a:t>
            </a:r>
          </a:p>
          <a:p>
            <a:pPr lvl="1" eaLnBrk="1" hangingPunct="1">
              <a:buFontTx/>
              <a:buNone/>
            </a:pPr>
            <a:r>
              <a:rPr lang="en-US" sz="2000" b="1" dirty="0" smtClean="0"/>
              <a:t>constexpr </a:t>
            </a:r>
            <a:r>
              <a:rPr lang="en-US" sz="2000" b="1" dirty="0" err="1" smtClean="0"/>
              <a:t>int</a:t>
            </a:r>
            <a:r>
              <a:rPr lang="en-US" sz="2000" b="1" dirty="0" smtClean="0"/>
              <a:t> abs(</a:t>
            </a:r>
            <a:r>
              <a:rPr lang="en-US" sz="2000" b="1" dirty="0" err="1" smtClean="0"/>
              <a:t>int</a:t>
            </a:r>
            <a:r>
              <a:rPr lang="en-US" sz="2000" b="1" dirty="0" smtClean="0"/>
              <a:t> </a:t>
            </a:r>
            <a:r>
              <a:rPr lang="en-US" sz="2000" b="1" dirty="0" err="1" smtClean="0"/>
              <a:t>i</a:t>
            </a:r>
            <a:r>
              <a:rPr lang="en-US" sz="2000" b="1" dirty="0" smtClean="0"/>
              <a:t>) { return (0&lt;=</a:t>
            </a:r>
            <a:r>
              <a:rPr lang="en-US" sz="2000" b="1" dirty="0" err="1" smtClean="0"/>
              <a:t>i</a:t>
            </a:r>
            <a:r>
              <a:rPr lang="en-US" sz="2000" b="1" dirty="0" smtClean="0"/>
              <a:t>) ? </a:t>
            </a:r>
            <a:r>
              <a:rPr lang="en-US" sz="2000" b="1" dirty="0" err="1" smtClean="0"/>
              <a:t>i</a:t>
            </a:r>
            <a:r>
              <a:rPr lang="en-US" sz="2000" b="1" dirty="0" smtClean="0"/>
              <a:t> : -</a:t>
            </a:r>
            <a:r>
              <a:rPr lang="en-US" sz="2000" b="1" dirty="0" err="1" smtClean="0"/>
              <a:t>i</a:t>
            </a:r>
            <a:r>
              <a:rPr lang="en-US" sz="2000" b="1" dirty="0" smtClean="0"/>
              <a:t>; } // </a:t>
            </a:r>
            <a:r>
              <a:rPr lang="en-US" sz="2000" i="1" dirty="0" smtClean="0"/>
              <a:t>can be constant expression</a:t>
            </a:r>
          </a:p>
          <a:p>
            <a:pPr lvl="1" eaLnBrk="1" hangingPunct="1">
              <a:buFontTx/>
              <a:buNone/>
            </a:pPr>
            <a:endParaRPr lang="en-US" sz="1100" b="1" dirty="0" smtClean="0"/>
          </a:p>
          <a:p>
            <a:pPr lvl="1" eaLnBrk="1" hangingPunct="1">
              <a:buFontTx/>
              <a:buNone/>
            </a:pPr>
            <a:r>
              <a:rPr lang="en-US" sz="2000" b="1" dirty="0" err="1" smtClean="0"/>
              <a:t>struct</a:t>
            </a:r>
            <a:r>
              <a:rPr lang="en-US" sz="2000" b="1" dirty="0" smtClean="0"/>
              <a:t> Point {</a:t>
            </a:r>
          </a:p>
          <a:p>
            <a:pPr lvl="1" eaLnBrk="1" hangingPunct="1">
              <a:buFontTx/>
              <a:buNone/>
            </a:pPr>
            <a:r>
              <a:rPr lang="en-US" sz="2000" b="1" dirty="0" smtClean="0"/>
              <a:t>	</a:t>
            </a:r>
            <a:r>
              <a:rPr lang="en-US" sz="2000" b="1" dirty="0" err="1" smtClean="0"/>
              <a:t>int</a:t>
            </a:r>
            <a:r>
              <a:rPr lang="en-US" sz="2000" b="1" dirty="0" smtClean="0"/>
              <a:t> x, y;</a:t>
            </a:r>
          </a:p>
          <a:p>
            <a:pPr lvl="1" eaLnBrk="1" hangingPunct="1">
              <a:buFontTx/>
              <a:buNone/>
            </a:pPr>
            <a:r>
              <a:rPr lang="en-US" sz="2000" b="1" dirty="0" smtClean="0"/>
              <a:t>	constexpr Point(</a:t>
            </a:r>
            <a:r>
              <a:rPr lang="en-US" sz="2000" b="1" dirty="0" err="1" smtClean="0"/>
              <a:t>int</a:t>
            </a:r>
            <a:r>
              <a:rPr lang="en-US" sz="2000" b="1" dirty="0" smtClean="0"/>
              <a:t> xx, </a:t>
            </a:r>
            <a:r>
              <a:rPr lang="en-US" sz="2000" b="1" dirty="0" err="1" smtClean="0"/>
              <a:t>int</a:t>
            </a:r>
            <a:r>
              <a:rPr lang="en-US" sz="2000" b="1" dirty="0" smtClean="0"/>
              <a:t> </a:t>
            </a:r>
            <a:r>
              <a:rPr lang="en-US" sz="2000" b="1" dirty="0" err="1" smtClean="0"/>
              <a:t>yy</a:t>
            </a:r>
            <a:r>
              <a:rPr lang="en-US" sz="2000" b="1" dirty="0" smtClean="0"/>
              <a:t>) : x{xx}, y{</a:t>
            </a:r>
            <a:r>
              <a:rPr lang="en-US" sz="2000" b="1" dirty="0" err="1" smtClean="0"/>
              <a:t>yy</a:t>
            </a:r>
            <a:r>
              <a:rPr lang="en-US" sz="2000" b="1" dirty="0" smtClean="0"/>
              <a:t>} { }	// </a:t>
            </a:r>
            <a:r>
              <a:rPr lang="en-US" sz="2000" i="1" dirty="0" smtClean="0"/>
              <a:t>“literal type”</a:t>
            </a:r>
          </a:p>
          <a:p>
            <a:pPr lvl="1" eaLnBrk="1" hangingPunct="1">
              <a:buFontTx/>
              <a:buNone/>
            </a:pPr>
            <a:r>
              <a:rPr lang="en-US" sz="2000" b="1" dirty="0" smtClean="0"/>
              <a:t>};</a:t>
            </a:r>
          </a:p>
          <a:p>
            <a:pPr lvl="1" eaLnBrk="1" hangingPunct="1">
              <a:buFontTx/>
              <a:buNone/>
            </a:pPr>
            <a:endParaRPr lang="en-US" sz="1100" b="1" dirty="0" smtClean="0"/>
          </a:p>
          <a:p>
            <a:pPr lvl="1" eaLnBrk="1" hangingPunct="1">
              <a:buFontTx/>
              <a:buNone/>
            </a:pPr>
            <a:r>
              <a:rPr lang="en-US" sz="2000" b="1" dirty="0" smtClean="0"/>
              <a:t>constexpr Point p1{1,2};	  // </a:t>
            </a:r>
            <a:r>
              <a:rPr lang="en-US" sz="2000" i="1" dirty="0" smtClean="0"/>
              <a:t>must be evaluated at compile time: ok</a:t>
            </a:r>
          </a:p>
          <a:p>
            <a:pPr lvl="1" eaLnBrk="1" hangingPunct="1">
              <a:buFontTx/>
              <a:buNone/>
            </a:pPr>
            <a:r>
              <a:rPr lang="en-US" sz="2000" b="1" dirty="0" smtClean="0"/>
              <a:t>constexpr Point p2{1,abs(x)};  //</a:t>
            </a:r>
            <a:r>
              <a:rPr lang="en-US" sz="2000" dirty="0" smtClean="0"/>
              <a:t> </a:t>
            </a:r>
            <a:r>
              <a:rPr lang="en-US" sz="2000" i="1" dirty="0" smtClean="0"/>
              <a:t>ok?: is x is a constant expression?</a:t>
            </a:r>
          </a:p>
        </p:txBody>
      </p:sp>
      <p:sp>
        <p:nvSpPr>
          <p:cNvPr id="29701" name="Footer Placeholder 4"/>
          <p:cNvSpPr>
            <a:spLocks noGrp="1"/>
          </p:cNvSpPr>
          <p:nvPr>
            <p:ph type="ftr" sz="quarter" idx="11"/>
          </p:nvPr>
        </p:nvSpPr>
        <p:spPr>
          <a:noFill/>
        </p:spPr>
        <p:txBody>
          <a:bodyPr/>
          <a:lstStyle/>
          <a:p>
            <a:r>
              <a:rPr lang="en-US" smtClean="0"/>
              <a:t>C++0x - Oct'10 - Stroustrup</a:t>
            </a: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36FE1DAF-9865-40B4-BF74-885F20221612}" type="slidenum">
              <a:rPr lang="en-US" smtClean="0"/>
              <a:pPr/>
              <a:t>22</a:t>
            </a:fld>
            <a:endParaRPr lang="en-US" smtClean="0"/>
          </a:p>
        </p:txBody>
      </p:sp>
      <p:sp>
        <p:nvSpPr>
          <p:cNvPr id="30723" name="Rectangle 2"/>
          <p:cNvSpPr>
            <a:spLocks noGrp="1" noChangeArrowheads="1"/>
          </p:cNvSpPr>
          <p:nvPr>
            <p:ph type="title"/>
          </p:nvPr>
        </p:nvSpPr>
        <p:spPr/>
        <p:txBody>
          <a:bodyPr/>
          <a:lstStyle/>
          <a:p>
            <a:pPr eaLnBrk="1" hangingPunct="1"/>
            <a:r>
              <a:rPr lang="en-US" sz="3200" b="1" smtClean="0"/>
              <a:t>Make only changes that change</a:t>
            </a:r>
            <a:br>
              <a:rPr lang="en-US" sz="3200" b="1" smtClean="0"/>
            </a:br>
            <a:r>
              <a:rPr lang="en-US" sz="3200" b="1" smtClean="0"/>
              <a:t>the way people think</a:t>
            </a:r>
          </a:p>
        </p:txBody>
      </p:sp>
      <p:sp>
        <p:nvSpPr>
          <p:cNvPr id="30724" name="Rectangle 3"/>
          <p:cNvSpPr>
            <a:spLocks noGrp="1" noChangeArrowheads="1"/>
          </p:cNvSpPr>
          <p:nvPr>
            <p:ph type="body" idx="1"/>
          </p:nvPr>
        </p:nvSpPr>
        <p:spPr>
          <a:xfrm>
            <a:off x="457200" y="1371600"/>
            <a:ext cx="8534400" cy="5334000"/>
          </a:xfrm>
        </p:spPr>
        <p:txBody>
          <a:bodyPr/>
          <a:lstStyle/>
          <a:p>
            <a:pPr eaLnBrk="1" hangingPunct="1">
              <a:lnSpc>
                <a:spcPct val="80000"/>
              </a:lnSpc>
            </a:pPr>
            <a:r>
              <a:rPr lang="en-US" sz="2800" smtClean="0"/>
              <a:t>Think/remember:</a:t>
            </a:r>
          </a:p>
          <a:p>
            <a:pPr lvl="1" eaLnBrk="1" hangingPunct="1">
              <a:lnSpc>
                <a:spcPct val="80000"/>
              </a:lnSpc>
            </a:pPr>
            <a:r>
              <a:rPr lang="en-US" sz="2400" smtClean="0"/>
              <a:t>Object-oriented programming</a:t>
            </a:r>
          </a:p>
          <a:p>
            <a:pPr lvl="1" eaLnBrk="1" hangingPunct="1">
              <a:lnSpc>
                <a:spcPct val="80000"/>
              </a:lnSpc>
            </a:pPr>
            <a:r>
              <a:rPr lang="en-US" sz="2400" smtClean="0"/>
              <a:t>Generic programming</a:t>
            </a:r>
          </a:p>
          <a:p>
            <a:pPr lvl="1" eaLnBrk="1" hangingPunct="1">
              <a:lnSpc>
                <a:spcPct val="80000"/>
              </a:lnSpc>
            </a:pPr>
            <a:r>
              <a:rPr lang="en-US" sz="2400" smtClean="0"/>
              <a:t>Concurrency</a:t>
            </a:r>
          </a:p>
          <a:p>
            <a:pPr lvl="1" eaLnBrk="1" hangingPunct="1">
              <a:lnSpc>
                <a:spcPct val="80000"/>
              </a:lnSpc>
            </a:pPr>
            <a:r>
              <a:rPr lang="en-US" sz="2400" smtClean="0"/>
              <a:t>…</a:t>
            </a:r>
          </a:p>
          <a:p>
            <a:pPr eaLnBrk="1" hangingPunct="1">
              <a:lnSpc>
                <a:spcPct val="80000"/>
              </a:lnSpc>
            </a:pPr>
            <a:r>
              <a:rPr lang="en-US" sz="2800" smtClean="0"/>
              <a:t>But, most people prefer to fiddle with details</a:t>
            </a:r>
          </a:p>
          <a:p>
            <a:pPr lvl="1" eaLnBrk="1" hangingPunct="1">
              <a:lnSpc>
                <a:spcPct val="80000"/>
              </a:lnSpc>
            </a:pPr>
            <a:r>
              <a:rPr lang="en-US" sz="2400" smtClean="0"/>
              <a:t>So there are dozens of small improvements</a:t>
            </a:r>
          </a:p>
          <a:p>
            <a:pPr lvl="2" eaLnBrk="1" hangingPunct="1">
              <a:lnSpc>
                <a:spcPct val="80000"/>
              </a:lnSpc>
            </a:pPr>
            <a:r>
              <a:rPr lang="en-US" sz="2000" smtClean="0"/>
              <a:t>All useful somewhere</a:t>
            </a:r>
          </a:p>
          <a:p>
            <a:pPr lvl="2" eaLnBrk="1" hangingPunct="1">
              <a:lnSpc>
                <a:spcPct val="80000"/>
              </a:lnSpc>
            </a:pPr>
            <a:r>
              <a:rPr lang="en-US" sz="2000" b="1" smtClean="0"/>
              <a:t>long long</a:t>
            </a:r>
            <a:r>
              <a:rPr lang="en-US" sz="2000" smtClean="0"/>
              <a:t>, </a:t>
            </a:r>
            <a:r>
              <a:rPr lang="en-US" sz="2000" b="1" smtClean="0"/>
              <a:t>static_assert</a:t>
            </a:r>
            <a:r>
              <a:rPr lang="en-US" sz="2000" smtClean="0"/>
              <a:t>, raw literals, </a:t>
            </a:r>
            <a:r>
              <a:rPr lang="en-US" sz="2000" b="1" smtClean="0"/>
              <a:t>thread_local</a:t>
            </a:r>
            <a:r>
              <a:rPr lang="en-US" sz="2000" smtClean="0"/>
              <a:t>, unicode types, …</a:t>
            </a:r>
          </a:p>
          <a:p>
            <a:pPr lvl="1" eaLnBrk="1" hangingPunct="1">
              <a:lnSpc>
                <a:spcPct val="80000"/>
              </a:lnSpc>
            </a:pPr>
            <a:r>
              <a:rPr lang="en-US" sz="2400" i="1" smtClean="0"/>
              <a:t>Example</a:t>
            </a:r>
            <a:r>
              <a:rPr lang="en-US" sz="2400" smtClean="0"/>
              <a:t>: A null pointer keyword</a:t>
            </a:r>
          </a:p>
          <a:p>
            <a:pPr lvl="2" eaLnBrk="1" hangingPunct="1">
              <a:lnSpc>
                <a:spcPct val="80000"/>
              </a:lnSpc>
              <a:buFontTx/>
              <a:buNone/>
            </a:pPr>
            <a:r>
              <a:rPr lang="en-US" sz="2000" b="1" smtClean="0"/>
              <a:t>void f(int);</a:t>
            </a:r>
          </a:p>
          <a:p>
            <a:pPr lvl="2" eaLnBrk="1" hangingPunct="1">
              <a:lnSpc>
                <a:spcPct val="80000"/>
              </a:lnSpc>
              <a:buFontTx/>
              <a:buNone/>
            </a:pPr>
            <a:r>
              <a:rPr lang="en-US" sz="2000" b="1" smtClean="0"/>
              <a:t>void f(char*);</a:t>
            </a:r>
          </a:p>
          <a:p>
            <a:pPr lvl="2" eaLnBrk="1" hangingPunct="1">
              <a:lnSpc>
                <a:spcPct val="80000"/>
              </a:lnSpc>
              <a:buFontTx/>
              <a:buNone/>
            </a:pPr>
            <a:r>
              <a:rPr lang="en-US" sz="2000" b="1" smtClean="0"/>
              <a:t>f(0);		//</a:t>
            </a:r>
            <a:r>
              <a:rPr lang="en-US" sz="2000" smtClean="0"/>
              <a:t> </a:t>
            </a:r>
            <a:r>
              <a:rPr lang="en-US" sz="2000" i="1" smtClean="0"/>
              <a:t>call f(int);</a:t>
            </a:r>
          </a:p>
          <a:p>
            <a:pPr lvl="2" eaLnBrk="1" hangingPunct="1">
              <a:lnSpc>
                <a:spcPct val="80000"/>
              </a:lnSpc>
              <a:buFontTx/>
              <a:buNone/>
            </a:pPr>
            <a:r>
              <a:rPr lang="en-US" sz="2000" b="1" smtClean="0"/>
              <a:t>f(nullptr);	//</a:t>
            </a:r>
            <a:r>
              <a:rPr lang="en-US" sz="2000" smtClean="0"/>
              <a:t> </a:t>
            </a:r>
            <a:r>
              <a:rPr lang="en-US" sz="2000" i="1" smtClean="0"/>
              <a:t>call f(char*);</a:t>
            </a:r>
          </a:p>
          <a:p>
            <a:pPr lvl="2" eaLnBrk="1" hangingPunct="1">
              <a:lnSpc>
                <a:spcPct val="80000"/>
              </a:lnSpc>
              <a:buFontTx/>
              <a:buNone/>
            </a:pPr>
            <a:endParaRPr lang="en-US" sz="2000" i="1" smtClean="0"/>
          </a:p>
        </p:txBody>
      </p:sp>
      <p:sp>
        <p:nvSpPr>
          <p:cNvPr id="30725" name="Footer Placeholder 4"/>
          <p:cNvSpPr>
            <a:spLocks noGrp="1"/>
          </p:cNvSpPr>
          <p:nvPr>
            <p:ph type="ftr" sz="quarter" idx="11"/>
          </p:nvPr>
        </p:nvSpPr>
        <p:spPr>
          <a:noFill/>
        </p:spPr>
        <p:txBody>
          <a:bodyPr/>
          <a:lstStyle/>
          <a:p>
            <a:r>
              <a:rPr lang="en-US" smtClean="0"/>
              <a:t>C++0x - Oct'10 - Stroustrup</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fld id="{7D6E970B-35DD-480D-9ECD-199513C3E8A7}" type="slidenum">
              <a:rPr lang="en-US" smtClean="0"/>
              <a:pPr/>
              <a:t>23</a:t>
            </a:fld>
            <a:endParaRPr lang="en-US" smtClean="0"/>
          </a:p>
        </p:txBody>
      </p:sp>
      <p:sp>
        <p:nvSpPr>
          <p:cNvPr id="31747" name="Rectangle 2"/>
          <p:cNvSpPr>
            <a:spLocks noGrp="1" noChangeArrowheads="1"/>
          </p:cNvSpPr>
          <p:nvPr>
            <p:ph type="title"/>
          </p:nvPr>
        </p:nvSpPr>
        <p:spPr/>
        <p:txBody>
          <a:bodyPr/>
          <a:lstStyle/>
          <a:p>
            <a:pPr eaLnBrk="1" hangingPunct="1"/>
            <a:r>
              <a:rPr lang="en-US" smtClean="0"/>
              <a:t>Fit into the real world</a:t>
            </a:r>
          </a:p>
        </p:txBody>
      </p:sp>
      <p:sp>
        <p:nvSpPr>
          <p:cNvPr id="31748" name="Rectangle 3"/>
          <p:cNvSpPr>
            <a:spLocks noGrp="1" noChangeArrowheads="1"/>
          </p:cNvSpPr>
          <p:nvPr>
            <p:ph type="body" idx="1"/>
          </p:nvPr>
        </p:nvSpPr>
        <p:spPr>
          <a:xfrm>
            <a:off x="457200" y="1219200"/>
            <a:ext cx="8534400" cy="4724400"/>
          </a:xfrm>
        </p:spPr>
        <p:txBody>
          <a:bodyPr/>
          <a:lstStyle/>
          <a:p>
            <a:pPr eaLnBrk="1" hangingPunct="1">
              <a:lnSpc>
                <a:spcPct val="90000"/>
              </a:lnSpc>
            </a:pPr>
            <a:r>
              <a:rPr lang="en-US" sz="2800" i="1" dirty="0" smtClean="0"/>
              <a:t>Example</a:t>
            </a:r>
            <a:r>
              <a:rPr lang="en-US" sz="2800" dirty="0" smtClean="0"/>
              <a:t>: Existing compilers and tools must evolve</a:t>
            </a:r>
          </a:p>
          <a:p>
            <a:pPr lvl="1" eaLnBrk="1" hangingPunct="1">
              <a:lnSpc>
                <a:spcPct val="90000"/>
              </a:lnSpc>
            </a:pPr>
            <a:r>
              <a:rPr lang="en-US" sz="2400" dirty="0" smtClean="0"/>
              <a:t>Simple complete replacement is impossible</a:t>
            </a:r>
          </a:p>
          <a:p>
            <a:pPr lvl="1" eaLnBrk="1" hangingPunct="1">
              <a:lnSpc>
                <a:spcPct val="90000"/>
              </a:lnSpc>
            </a:pPr>
            <a:r>
              <a:rPr lang="en-US" sz="2400" dirty="0" smtClean="0"/>
              <a:t>Tool chains are huge and expensive</a:t>
            </a:r>
          </a:p>
          <a:p>
            <a:pPr lvl="1" eaLnBrk="1" hangingPunct="1">
              <a:lnSpc>
                <a:spcPct val="90000"/>
              </a:lnSpc>
            </a:pPr>
            <a:r>
              <a:rPr lang="en-US" sz="2400" dirty="0" smtClean="0"/>
              <a:t>There are more tools than you can imagine</a:t>
            </a:r>
          </a:p>
          <a:p>
            <a:pPr lvl="1" eaLnBrk="1" hangingPunct="1">
              <a:lnSpc>
                <a:spcPct val="90000"/>
              </a:lnSpc>
            </a:pPr>
            <a:r>
              <a:rPr lang="en-US" sz="2400" dirty="0" smtClean="0"/>
              <a:t>C++ exists on </a:t>
            </a:r>
            <a:r>
              <a:rPr lang="en-US" sz="2400" i="1" dirty="0" smtClean="0"/>
              <a:t>many</a:t>
            </a:r>
            <a:r>
              <a:rPr lang="en-US" sz="2400" dirty="0" smtClean="0"/>
              <a:t> platforms</a:t>
            </a:r>
          </a:p>
          <a:p>
            <a:pPr lvl="2" eaLnBrk="1" hangingPunct="1">
              <a:lnSpc>
                <a:spcPct val="90000"/>
              </a:lnSpc>
            </a:pPr>
            <a:r>
              <a:rPr lang="en-US" sz="2000" dirty="0" smtClean="0"/>
              <a:t>So the tool chain problems occur N times</a:t>
            </a:r>
          </a:p>
          <a:p>
            <a:pPr lvl="3" eaLnBrk="1" hangingPunct="1">
              <a:lnSpc>
                <a:spcPct val="90000"/>
              </a:lnSpc>
            </a:pPr>
            <a:r>
              <a:rPr lang="en-US" sz="1800" dirty="0" smtClean="0"/>
              <a:t>(for each of M tools)</a:t>
            </a:r>
          </a:p>
          <a:p>
            <a:pPr eaLnBrk="1" hangingPunct="1">
              <a:lnSpc>
                <a:spcPct val="90000"/>
              </a:lnSpc>
            </a:pPr>
            <a:r>
              <a:rPr lang="en-US" sz="2800" i="1" dirty="0" smtClean="0"/>
              <a:t>Example</a:t>
            </a:r>
            <a:r>
              <a:rPr lang="en-US" sz="2800" dirty="0" smtClean="0"/>
              <a:t>: Education</a:t>
            </a:r>
          </a:p>
          <a:p>
            <a:pPr lvl="1" eaLnBrk="1" hangingPunct="1">
              <a:lnSpc>
                <a:spcPct val="90000"/>
              </a:lnSpc>
            </a:pPr>
            <a:r>
              <a:rPr lang="en-US" sz="2400" dirty="0" smtClean="0"/>
              <a:t>Teachers, courses, and textbooks</a:t>
            </a:r>
          </a:p>
          <a:p>
            <a:pPr lvl="2" eaLnBrk="1" hangingPunct="1">
              <a:lnSpc>
                <a:spcPct val="90000"/>
              </a:lnSpc>
            </a:pPr>
            <a:r>
              <a:rPr lang="en-US" sz="2000" dirty="0" smtClean="0"/>
              <a:t>Often mired in 1970s thinking (“C is the perfect language”)</a:t>
            </a:r>
          </a:p>
          <a:p>
            <a:pPr lvl="2" eaLnBrk="1" hangingPunct="1">
              <a:lnSpc>
                <a:spcPct val="90000"/>
              </a:lnSpc>
            </a:pPr>
            <a:r>
              <a:rPr lang="en-US" sz="2000" dirty="0" smtClean="0"/>
              <a:t>Often mired in 1980s thinking (“OOP: Rah! Rah!! Rah!!!”) </a:t>
            </a:r>
          </a:p>
          <a:p>
            <a:pPr lvl="1" eaLnBrk="1" hangingPunct="1">
              <a:lnSpc>
                <a:spcPct val="90000"/>
              </a:lnSpc>
            </a:pPr>
            <a:r>
              <a:rPr lang="en-US" sz="2400" dirty="0" smtClean="0"/>
              <a:t>“We” haven’t completely caught up with C++98!</a:t>
            </a:r>
          </a:p>
          <a:p>
            <a:pPr lvl="2" eaLnBrk="1" hangingPunct="1">
              <a:lnSpc>
                <a:spcPct val="90000"/>
              </a:lnSpc>
            </a:pPr>
            <a:r>
              <a:rPr lang="en-US" sz="2000" dirty="0" smtClean="0"/>
              <a:t>“legacy code breeds more legacy code”</a:t>
            </a:r>
          </a:p>
        </p:txBody>
      </p:sp>
      <p:sp>
        <p:nvSpPr>
          <p:cNvPr id="31749" name="Footer Placeholder 4"/>
          <p:cNvSpPr>
            <a:spLocks noGrp="1"/>
          </p:cNvSpPr>
          <p:nvPr>
            <p:ph type="ftr" sz="quarter" idx="11"/>
          </p:nvPr>
        </p:nvSpPr>
        <p:spPr>
          <a:noFill/>
        </p:spPr>
        <p:txBody>
          <a:bodyPr/>
          <a:lstStyle/>
          <a:p>
            <a:r>
              <a:rPr lang="en-US" smtClean="0"/>
              <a:t>C++0x - Oct'10 - Stroustrup</a:t>
            </a:r>
            <a:endParaRPr lang="en-US"/>
          </a:p>
        </p:txBody>
      </p:sp>
      <p:pic>
        <p:nvPicPr>
          <p:cNvPr id="31750" name="Picture 4" descr="stroustrup_front_cover_low-res"/>
          <p:cNvPicPr>
            <a:picLocks noChangeAspect="1" noChangeArrowheads="1"/>
          </p:cNvPicPr>
          <p:nvPr/>
        </p:nvPicPr>
        <p:blipFill>
          <a:blip r:embed="rId2" cstate="print"/>
          <a:srcRect/>
          <a:stretch>
            <a:fillRect/>
          </a:stretch>
        </p:blipFill>
        <p:spPr bwMode="auto">
          <a:xfrm>
            <a:off x="6705600" y="1676400"/>
            <a:ext cx="2290763"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p:spPr>
        <p:txBody>
          <a:bodyPr/>
          <a:lstStyle/>
          <a:p>
            <a:fld id="{3374D50C-65DE-485B-AEC0-5B7FC76388E5}" type="slidenum">
              <a:rPr lang="en-US" smtClean="0"/>
              <a:pPr/>
              <a:t>24</a:t>
            </a:fld>
            <a:endParaRPr lang="en-US" smtClean="0"/>
          </a:p>
        </p:txBody>
      </p:sp>
      <p:sp>
        <p:nvSpPr>
          <p:cNvPr id="32771" name="Rectangle 2"/>
          <p:cNvSpPr>
            <a:spLocks noGrp="1" noChangeArrowheads="1"/>
          </p:cNvSpPr>
          <p:nvPr>
            <p:ph type="title"/>
          </p:nvPr>
        </p:nvSpPr>
        <p:spPr/>
        <p:txBody>
          <a:bodyPr/>
          <a:lstStyle/>
          <a:p>
            <a:pPr eaLnBrk="1" hangingPunct="1"/>
            <a:r>
              <a:rPr lang="en-US" smtClean="0"/>
              <a:t>Areas of language change</a:t>
            </a:r>
          </a:p>
        </p:txBody>
      </p:sp>
      <p:sp>
        <p:nvSpPr>
          <p:cNvPr id="32772" name="Rectangle 3"/>
          <p:cNvSpPr>
            <a:spLocks noGrp="1" noChangeArrowheads="1"/>
          </p:cNvSpPr>
          <p:nvPr>
            <p:ph type="body" idx="1"/>
          </p:nvPr>
        </p:nvSpPr>
        <p:spPr>
          <a:xfrm>
            <a:off x="457200" y="1600200"/>
            <a:ext cx="8229600" cy="5257800"/>
          </a:xfrm>
        </p:spPr>
        <p:txBody>
          <a:bodyPr/>
          <a:lstStyle/>
          <a:p>
            <a:pPr eaLnBrk="1" hangingPunct="1">
              <a:lnSpc>
                <a:spcPct val="80000"/>
              </a:lnSpc>
            </a:pPr>
            <a:r>
              <a:rPr lang="en-US" sz="2800" dirty="0" smtClean="0"/>
              <a:t>Machine model and concurrency </a:t>
            </a:r>
            <a:r>
              <a:rPr lang="en-US" sz="2400" dirty="0" smtClean="0"/>
              <a:t>Model</a:t>
            </a:r>
          </a:p>
          <a:p>
            <a:pPr lvl="1" eaLnBrk="1" hangingPunct="1">
              <a:lnSpc>
                <a:spcPct val="80000"/>
              </a:lnSpc>
            </a:pPr>
            <a:r>
              <a:rPr lang="en-US" sz="2000" dirty="0" smtClean="0"/>
              <a:t>Threads library (</a:t>
            </a:r>
            <a:r>
              <a:rPr lang="en-US" sz="2000" b="1" dirty="0" smtClean="0"/>
              <a:t>std::thread</a:t>
            </a:r>
            <a:r>
              <a:rPr lang="en-US" sz="2000" dirty="0" smtClean="0"/>
              <a:t>)</a:t>
            </a:r>
          </a:p>
          <a:p>
            <a:pPr lvl="1" eaLnBrk="1" hangingPunct="1">
              <a:lnSpc>
                <a:spcPct val="80000"/>
              </a:lnSpc>
            </a:pPr>
            <a:r>
              <a:rPr lang="en-US" sz="2000" dirty="0" smtClean="0"/>
              <a:t>Atomics ABI</a:t>
            </a:r>
          </a:p>
          <a:p>
            <a:pPr lvl="1" eaLnBrk="1" hangingPunct="1">
              <a:lnSpc>
                <a:spcPct val="80000"/>
              </a:lnSpc>
            </a:pPr>
            <a:r>
              <a:rPr lang="en-US" sz="2000" dirty="0" smtClean="0"/>
              <a:t>Thread-local storage (</a:t>
            </a:r>
            <a:r>
              <a:rPr lang="en-US" sz="2000" b="1" dirty="0" err="1" smtClean="0"/>
              <a:t>thread_local</a:t>
            </a:r>
            <a:r>
              <a:rPr lang="en-US" sz="2000" dirty="0" smtClean="0"/>
              <a:t>)</a:t>
            </a:r>
          </a:p>
          <a:p>
            <a:pPr lvl="1" eaLnBrk="1" hangingPunct="1">
              <a:lnSpc>
                <a:spcPct val="80000"/>
              </a:lnSpc>
            </a:pPr>
            <a:r>
              <a:rPr lang="en-US" sz="2000" dirty="0" smtClean="0"/>
              <a:t>Asynchronous message buffer (</a:t>
            </a:r>
            <a:r>
              <a:rPr lang="en-US" sz="2000" b="1" dirty="0" smtClean="0"/>
              <a:t>std::future</a:t>
            </a:r>
            <a:r>
              <a:rPr lang="en-US" sz="2000" dirty="0" smtClean="0"/>
              <a:t>)</a:t>
            </a:r>
          </a:p>
          <a:p>
            <a:pPr eaLnBrk="1" hangingPunct="1">
              <a:lnSpc>
                <a:spcPct val="80000"/>
              </a:lnSpc>
            </a:pPr>
            <a:r>
              <a:rPr lang="en-US" sz="2800" dirty="0" smtClean="0"/>
              <a:t>Support for generic programming</a:t>
            </a:r>
          </a:p>
          <a:p>
            <a:pPr lvl="1" eaLnBrk="1" hangingPunct="1">
              <a:lnSpc>
                <a:spcPct val="80000"/>
              </a:lnSpc>
            </a:pPr>
            <a:r>
              <a:rPr lang="en-US" sz="2000" dirty="0" smtClean="0"/>
              <a:t>(no concepts </a:t>
            </a:r>
            <a:r>
              <a:rPr lang="en-US" sz="2000" dirty="0" smtClean="0">
                <a:sym typeface="Wingdings" pitchFamily="2" charset="2"/>
              </a:rPr>
              <a:t></a:t>
            </a:r>
            <a:r>
              <a:rPr lang="en-US" sz="2000" dirty="0" smtClean="0"/>
              <a:t>)</a:t>
            </a:r>
          </a:p>
          <a:p>
            <a:pPr lvl="1" eaLnBrk="1" hangingPunct="1">
              <a:lnSpc>
                <a:spcPct val="80000"/>
              </a:lnSpc>
            </a:pPr>
            <a:r>
              <a:rPr lang="en-US" sz="2000" dirty="0" smtClean="0"/>
              <a:t>uniform initialization</a:t>
            </a:r>
          </a:p>
          <a:p>
            <a:pPr lvl="1" eaLnBrk="1" hangingPunct="1">
              <a:lnSpc>
                <a:spcPct val="80000"/>
              </a:lnSpc>
            </a:pPr>
            <a:r>
              <a:rPr lang="en-US" sz="2000" b="1" dirty="0" smtClean="0"/>
              <a:t>auto</a:t>
            </a:r>
            <a:r>
              <a:rPr lang="en-US" sz="2000" dirty="0" smtClean="0"/>
              <a:t>, </a:t>
            </a:r>
            <a:r>
              <a:rPr lang="en-US" sz="2000" b="1" dirty="0" err="1" smtClean="0"/>
              <a:t>decltype</a:t>
            </a:r>
            <a:r>
              <a:rPr lang="en-US" sz="2000" dirty="0" smtClean="0"/>
              <a:t>, lambdas, template aliases, move semantics, variadic templates, range-</a:t>
            </a:r>
            <a:r>
              <a:rPr lang="en-US" sz="2000" b="1" dirty="0" smtClean="0"/>
              <a:t>for</a:t>
            </a:r>
            <a:r>
              <a:rPr lang="en-US" sz="2000" dirty="0" smtClean="0"/>
              <a:t>, …</a:t>
            </a:r>
          </a:p>
          <a:p>
            <a:pPr eaLnBrk="1" hangingPunct="1">
              <a:lnSpc>
                <a:spcPct val="80000"/>
              </a:lnSpc>
            </a:pPr>
            <a:r>
              <a:rPr lang="en-US" sz="2800" dirty="0" smtClean="0"/>
              <a:t>Etc.</a:t>
            </a:r>
          </a:p>
          <a:p>
            <a:pPr lvl="1" eaLnBrk="1" hangingPunct="1">
              <a:lnSpc>
                <a:spcPct val="80000"/>
              </a:lnSpc>
            </a:pPr>
            <a:r>
              <a:rPr lang="en-US" sz="2000" b="1" dirty="0" err="1" smtClean="0"/>
              <a:t>static_assert</a:t>
            </a:r>
            <a:endParaRPr lang="en-US" sz="2000" dirty="0" smtClean="0"/>
          </a:p>
          <a:p>
            <a:pPr lvl="1" eaLnBrk="1" hangingPunct="1">
              <a:lnSpc>
                <a:spcPct val="80000"/>
              </a:lnSpc>
            </a:pPr>
            <a:r>
              <a:rPr lang="en-US" sz="2000" dirty="0" smtClean="0"/>
              <a:t>improved </a:t>
            </a:r>
            <a:r>
              <a:rPr lang="en-US" sz="2000" b="1" dirty="0" err="1" smtClean="0"/>
              <a:t>enum</a:t>
            </a:r>
            <a:r>
              <a:rPr lang="en-US" sz="2000" dirty="0" err="1" smtClean="0"/>
              <a:t>s</a:t>
            </a:r>
            <a:r>
              <a:rPr lang="en-US" sz="2000" b="1" dirty="0" smtClean="0"/>
              <a:t> </a:t>
            </a:r>
            <a:endParaRPr lang="en-US" sz="2000" dirty="0" smtClean="0"/>
          </a:p>
          <a:p>
            <a:pPr lvl="1" eaLnBrk="1" hangingPunct="1">
              <a:lnSpc>
                <a:spcPct val="80000"/>
              </a:lnSpc>
            </a:pPr>
            <a:r>
              <a:rPr lang="en-US" sz="2000" b="1" dirty="0" smtClean="0"/>
              <a:t>long </a:t>
            </a:r>
            <a:r>
              <a:rPr lang="en-US" sz="2000" b="1" dirty="0" err="1" smtClean="0"/>
              <a:t>long</a:t>
            </a:r>
            <a:r>
              <a:rPr lang="en-US" sz="2000" dirty="0" smtClean="0"/>
              <a:t>, C99 character types, etc.</a:t>
            </a:r>
          </a:p>
          <a:p>
            <a:pPr lvl="1" eaLnBrk="1" hangingPunct="1">
              <a:lnSpc>
                <a:spcPct val="80000"/>
              </a:lnSpc>
            </a:pPr>
            <a:r>
              <a:rPr lang="en-US" sz="2000" dirty="0" smtClean="0"/>
              <a:t>…</a:t>
            </a:r>
          </a:p>
        </p:txBody>
      </p:sp>
      <p:sp>
        <p:nvSpPr>
          <p:cNvPr id="32773" name="Footer Placeholder 4"/>
          <p:cNvSpPr>
            <a:spLocks noGrp="1"/>
          </p:cNvSpPr>
          <p:nvPr>
            <p:ph type="ftr" sz="quarter" idx="11"/>
          </p:nvPr>
        </p:nvSpPr>
        <p:spPr>
          <a:noFill/>
        </p:spPr>
        <p:txBody>
          <a:bodyPr/>
          <a:lstStyle/>
          <a:p>
            <a:r>
              <a:rPr lang="en-US" smtClean="0"/>
              <a:t>C++0x - Oct'10 - Stroustrup</a:t>
            </a:r>
            <a:endParaRPr lang="en-US"/>
          </a:p>
        </p:txBody>
      </p:sp>
      <p:pic>
        <p:nvPicPr>
          <p:cNvPr id="32774" name="Picture 4"/>
          <p:cNvPicPr>
            <a:picLocks noChangeAspect="1" noChangeArrowheads="1"/>
          </p:cNvPicPr>
          <p:nvPr/>
        </p:nvPicPr>
        <p:blipFill>
          <a:blip r:embed="rId2" cstate="print"/>
          <a:srcRect/>
          <a:stretch>
            <a:fillRect/>
          </a:stretch>
        </p:blipFill>
        <p:spPr bwMode="auto">
          <a:xfrm>
            <a:off x="6248400" y="1905000"/>
            <a:ext cx="2879725" cy="2373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Standard Library Improvements 1</a:t>
            </a:r>
            <a:endParaRPr lang="en-US" sz="4000" dirty="0"/>
          </a:p>
        </p:txBody>
      </p:sp>
      <p:sp>
        <p:nvSpPr>
          <p:cNvPr id="3" name="Content Placeholder 2"/>
          <p:cNvSpPr>
            <a:spLocks noGrp="1"/>
          </p:cNvSpPr>
          <p:nvPr>
            <p:ph idx="1"/>
          </p:nvPr>
        </p:nvSpPr>
        <p:spPr>
          <a:xfrm>
            <a:off x="457200" y="1447800"/>
            <a:ext cx="8229600" cy="5181600"/>
          </a:xfrm>
        </p:spPr>
        <p:txBody>
          <a:bodyPr>
            <a:noAutofit/>
          </a:bodyPr>
          <a:lstStyle/>
          <a:p>
            <a:pPr>
              <a:lnSpc>
                <a:spcPct val="80000"/>
              </a:lnSpc>
            </a:pPr>
            <a:r>
              <a:rPr lang="en-US" sz="2000" dirty="0" smtClean="0"/>
              <a:t>New containers</a:t>
            </a:r>
          </a:p>
          <a:p>
            <a:pPr lvl="1">
              <a:lnSpc>
                <a:spcPct val="80000"/>
              </a:lnSpc>
            </a:pPr>
            <a:r>
              <a:rPr lang="en-US" sz="1800" dirty="0" smtClean="0"/>
              <a:t>Hash Tables (</a:t>
            </a:r>
            <a:r>
              <a:rPr lang="en-US" sz="1800" b="1" dirty="0" err="1" smtClean="0"/>
              <a:t>unordered_map</a:t>
            </a:r>
            <a:r>
              <a:rPr lang="en-US" sz="1800" dirty="0" smtClean="0"/>
              <a:t>, etc.)</a:t>
            </a:r>
          </a:p>
          <a:p>
            <a:pPr lvl="1">
              <a:lnSpc>
                <a:spcPct val="80000"/>
              </a:lnSpc>
            </a:pPr>
            <a:r>
              <a:rPr lang="en-US" sz="1800" dirty="0" smtClean="0"/>
              <a:t>Singly-linked list (</a:t>
            </a:r>
            <a:r>
              <a:rPr lang="en-US" sz="1800" b="1" dirty="0" err="1" smtClean="0"/>
              <a:t>forward_list</a:t>
            </a:r>
            <a:r>
              <a:rPr lang="en-US" sz="1800" dirty="0" smtClean="0"/>
              <a:t>)</a:t>
            </a:r>
          </a:p>
          <a:p>
            <a:pPr lvl="1">
              <a:lnSpc>
                <a:spcPct val="80000"/>
              </a:lnSpc>
            </a:pPr>
            <a:r>
              <a:rPr lang="en-US" sz="1800" dirty="0" smtClean="0"/>
              <a:t>Fixed-sized array (</a:t>
            </a:r>
            <a:r>
              <a:rPr lang="en-US" sz="1800" b="1" dirty="0" smtClean="0"/>
              <a:t>array</a:t>
            </a:r>
            <a:r>
              <a:rPr lang="en-US" sz="1800" dirty="0" smtClean="0"/>
              <a:t>)</a:t>
            </a:r>
          </a:p>
          <a:p>
            <a:pPr>
              <a:lnSpc>
                <a:spcPct val="80000"/>
              </a:lnSpc>
            </a:pPr>
            <a:r>
              <a:rPr lang="en-US" sz="2000" dirty="0" smtClean="0"/>
              <a:t>Container improvements</a:t>
            </a:r>
          </a:p>
          <a:p>
            <a:pPr lvl="1">
              <a:lnSpc>
                <a:spcPct val="80000"/>
              </a:lnSpc>
            </a:pPr>
            <a:r>
              <a:rPr lang="en-US" sz="1800" dirty="0" smtClean="0"/>
              <a:t>Move semantics (e.g. </a:t>
            </a:r>
            <a:r>
              <a:rPr lang="en-US" sz="1800" b="1" dirty="0" err="1" smtClean="0"/>
              <a:t>push_back</a:t>
            </a:r>
            <a:r>
              <a:rPr lang="en-US" sz="1800" dirty="0" smtClean="0"/>
              <a:t>)</a:t>
            </a:r>
          </a:p>
          <a:p>
            <a:pPr lvl="1">
              <a:lnSpc>
                <a:spcPct val="80000"/>
              </a:lnSpc>
            </a:pPr>
            <a:r>
              <a:rPr lang="en-US" sz="1800" dirty="0" err="1" smtClean="0"/>
              <a:t>Intializer</a:t>
            </a:r>
            <a:r>
              <a:rPr lang="en-US" sz="1800" dirty="0" smtClean="0"/>
              <a:t>-list constructors</a:t>
            </a:r>
          </a:p>
          <a:p>
            <a:pPr lvl="1">
              <a:lnSpc>
                <a:spcPct val="80000"/>
              </a:lnSpc>
            </a:pPr>
            <a:r>
              <a:rPr lang="en-US" sz="1800" dirty="0" smtClean="0"/>
              <a:t>Emplace operations</a:t>
            </a:r>
          </a:p>
          <a:p>
            <a:pPr lvl="1">
              <a:lnSpc>
                <a:spcPct val="80000"/>
              </a:lnSpc>
            </a:pPr>
            <a:r>
              <a:rPr lang="en-US" sz="1800" dirty="0" smtClean="0"/>
              <a:t>Scoped allocators</a:t>
            </a:r>
          </a:p>
          <a:p>
            <a:pPr>
              <a:lnSpc>
                <a:spcPct val="80000"/>
              </a:lnSpc>
            </a:pPr>
            <a:r>
              <a:rPr lang="en-US" sz="2000" dirty="0" smtClean="0"/>
              <a:t>More algorithms (just a few)</a:t>
            </a:r>
          </a:p>
          <a:p>
            <a:pPr>
              <a:lnSpc>
                <a:spcPct val="80000"/>
              </a:lnSpc>
            </a:pPr>
            <a:r>
              <a:rPr lang="en-US" sz="2000" dirty="0" smtClean="0"/>
              <a:t>Concurrency support</a:t>
            </a:r>
          </a:p>
          <a:p>
            <a:pPr lvl="1">
              <a:lnSpc>
                <a:spcPct val="80000"/>
              </a:lnSpc>
            </a:pPr>
            <a:r>
              <a:rPr lang="en-US" sz="1800" b="1" dirty="0" smtClean="0"/>
              <a:t>thread</a:t>
            </a:r>
            <a:r>
              <a:rPr lang="en-US" sz="1800" dirty="0" smtClean="0"/>
              <a:t>, </a:t>
            </a:r>
            <a:r>
              <a:rPr lang="en-US" sz="1800" b="1" dirty="0" err="1" smtClean="0"/>
              <a:t>mutex</a:t>
            </a:r>
            <a:r>
              <a:rPr lang="en-US" sz="1800" dirty="0" smtClean="0"/>
              <a:t>, </a:t>
            </a:r>
            <a:r>
              <a:rPr lang="en-US" sz="1800" b="1" dirty="0" smtClean="0"/>
              <a:t>lock</a:t>
            </a:r>
            <a:r>
              <a:rPr lang="en-US" sz="1800" dirty="0" smtClean="0"/>
              <a:t>,  …</a:t>
            </a:r>
          </a:p>
          <a:p>
            <a:pPr lvl="1">
              <a:lnSpc>
                <a:spcPct val="80000"/>
              </a:lnSpc>
            </a:pPr>
            <a:r>
              <a:rPr lang="en-US" sz="1800" b="1" dirty="0" smtClean="0"/>
              <a:t>future</a:t>
            </a:r>
            <a:r>
              <a:rPr lang="en-US" sz="1800" dirty="0" smtClean="0"/>
              <a:t>, </a:t>
            </a:r>
            <a:r>
              <a:rPr lang="en-US" sz="1800" b="1" dirty="0" err="1" smtClean="0"/>
              <a:t>async</a:t>
            </a:r>
            <a:r>
              <a:rPr lang="en-US" sz="1800" dirty="0" smtClean="0"/>
              <a:t>, …</a:t>
            </a:r>
          </a:p>
          <a:p>
            <a:pPr lvl="1">
              <a:lnSpc>
                <a:spcPct val="80000"/>
              </a:lnSpc>
            </a:pPr>
            <a:r>
              <a:rPr lang="en-US" sz="1800" dirty="0" smtClean="0"/>
              <a:t>Atomic types</a:t>
            </a:r>
          </a:p>
          <a:p>
            <a:pPr>
              <a:lnSpc>
                <a:spcPct val="80000"/>
              </a:lnSpc>
            </a:pPr>
            <a:r>
              <a:rPr lang="en-US" sz="2200" dirty="0" smtClean="0"/>
              <a:t>Garbage collection ABI</a:t>
            </a:r>
          </a:p>
          <a:p>
            <a:pPr>
              <a:lnSpc>
                <a:spcPct val="80000"/>
              </a:lnSpc>
            </a:pPr>
            <a:endParaRPr lang="en-US" sz="2000" dirty="0" smtClean="0">
              <a:hlinkClick r:id="rId2"/>
            </a:endParaRPr>
          </a:p>
          <a:p>
            <a:endParaRPr lang="en-US" sz="2800" dirty="0"/>
          </a:p>
        </p:txBody>
      </p:sp>
      <p:sp>
        <p:nvSpPr>
          <p:cNvPr id="4" name="Footer Placeholder 3"/>
          <p:cNvSpPr>
            <a:spLocks noGrp="1"/>
          </p:cNvSpPr>
          <p:nvPr>
            <p:ph type="ftr" sz="quarter" idx="11"/>
          </p:nvPr>
        </p:nvSpPr>
        <p:spPr/>
        <p:txBody>
          <a:bodyPr/>
          <a:lstStyle/>
          <a:p>
            <a:r>
              <a:rPr lang="en-US" smtClean="0"/>
              <a:t>C++0x - Oct'10 - Stroustrup</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Standard Library Improvements 2</a:t>
            </a:r>
            <a:endParaRPr lang="en-US" sz="4000" dirty="0"/>
          </a:p>
        </p:txBody>
      </p:sp>
      <p:sp>
        <p:nvSpPr>
          <p:cNvPr id="3" name="Content Placeholder 2"/>
          <p:cNvSpPr>
            <a:spLocks noGrp="1"/>
          </p:cNvSpPr>
          <p:nvPr>
            <p:ph idx="1"/>
          </p:nvPr>
        </p:nvSpPr>
        <p:spPr>
          <a:xfrm>
            <a:off x="457200" y="1447800"/>
            <a:ext cx="8229600" cy="5181600"/>
          </a:xfrm>
        </p:spPr>
        <p:txBody>
          <a:bodyPr>
            <a:noAutofit/>
          </a:bodyPr>
          <a:lstStyle/>
          <a:p>
            <a:pPr>
              <a:lnSpc>
                <a:spcPct val="80000"/>
              </a:lnSpc>
            </a:pPr>
            <a:r>
              <a:rPr lang="en-US" sz="2000" dirty="0" smtClean="0"/>
              <a:t>Regular Expressions (</a:t>
            </a:r>
            <a:r>
              <a:rPr lang="en-US" sz="2000" b="1" dirty="0" err="1" smtClean="0"/>
              <a:t>regex</a:t>
            </a:r>
            <a:r>
              <a:rPr lang="en-US" sz="2000" dirty="0" smtClean="0"/>
              <a:t>)</a:t>
            </a:r>
            <a:endParaRPr lang="en-US" sz="2000" dirty="0" smtClean="0">
              <a:hlinkClick r:id="rId2"/>
            </a:endParaRPr>
          </a:p>
          <a:p>
            <a:pPr>
              <a:lnSpc>
                <a:spcPct val="80000"/>
              </a:lnSpc>
            </a:pPr>
            <a:r>
              <a:rPr lang="en-US" sz="2000" dirty="0" smtClean="0"/>
              <a:t>General-purpose Smart Pointers (</a:t>
            </a:r>
            <a:r>
              <a:rPr lang="en-US" sz="2000" b="1" dirty="0" err="1" smtClean="0"/>
              <a:t>unique_ptr</a:t>
            </a:r>
            <a:r>
              <a:rPr lang="en-US" sz="2000" dirty="0" smtClean="0"/>
              <a:t>, </a:t>
            </a:r>
            <a:r>
              <a:rPr lang="en-US" sz="2000" b="1" dirty="0" err="1" smtClean="0"/>
              <a:t>shared_ptr</a:t>
            </a:r>
            <a:r>
              <a:rPr lang="en-US" sz="2000" dirty="0" smtClean="0"/>
              <a:t>, </a:t>
            </a:r>
            <a:r>
              <a:rPr lang="en-US" sz="2000" dirty="0" smtClean="0">
                <a:hlinkClick r:id="rId3"/>
              </a:rPr>
              <a:t>…)</a:t>
            </a:r>
          </a:p>
          <a:p>
            <a:pPr>
              <a:lnSpc>
                <a:spcPct val="80000"/>
              </a:lnSpc>
            </a:pPr>
            <a:r>
              <a:rPr lang="en-US" sz="2000" dirty="0" smtClean="0"/>
              <a:t>Extensible Random Number Facility</a:t>
            </a:r>
            <a:endParaRPr lang="en-US" sz="2000" dirty="0" smtClean="0">
              <a:hlinkClick r:id="rId4"/>
            </a:endParaRPr>
          </a:p>
          <a:p>
            <a:pPr>
              <a:lnSpc>
                <a:spcPct val="80000"/>
              </a:lnSpc>
            </a:pPr>
            <a:r>
              <a:rPr lang="en-US" sz="2000" dirty="0" smtClean="0"/>
              <a:t>Enhanced Binder and function wrapper (</a:t>
            </a:r>
            <a:r>
              <a:rPr lang="en-US" sz="2000" b="1" dirty="0" smtClean="0"/>
              <a:t>bind</a:t>
            </a:r>
            <a:r>
              <a:rPr lang="en-US" sz="2000" dirty="0" smtClean="0"/>
              <a:t> and </a:t>
            </a:r>
            <a:r>
              <a:rPr lang="en-US" sz="2000" b="1" dirty="0" smtClean="0"/>
              <a:t>function</a:t>
            </a:r>
            <a:r>
              <a:rPr lang="en-US" sz="2000" dirty="0" smtClean="0"/>
              <a:t>)</a:t>
            </a:r>
            <a:endParaRPr lang="en-US" sz="2000" dirty="0" smtClean="0">
              <a:hlinkClick r:id="rId5"/>
            </a:endParaRPr>
          </a:p>
          <a:p>
            <a:pPr>
              <a:lnSpc>
                <a:spcPct val="80000"/>
              </a:lnSpc>
            </a:pPr>
            <a:r>
              <a:rPr lang="en-US" sz="2000" dirty="0" smtClean="0"/>
              <a:t>Mathematical Special Functions</a:t>
            </a:r>
          </a:p>
          <a:p>
            <a:pPr>
              <a:lnSpc>
                <a:spcPct val="80000"/>
              </a:lnSpc>
            </a:pPr>
            <a:r>
              <a:rPr lang="en-US" sz="2000" dirty="0" err="1" smtClean="0"/>
              <a:t>Tuple</a:t>
            </a:r>
            <a:r>
              <a:rPr lang="en-US" sz="2000" dirty="0" smtClean="0"/>
              <a:t> Types (</a:t>
            </a:r>
            <a:r>
              <a:rPr lang="en-US" sz="2000" b="1" dirty="0" err="1" smtClean="0"/>
              <a:t>tuple</a:t>
            </a:r>
            <a:r>
              <a:rPr lang="en-US" sz="2000" dirty="0" smtClean="0"/>
              <a:t>)</a:t>
            </a:r>
            <a:endParaRPr lang="en-US" sz="2000" dirty="0" smtClean="0">
              <a:hlinkClick r:id="rId6"/>
            </a:endParaRPr>
          </a:p>
          <a:p>
            <a:pPr>
              <a:lnSpc>
                <a:spcPct val="80000"/>
              </a:lnSpc>
            </a:pPr>
            <a:r>
              <a:rPr lang="en-US" sz="2000" dirty="0" smtClean="0"/>
              <a:t>Type Traits (lots)</a:t>
            </a:r>
            <a:endParaRPr lang="en-US" sz="2000" dirty="0" smtClean="0">
              <a:hlinkClick r:id="rId7"/>
            </a:endParaRPr>
          </a:p>
          <a:p>
            <a:endParaRPr lang="en-US" sz="2800" dirty="0"/>
          </a:p>
        </p:txBody>
      </p:sp>
      <p:sp>
        <p:nvSpPr>
          <p:cNvPr id="4" name="Footer Placeholder 3"/>
          <p:cNvSpPr>
            <a:spLocks noGrp="1"/>
          </p:cNvSpPr>
          <p:nvPr>
            <p:ph type="ftr" sz="quarter" idx="11"/>
          </p:nvPr>
        </p:nvSpPr>
        <p:spPr/>
        <p:txBody>
          <a:bodyPr/>
          <a:lstStyle/>
          <a:p>
            <a:r>
              <a:rPr lang="en-US" smtClean="0"/>
              <a:t>C++0x - Oct'10 - Stroustrup</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pic>
        <p:nvPicPr>
          <p:cNvPr id="6" name="Picture 2" descr="C:\Documents and Settings\bs\My Documents\My Pictures\Computer Science\Switzerland_Particl_395845y.jpg"/>
          <p:cNvPicPr>
            <a:picLocks noChangeAspect="1" noChangeArrowheads="1"/>
          </p:cNvPicPr>
          <p:nvPr/>
        </p:nvPicPr>
        <p:blipFill>
          <a:blip r:embed="rId8" cstate="print"/>
          <a:srcRect/>
          <a:stretch>
            <a:fillRect/>
          </a:stretch>
        </p:blipFill>
        <p:spPr bwMode="auto">
          <a:xfrm>
            <a:off x="1828800" y="3657600"/>
            <a:ext cx="5486400" cy="2977047"/>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What is C++?</a:t>
            </a:r>
          </a:p>
        </p:txBody>
      </p:sp>
      <p:pic>
        <p:nvPicPr>
          <p:cNvPr id="18435" name="Content Placeholder 3" descr="Blind_monks_examining_an_elephant.jpg"/>
          <p:cNvPicPr>
            <a:picLocks noGrp="1" noChangeAspect="1"/>
          </p:cNvPicPr>
          <p:nvPr>
            <p:ph idx="1"/>
          </p:nvPr>
        </p:nvPicPr>
        <p:blipFill>
          <a:blip r:embed="rId2" cstate="print"/>
          <a:srcRect/>
          <a:stretch>
            <a:fillRect/>
          </a:stretch>
        </p:blipFill>
        <p:spPr>
          <a:xfrm>
            <a:off x="1524000" y="2362200"/>
            <a:ext cx="3825875" cy="2773363"/>
          </a:xfrm>
        </p:spPr>
      </p:pic>
      <p:sp>
        <p:nvSpPr>
          <p:cNvPr id="18436" name="TextBox 5"/>
          <p:cNvSpPr txBox="1">
            <a:spLocks noChangeArrowheads="1"/>
          </p:cNvSpPr>
          <p:nvPr/>
        </p:nvSpPr>
        <p:spPr bwMode="auto">
          <a:xfrm>
            <a:off x="5791200" y="1828800"/>
            <a:ext cx="3352800" cy="8302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A multi-paradigm programming language</a:t>
            </a:r>
          </a:p>
        </p:txBody>
      </p:sp>
      <p:sp>
        <p:nvSpPr>
          <p:cNvPr id="18437" name="TextBox 6"/>
          <p:cNvSpPr txBox="1">
            <a:spLocks noChangeArrowheads="1"/>
          </p:cNvSpPr>
          <p:nvPr/>
        </p:nvSpPr>
        <p:spPr bwMode="auto">
          <a:xfrm>
            <a:off x="6781800" y="3048000"/>
            <a:ext cx="1219200" cy="4619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It’s C!</a:t>
            </a:r>
          </a:p>
        </p:txBody>
      </p:sp>
      <p:sp>
        <p:nvSpPr>
          <p:cNvPr id="18438" name="TextBox 7"/>
          <p:cNvSpPr txBox="1">
            <a:spLocks noChangeArrowheads="1"/>
          </p:cNvSpPr>
          <p:nvPr/>
        </p:nvSpPr>
        <p:spPr bwMode="auto">
          <a:xfrm>
            <a:off x="3124200" y="1524000"/>
            <a:ext cx="2590800" cy="4619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A hybrid language</a:t>
            </a:r>
          </a:p>
        </p:txBody>
      </p:sp>
      <p:sp>
        <p:nvSpPr>
          <p:cNvPr id="18439" name="TextBox 8"/>
          <p:cNvSpPr txBox="1">
            <a:spLocks noChangeArrowheads="1"/>
          </p:cNvSpPr>
          <p:nvPr/>
        </p:nvSpPr>
        <p:spPr bwMode="auto">
          <a:xfrm>
            <a:off x="152400" y="5715000"/>
            <a:ext cx="3276600" cy="8302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An object-oriented programming language</a:t>
            </a:r>
          </a:p>
        </p:txBody>
      </p:sp>
      <p:sp>
        <p:nvSpPr>
          <p:cNvPr id="18440" name="TextBox 9"/>
          <p:cNvSpPr txBox="1">
            <a:spLocks noChangeArrowheads="1"/>
          </p:cNvSpPr>
          <p:nvPr/>
        </p:nvSpPr>
        <p:spPr bwMode="auto">
          <a:xfrm>
            <a:off x="304800" y="838200"/>
            <a:ext cx="2895600" cy="8302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Template</a:t>
            </a:r>
            <a:br>
              <a:rPr lang="en-US" sz="2400">
                <a:latin typeface="Times New Roman" pitchFamily="18" charset="0"/>
                <a:cs typeface="Times New Roman" pitchFamily="18" charset="0"/>
              </a:rPr>
            </a:br>
            <a:r>
              <a:rPr lang="en-US" sz="2400">
                <a:latin typeface="Times New Roman" pitchFamily="18" charset="0"/>
                <a:cs typeface="Times New Roman" pitchFamily="18" charset="0"/>
              </a:rPr>
              <a:t>meta-programming!</a:t>
            </a:r>
          </a:p>
        </p:txBody>
      </p:sp>
      <p:sp>
        <p:nvSpPr>
          <p:cNvPr id="18441" name="TextBox 10"/>
          <p:cNvSpPr txBox="1">
            <a:spLocks noChangeArrowheads="1"/>
          </p:cNvSpPr>
          <p:nvPr/>
        </p:nvSpPr>
        <p:spPr bwMode="auto">
          <a:xfrm>
            <a:off x="5867400" y="5791200"/>
            <a:ext cx="2819400" cy="8302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A random collection of features</a:t>
            </a:r>
          </a:p>
        </p:txBody>
      </p:sp>
      <p:sp>
        <p:nvSpPr>
          <p:cNvPr id="18442" name="TextBox 11"/>
          <p:cNvSpPr txBox="1">
            <a:spLocks noChangeArrowheads="1"/>
          </p:cNvSpPr>
          <p:nvPr/>
        </p:nvSpPr>
        <p:spPr bwMode="auto">
          <a:xfrm>
            <a:off x="5715000" y="3810000"/>
            <a:ext cx="3276600" cy="8302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Embedded systems programming language</a:t>
            </a:r>
          </a:p>
        </p:txBody>
      </p:sp>
      <p:sp>
        <p:nvSpPr>
          <p:cNvPr id="18443" name="TextBox 12"/>
          <p:cNvSpPr txBox="1">
            <a:spLocks noChangeArrowheads="1"/>
          </p:cNvSpPr>
          <p:nvPr/>
        </p:nvSpPr>
        <p:spPr bwMode="auto">
          <a:xfrm>
            <a:off x="3200400" y="5410200"/>
            <a:ext cx="2057400" cy="4619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Low level!</a:t>
            </a:r>
          </a:p>
        </p:txBody>
      </p:sp>
      <p:sp>
        <p:nvSpPr>
          <p:cNvPr id="18444" name="TextBox 13"/>
          <p:cNvSpPr txBox="1">
            <a:spLocks noChangeArrowheads="1"/>
          </p:cNvSpPr>
          <p:nvPr/>
        </p:nvSpPr>
        <p:spPr bwMode="auto">
          <a:xfrm>
            <a:off x="0" y="2362200"/>
            <a:ext cx="2057400" cy="8302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Buffer overflows</a:t>
            </a:r>
          </a:p>
        </p:txBody>
      </p:sp>
      <p:sp>
        <p:nvSpPr>
          <p:cNvPr id="18445" name="TextBox 14"/>
          <p:cNvSpPr txBox="1">
            <a:spLocks noChangeArrowheads="1"/>
          </p:cNvSpPr>
          <p:nvPr/>
        </p:nvSpPr>
        <p:spPr bwMode="auto">
          <a:xfrm>
            <a:off x="152400" y="4267200"/>
            <a:ext cx="1295400" cy="4619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Too big!</a:t>
            </a:r>
          </a:p>
        </p:txBody>
      </p:sp>
      <p:sp>
        <p:nvSpPr>
          <p:cNvPr id="18446" name="TextBox 15"/>
          <p:cNvSpPr txBox="1">
            <a:spLocks noChangeArrowheads="1"/>
          </p:cNvSpPr>
          <p:nvPr/>
        </p:nvSpPr>
        <p:spPr bwMode="auto">
          <a:xfrm>
            <a:off x="5410200" y="4800600"/>
            <a:ext cx="3124200" cy="8302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Supports</a:t>
            </a:r>
          </a:p>
          <a:p>
            <a:r>
              <a:rPr lang="en-US" sz="2400">
                <a:latin typeface="Times New Roman" pitchFamily="18" charset="0"/>
                <a:cs typeface="Times New Roman" pitchFamily="18" charset="0"/>
              </a:rPr>
              <a:t>generic programming</a:t>
            </a:r>
          </a:p>
        </p:txBody>
      </p:sp>
      <p:sp>
        <p:nvSpPr>
          <p:cNvPr id="18447" name="Slide Number Placeholder 14"/>
          <p:cNvSpPr>
            <a:spLocks noGrp="1"/>
          </p:cNvSpPr>
          <p:nvPr>
            <p:ph type="sldNum" sz="quarter" idx="12"/>
          </p:nvPr>
        </p:nvSpPr>
        <p:spPr>
          <a:noFill/>
        </p:spPr>
        <p:txBody>
          <a:bodyPr/>
          <a:lstStyle/>
          <a:p>
            <a:fld id="{CA311CC3-3499-46DE-B1C7-F58FF1E3EE64}" type="slidenum">
              <a:rPr lang="en-US" smtClean="0"/>
              <a:pPr/>
              <a:t>27</a:t>
            </a:fld>
            <a:endParaRPr lang="en-US" smtClean="0"/>
          </a:p>
        </p:txBody>
      </p:sp>
      <p:sp>
        <p:nvSpPr>
          <p:cNvPr id="18448" name="Footer Placeholder 15"/>
          <p:cNvSpPr>
            <a:spLocks noGrp="1"/>
          </p:cNvSpPr>
          <p:nvPr>
            <p:ph type="ftr" sz="quarter" idx="11"/>
          </p:nvPr>
        </p:nvSpPr>
        <p:spPr>
          <a:noFill/>
        </p:spPr>
        <p:txBody>
          <a:bodyPr/>
          <a:lstStyle/>
          <a:p>
            <a:r>
              <a:rPr lang="en-US" smtClean="0"/>
              <a:t>C++0x - Oct'10 - Stroustrup</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C++0x</a:t>
            </a:r>
          </a:p>
        </p:txBody>
      </p:sp>
      <p:sp>
        <p:nvSpPr>
          <p:cNvPr id="19459" name="Content Placeholder 2"/>
          <p:cNvSpPr>
            <a:spLocks noGrp="1"/>
          </p:cNvSpPr>
          <p:nvPr>
            <p:ph idx="1"/>
          </p:nvPr>
        </p:nvSpPr>
        <p:spPr>
          <a:xfrm>
            <a:off x="457200" y="1447800"/>
            <a:ext cx="8458200" cy="4678363"/>
          </a:xfrm>
        </p:spPr>
        <p:txBody>
          <a:bodyPr/>
          <a:lstStyle/>
          <a:p>
            <a:r>
              <a:rPr lang="en-US" sz="2800" dirty="0" smtClean="0"/>
              <a:t>It </a:t>
            </a:r>
            <a:r>
              <a:rPr lang="en-US" sz="2800" i="1" dirty="0" smtClean="0"/>
              <a:t>feels</a:t>
            </a:r>
            <a:r>
              <a:rPr lang="en-US" sz="2800" dirty="0" smtClean="0"/>
              <a:t> like a new language</a:t>
            </a:r>
          </a:p>
          <a:p>
            <a:pPr lvl="1"/>
            <a:r>
              <a:rPr lang="en-US" sz="2400" dirty="0" smtClean="0"/>
              <a:t>Compared to C++98</a:t>
            </a:r>
          </a:p>
          <a:p>
            <a:r>
              <a:rPr lang="en-US" sz="2800" dirty="0" smtClean="0"/>
              <a:t>How can I categorize/characterize it?</a:t>
            </a:r>
          </a:p>
          <a:p>
            <a:r>
              <a:rPr lang="en-US" sz="2800" dirty="0" smtClean="0"/>
              <a:t>It’s </a:t>
            </a:r>
            <a:r>
              <a:rPr lang="en-US" sz="2800" i="1" dirty="0" smtClean="0"/>
              <a:t>not</a:t>
            </a:r>
            <a:r>
              <a:rPr lang="en-US" sz="2800" dirty="0" smtClean="0"/>
              <a:t> just “object oriented”</a:t>
            </a:r>
          </a:p>
          <a:p>
            <a:pPr lvl="1"/>
            <a:r>
              <a:rPr lang="en-US" sz="2400" dirty="0" smtClean="0"/>
              <a:t>Many of the key user-defined abstractions are not objects</a:t>
            </a:r>
          </a:p>
          <a:p>
            <a:pPr lvl="2"/>
            <a:r>
              <a:rPr lang="en-US" sz="2000" dirty="0" smtClean="0"/>
              <a:t>Types</a:t>
            </a:r>
          </a:p>
          <a:p>
            <a:pPr lvl="2"/>
            <a:r>
              <a:rPr lang="en-US" sz="2000" dirty="0" smtClean="0"/>
              <a:t>Classifications and manipulation of types (types of types)</a:t>
            </a:r>
          </a:p>
          <a:p>
            <a:pPr lvl="3"/>
            <a:r>
              <a:rPr lang="en-US" sz="1600" dirty="0" smtClean="0"/>
              <a:t>I miss “concepts”</a:t>
            </a:r>
          </a:p>
          <a:p>
            <a:pPr lvl="2"/>
            <a:r>
              <a:rPr lang="en-US" sz="2000" dirty="0" smtClean="0"/>
              <a:t>Algorithms (generalized versions of computation)</a:t>
            </a:r>
          </a:p>
          <a:p>
            <a:pPr lvl="2"/>
            <a:r>
              <a:rPr lang="en-US" sz="2000" dirty="0" smtClean="0"/>
              <a:t>Resources and resource lifetimes</a:t>
            </a:r>
          </a:p>
          <a:p>
            <a:r>
              <a:rPr lang="en-US" sz="2800" dirty="0" smtClean="0"/>
              <a:t>The pieces (language features) fit together much better than they used to</a:t>
            </a:r>
          </a:p>
        </p:txBody>
      </p:sp>
      <p:sp>
        <p:nvSpPr>
          <p:cNvPr id="19460" name="Slide Number Placeholder 3"/>
          <p:cNvSpPr>
            <a:spLocks noGrp="1"/>
          </p:cNvSpPr>
          <p:nvPr>
            <p:ph type="sldNum" sz="quarter" idx="12"/>
          </p:nvPr>
        </p:nvSpPr>
        <p:spPr>
          <a:noFill/>
        </p:spPr>
        <p:txBody>
          <a:bodyPr/>
          <a:lstStyle/>
          <a:p>
            <a:fld id="{B79BB8D9-C5B4-439D-80F9-83BE0B5B80B3}" type="slidenum">
              <a:rPr lang="en-US" smtClean="0"/>
              <a:pPr/>
              <a:t>28</a:t>
            </a:fld>
            <a:endParaRPr lang="en-US" smtClean="0"/>
          </a:p>
        </p:txBody>
      </p:sp>
      <p:sp>
        <p:nvSpPr>
          <p:cNvPr id="19461" name="Footer Placeholder 4"/>
          <p:cNvSpPr>
            <a:spLocks noGrp="1"/>
          </p:cNvSpPr>
          <p:nvPr>
            <p:ph type="ftr" sz="quarter" idx="11"/>
          </p:nvPr>
        </p:nvSpPr>
        <p:spPr>
          <a:noFill/>
        </p:spPr>
        <p:txBody>
          <a:bodyPr/>
          <a:lstStyle/>
          <a:p>
            <a:r>
              <a:rPr lang="en-US" smtClean="0"/>
              <a:t>C++0x - Oct'10 - Stroustrup</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C++</a:t>
            </a:r>
          </a:p>
        </p:txBody>
      </p:sp>
      <p:pic>
        <p:nvPicPr>
          <p:cNvPr id="20483" name="Content Placeholder 3" descr="Elephant_near_ndutu.jpg"/>
          <p:cNvPicPr>
            <a:picLocks noGrp="1" noChangeAspect="1"/>
          </p:cNvPicPr>
          <p:nvPr>
            <p:ph idx="1"/>
          </p:nvPr>
        </p:nvPicPr>
        <p:blipFill>
          <a:blip r:embed="rId2" cstate="print"/>
          <a:srcRect/>
          <a:stretch>
            <a:fillRect/>
          </a:stretch>
        </p:blipFill>
        <p:spPr>
          <a:xfrm>
            <a:off x="2667000" y="1143000"/>
            <a:ext cx="3200400" cy="4267200"/>
          </a:xfrm>
        </p:spPr>
      </p:pic>
      <p:sp>
        <p:nvSpPr>
          <p:cNvPr id="20484" name="TextBox 4"/>
          <p:cNvSpPr txBox="1">
            <a:spLocks noChangeArrowheads="1"/>
          </p:cNvSpPr>
          <p:nvPr/>
        </p:nvSpPr>
        <p:spPr bwMode="auto">
          <a:xfrm>
            <a:off x="228600" y="990600"/>
            <a:ext cx="2286000" cy="2308324"/>
          </a:xfrm>
          <a:prstGeom prst="rect">
            <a:avLst/>
          </a:prstGeom>
          <a:noFill/>
          <a:ln w="9525">
            <a:noFill/>
            <a:miter lim="800000"/>
            <a:headEnd/>
            <a:tailEnd/>
          </a:ln>
        </p:spPr>
        <p:txBody>
          <a:bodyPr>
            <a:spAutoFit/>
          </a:bodyPr>
          <a:lstStyle/>
          <a:p>
            <a:r>
              <a:rPr lang="en-US" sz="2400" dirty="0" smtClean="0">
                <a:latin typeface="Times New Roman" pitchFamily="18" charset="0"/>
                <a:cs typeface="Times New Roman" pitchFamily="18" charset="0"/>
              </a:rPr>
              <a:t>Key strength:</a:t>
            </a:r>
          </a:p>
          <a:p>
            <a:pPr lvl="1"/>
            <a:r>
              <a:rPr lang="en-US" dirty="0" smtClean="0">
                <a:latin typeface="Times New Roman" pitchFamily="18" charset="0"/>
                <a:cs typeface="Times New Roman" pitchFamily="18" charset="0"/>
              </a:rPr>
              <a:t>Building </a:t>
            </a:r>
            <a:r>
              <a:rPr lang="en-US" dirty="0">
                <a:latin typeface="Times New Roman" pitchFamily="18" charset="0"/>
                <a:cs typeface="Times New Roman" pitchFamily="18" charset="0"/>
              </a:rPr>
              <a:t>software infrastructures and resource-constrained applications</a:t>
            </a:r>
          </a:p>
        </p:txBody>
      </p:sp>
      <p:sp>
        <p:nvSpPr>
          <p:cNvPr id="20485" name="TextBox 5"/>
          <p:cNvSpPr txBox="1">
            <a:spLocks noChangeArrowheads="1"/>
          </p:cNvSpPr>
          <p:nvPr/>
        </p:nvSpPr>
        <p:spPr bwMode="auto">
          <a:xfrm>
            <a:off x="5334000" y="5410200"/>
            <a:ext cx="3581400" cy="8302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A light-weight abstraction</a:t>
            </a:r>
            <a:br>
              <a:rPr lang="en-US" sz="2400">
                <a:latin typeface="Times New Roman" pitchFamily="18" charset="0"/>
                <a:cs typeface="Times New Roman" pitchFamily="18" charset="0"/>
              </a:rPr>
            </a:br>
            <a:r>
              <a:rPr lang="en-US" sz="2400">
                <a:latin typeface="Times New Roman" pitchFamily="18" charset="0"/>
                <a:cs typeface="Times New Roman" pitchFamily="18" charset="0"/>
              </a:rPr>
              <a:t>programming language</a:t>
            </a:r>
          </a:p>
        </p:txBody>
      </p:sp>
      <p:sp>
        <p:nvSpPr>
          <p:cNvPr id="20486" name="Slide Number Placeholder 5"/>
          <p:cNvSpPr>
            <a:spLocks noGrp="1"/>
          </p:cNvSpPr>
          <p:nvPr>
            <p:ph type="sldNum" sz="quarter" idx="12"/>
          </p:nvPr>
        </p:nvSpPr>
        <p:spPr>
          <a:noFill/>
        </p:spPr>
        <p:txBody>
          <a:bodyPr/>
          <a:lstStyle/>
          <a:p>
            <a:fld id="{EA807D68-0CF2-40A0-9FA5-C82B99B0EAEE}" type="slidenum">
              <a:rPr lang="en-US" smtClean="0"/>
              <a:pPr/>
              <a:t>29</a:t>
            </a:fld>
            <a:endParaRPr lang="en-US" smtClean="0"/>
          </a:p>
        </p:txBody>
      </p:sp>
      <p:sp>
        <p:nvSpPr>
          <p:cNvPr id="20487" name="Footer Placeholder 6"/>
          <p:cNvSpPr>
            <a:spLocks noGrp="1"/>
          </p:cNvSpPr>
          <p:nvPr>
            <p:ph type="ftr" sz="quarter" idx="11"/>
          </p:nvPr>
        </p:nvSpPr>
        <p:spPr>
          <a:noFill/>
        </p:spPr>
        <p:txBody>
          <a:bodyPr/>
          <a:lstStyle/>
          <a:p>
            <a:r>
              <a:rPr lang="en-US" smtClean="0"/>
              <a:t>C++0x - Oct'10 - Stroustrup</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p>
            <a:r>
              <a:rPr lang="en-US" smtClean="0"/>
              <a:t>C++0x - Oct'10 - Stroustrup</a:t>
            </a:r>
            <a:endParaRPr lang="en-US"/>
          </a:p>
        </p:txBody>
      </p:sp>
      <p:sp>
        <p:nvSpPr>
          <p:cNvPr id="7171" name="Slide Number Placeholder 5"/>
          <p:cNvSpPr>
            <a:spLocks noGrp="1"/>
          </p:cNvSpPr>
          <p:nvPr>
            <p:ph type="sldNum" sz="quarter" idx="12"/>
          </p:nvPr>
        </p:nvSpPr>
        <p:spPr>
          <a:noFill/>
        </p:spPr>
        <p:txBody>
          <a:bodyPr/>
          <a:lstStyle/>
          <a:p>
            <a:fld id="{5B492D52-B2D6-4457-9E2E-F36F6545EA95}" type="slidenum">
              <a:rPr lang="en-US" smtClean="0"/>
              <a:pPr/>
              <a:t>3</a:t>
            </a:fld>
            <a:endParaRPr lang="en-US" smtClean="0"/>
          </a:p>
        </p:txBody>
      </p:sp>
      <p:sp>
        <p:nvSpPr>
          <p:cNvPr id="7172" name="Rectangle 2"/>
          <p:cNvSpPr>
            <a:spLocks noGrp="1" noChangeArrowheads="1"/>
          </p:cNvSpPr>
          <p:nvPr>
            <p:ph type="title"/>
          </p:nvPr>
        </p:nvSpPr>
        <p:spPr/>
        <p:txBody>
          <a:bodyPr/>
          <a:lstStyle/>
          <a:p>
            <a:pPr eaLnBrk="1" hangingPunct="1"/>
            <a:r>
              <a:rPr lang="en-US" dirty="0" smtClean="0"/>
              <a:t>Overview</a:t>
            </a:r>
          </a:p>
        </p:txBody>
      </p:sp>
      <p:sp>
        <p:nvSpPr>
          <p:cNvPr id="7173" name="Rectangle 3"/>
          <p:cNvSpPr>
            <a:spLocks noGrp="1" noChangeArrowheads="1"/>
          </p:cNvSpPr>
          <p:nvPr>
            <p:ph type="body" idx="1"/>
          </p:nvPr>
        </p:nvSpPr>
        <p:spPr>
          <a:xfrm>
            <a:off x="457200" y="1600200"/>
            <a:ext cx="8382000" cy="2057400"/>
          </a:xfrm>
        </p:spPr>
        <p:txBody>
          <a:bodyPr/>
          <a:lstStyle/>
          <a:p>
            <a:pPr eaLnBrk="1" hangingPunct="1">
              <a:lnSpc>
                <a:spcPct val="90000"/>
              </a:lnSpc>
            </a:pPr>
            <a:r>
              <a:rPr lang="en-US" sz="2400" dirty="0" smtClean="0"/>
              <a:t>C++: Aims, Ideals, and history</a:t>
            </a:r>
          </a:p>
          <a:p>
            <a:pPr eaLnBrk="1" hangingPunct="1">
              <a:lnSpc>
                <a:spcPct val="90000"/>
              </a:lnSpc>
            </a:pPr>
            <a:r>
              <a:rPr lang="en-US" sz="2400" dirty="0" smtClean="0"/>
              <a:t>Design rules for C++0x</a:t>
            </a:r>
          </a:p>
          <a:p>
            <a:pPr lvl="1" eaLnBrk="1" hangingPunct="1">
              <a:lnSpc>
                <a:spcPct val="90000"/>
              </a:lnSpc>
            </a:pPr>
            <a:r>
              <a:rPr lang="en-US" sz="2000" dirty="0" smtClean="0"/>
              <a:t>With small examples</a:t>
            </a:r>
          </a:p>
          <a:p>
            <a:pPr eaLnBrk="1" hangingPunct="1">
              <a:lnSpc>
                <a:spcPct val="90000"/>
              </a:lnSpc>
            </a:pPr>
            <a:r>
              <a:rPr lang="en-US" sz="2400" dirty="0" smtClean="0"/>
              <a:t>Case studies</a:t>
            </a:r>
          </a:p>
          <a:p>
            <a:pPr lvl="1" eaLnBrk="1" hangingPunct="1">
              <a:lnSpc>
                <a:spcPct val="90000"/>
              </a:lnSpc>
            </a:pPr>
            <a:r>
              <a:rPr lang="en-US" sz="2000" dirty="0" smtClean="0"/>
              <a:t>Initialization</a:t>
            </a:r>
          </a:p>
          <a:p>
            <a:pPr lvl="1" eaLnBrk="1" hangingPunct="1">
              <a:lnSpc>
                <a:spcPct val="90000"/>
              </a:lnSpc>
            </a:pPr>
            <a:r>
              <a:rPr lang="en-US" sz="2000" dirty="0" smtClean="0"/>
              <a:t>Concurrency</a:t>
            </a:r>
          </a:p>
          <a:p>
            <a:pPr lvl="1" eaLnBrk="1" hangingPunct="1">
              <a:lnSpc>
                <a:spcPct val="90000"/>
              </a:lnSpc>
            </a:pPr>
            <a:r>
              <a:rPr lang="en-US" sz="2000" dirty="0" smtClean="0"/>
              <a:t>…</a:t>
            </a:r>
          </a:p>
          <a:p>
            <a:pPr eaLnBrk="1" hangingPunct="1">
              <a:lnSpc>
                <a:spcPct val="90000"/>
              </a:lnSpc>
            </a:pPr>
            <a:r>
              <a:rPr lang="en-US" sz="2400" dirty="0" smtClean="0"/>
              <a:t>The standard library</a:t>
            </a:r>
          </a:p>
          <a:p>
            <a:pPr lvl="1" eaLnBrk="1" hangingPunct="1">
              <a:lnSpc>
                <a:spcPct val="90000"/>
              </a:lnSpc>
            </a:pPr>
            <a:r>
              <a:rPr lang="en-US" sz="2000" dirty="0" smtClean="0"/>
              <a:t>Containers</a:t>
            </a:r>
          </a:p>
          <a:p>
            <a:pPr lvl="1" eaLnBrk="1" hangingPunct="1">
              <a:lnSpc>
                <a:spcPct val="90000"/>
              </a:lnSpc>
            </a:pPr>
            <a:r>
              <a:rPr lang="en-US" sz="2000" dirty="0" smtClean="0"/>
              <a:t>Regular expressions</a:t>
            </a:r>
          </a:p>
          <a:p>
            <a:pPr lvl="1" eaLnBrk="1" hangingPunct="1">
              <a:lnSpc>
                <a:spcPct val="90000"/>
              </a:lnSpc>
            </a:pPr>
            <a:r>
              <a:rPr lang="en-US" sz="2000" dirty="0" smtClean="0"/>
              <a:t>…</a:t>
            </a:r>
          </a:p>
        </p:txBody>
      </p:sp>
      <p:pic>
        <p:nvPicPr>
          <p:cNvPr id="7" name="Picture 6"/>
          <p:cNvPicPr>
            <a:picLocks noChangeAspect="1" noChangeArrowheads="1"/>
          </p:cNvPicPr>
          <p:nvPr/>
        </p:nvPicPr>
        <p:blipFill>
          <a:blip r:embed="rId2" cstate="print"/>
          <a:srcRect/>
          <a:stretch>
            <a:fillRect/>
          </a:stretch>
        </p:blipFill>
        <p:spPr bwMode="auto">
          <a:xfrm>
            <a:off x="3581400" y="2895600"/>
            <a:ext cx="5162550" cy="32155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sz="3600" dirty="0" smtClean="0"/>
              <a:t>So, what does “light-weight abstraction” mean?</a:t>
            </a:r>
            <a:endParaRPr lang="en-US" sz="3600" dirty="0"/>
          </a:p>
        </p:txBody>
      </p:sp>
      <p:sp>
        <p:nvSpPr>
          <p:cNvPr id="21507" name="Content Placeholder 2"/>
          <p:cNvSpPr>
            <a:spLocks noGrp="1"/>
          </p:cNvSpPr>
          <p:nvPr>
            <p:ph idx="1"/>
          </p:nvPr>
        </p:nvSpPr>
        <p:spPr>
          <a:xfrm>
            <a:off x="457200" y="1600200"/>
            <a:ext cx="8458200" cy="4525963"/>
          </a:xfrm>
        </p:spPr>
        <p:txBody>
          <a:bodyPr/>
          <a:lstStyle/>
          <a:p>
            <a:r>
              <a:rPr lang="en-US" sz="2800" dirty="0" smtClean="0"/>
              <a:t>The design of programs focused on the design, implementation, and use of abstractions</a:t>
            </a:r>
          </a:p>
          <a:p>
            <a:pPr lvl="1"/>
            <a:r>
              <a:rPr lang="en-US" sz="2400" dirty="0" smtClean="0"/>
              <a:t>Often abstractions are organized into libraries</a:t>
            </a:r>
          </a:p>
          <a:p>
            <a:pPr lvl="2"/>
            <a:r>
              <a:rPr lang="en-US" sz="2000" dirty="0" smtClean="0"/>
              <a:t>So this style of development has been called “library-oriented”</a:t>
            </a:r>
          </a:p>
          <a:p>
            <a:r>
              <a:rPr lang="en-US" sz="2800" dirty="0" smtClean="0"/>
              <a:t>C++ emphasis</a:t>
            </a:r>
          </a:p>
          <a:p>
            <a:pPr lvl="1"/>
            <a:r>
              <a:rPr lang="en-US" sz="2400" dirty="0" smtClean="0"/>
              <a:t>Flexible static type system</a:t>
            </a:r>
          </a:p>
          <a:p>
            <a:pPr lvl="1"/>
            <a:r>
              <a:rPr lang="en-US" sz="2400" dirty="0" smtClean="0"/>
              <a:t>Small abstractions</a:t>
            </a:r>
          </a:p>
          <a:p>
            <a:pPr lvl="1"/>
            <a:r>
              <a:rPr lang="en-US" sz="2400" dirty="0" smtClean="0"/>
              <a:t>Performance (in time and space)</a:t>
            </a:r>
          </a:p>
          <a:p>
            <a:pPr lvl="1"/>
            <a:r>
              <a:rPr lang="en-US" sz="2400" dirty="0" smtClean="0"/>
              <a:t>Ability to work close to the hardware</a:t>
            </a:r>
          </a:p>
        </p:txBody>
      </p:sp>
      <p:sp>
        <p:nvSpPr>
          <p:cNvPr id="21508" name="Slide Number Placeholder 3"/>
          <p:cNvSpPr>
            <a:spLocks noGrp="1"/>
          </p:cNvSpPr>
          <p:nvPr>
            <p:ph type="sldNum" sz="quarter" idx="12"/>
          </p:nvPr>
        </p:nvSpPr>
        <p:spPr>
          <a:noFill/>
        </p:spPr>
        <p:txBody>
          <a:bodyPr/>
          <a:lstStyle/>
          <a:p>
            <a:fld id="{33BD37ED-7870-4225-869D-D5F19568E6F1}" type="slidenum">
              <a:rPr lang="en-US" smtClean="0"/>
              <a:pPr/>
              <a:t>30</a:t>
            </a:fld>
            <a:endParaRPr lang="en-US" smtClean="0"/>
          </a:p>
        </p:txBody>
      </p:sp>
      <p:sp>
        <p:nvSpPr>
          <p:cNvPr id="21509" name="Footer Placeholder 4"/>
          <p:cNvSpPr>
            <a:spLocks noGrp="1"/>
          </p:cNvSpPr>
          <p:nvPr>
            <p:ph type="ftr" sz="quarter" idx="11"/>
          </p:nvPr>
        </p:nvSpPr>
        <p:spPr>
          <a:noFill/>
        </p:spPr>
        <p:txBody>
          <a:bodyPr/>
          <a:lstStyle/>
          <a:p>
            <a:r>
              <a:rPr lang="en-US" smtClean="0"/>
              <a:t>C++0x - Oct'10 - Stroustrup</a:t>
            </a:r>
            <a:endParaRPr lang="en-US"/>
          </a:p>
        </p:txBody>
      </p:sp>
      <p:pic>
        <p:nvPicPr>
          <p:cNvPr id="21510" name="Picture 4" descr="2D8EAB83-5D1D-49C9-9EB2-CF935FECDEA3"/>
          <p:cNvPicPr>
            <a:picLocks noChangeAspect="1" noChangeArrowheads="1"/>
          </p:cNvPicPr>
          <p:nvPr/>
        </p:nvPicPr>
        <p:blipFill>
          <a:blip r:embed="rId2" cstate="print"/>
          <a:srcRect/>
          <a:stretch>
            <a:fillRect/>
          </a:stretch>
        </p:blipFill>
        <p:spPr bwMode="auto">
          <a:xfrm>
            <a:off x="5943600" y="3429000"/>
            <a:ext cx="2935613" cy="26273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a:t>
            </a:r>
            <a:endParaRPr lang="en-US" dirty="0"/>
          </a:p>
        </p:txBody>
      </p:sp>
      <p:sp>
        <p:nvSpPr>
          <p:cNvPr id="3" name="Content Placeholder 2"/>
          <p:cNvSpPr>
            <a:spLocks noGrp="1"/>
          </p:cNvSpPr>
          <p:nvPr>
            <p:ph idx="1"/>
          </p:nvPr>
        </p:nvSpPr>
        <p:spPr/>
        <p:txBody>
          <a:bodyPr/>
          <a:lstStyle/>
          <a:p>
            <a:r>
              <a:rPr lang="en-US" sz="2800" dirty="0" smtClean="0"/>
              <a:t>Initialization</a:t>
            </a:r>
          </a:p>
          <a:p>
            <a:pPr lvl="1"/>
            <a:r>
              <a:rPr lang="en-US" sz="2400" dirty="0" smtClean="0"/>
              <a:t>“language maintenance”</a:t>
            </a:r>
          </a:p>
          <a:p>
            <a:pPr lvl="2"/>
            <a:r>
              <a:rPr lang="en-US" sz="2000" dirty="0" smtClean="0"/>
              <a:t>Simplification through generalization</a:t>
            </a:r>
          </a:p>
          <a:p>
            <a:r>
              <a:rPr lang="en-US" sz="2800" dirty="0" smtClean="0"/>
              <a:t>Concurrency</a:t>
            </a:r>
          </a:p>
          <a:p>
            <a:pPr lvl="1"/>
            <a:r>
              <a:rPr lang="en-US" sz="2400" dirty="0" smtClean="0"/>
              <a:t>“driven by necessity”</a:t>
            </a:r>
          </a:p>
          <a:p>
            <a:r>
              <a:rPr lang="en-US" sz="2800" dirty="0" smtClean="0"/>
              <a:t>“Minor” features</a:t>
            </a:r>
          </a:p>
          <a:p>
            <a:pPr lvl="1"/>
            <a:r>
              <a:rPr lang="en-US" sz="2400" dirty="0" smtClean="0"/>
              <a:t>Variadic templates</a:t>
            </a:r>
          </a:p>
          <a:p>
            <a:pPr lvl="1"/>
            <a:r>
              <a:rPr lang="en-US" sz="2400" dirty="0" smtClean="0"/>
              <a:t>Move semantics</a:t>
            </a:r>
            <a:endParaRPr lang="en-US" sz="2000" dirty="0" smtClean="0"/>
          </a:p>
          <a:p>
            <a:pPr lvl="1"/>
            <a:r>
              <a:rPr lang="en-US" sz="2000" dirty="0" smtClean="0"/>
              <a:t>…</a:t>
            </a:r>
            <a:endParaRPr lang="en-US" sz="2400" dirty="0" smtClean="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31</a:t>
            </a:fld>
            <a:endParaRPr lang="en-US"/>
          </a:p>
        </p:txBody>
      </p:sp>
      <p:pic>
        <p:nvPicPr>
          <p:cNvPr id="6" name="Picture 2" descr="C:\Documents and Settings\bs\My Documents\My Pictures\Computer Science\cernxxx.jpg"/>
          <p:cNvPicPr>
            <a:picLocks noChangeAspect="1" noChangeArrowheads="1"/>
          </p:cNvPicPr>
          <p:nvPr/>
        </p:nvPicPr>
        <p:blipFill>
          <a:blip r:embed="rId2" cstate="print"/>
          <a:srcRect/>
          <a:stretch>
            <a:fillRect/>
          </a:stretch>
        </p:blipFill>
        <p:spPr bwMode="auto">
          <a:xfrm>
            <a:off x="5715000" y="1219200"/>
            <a:ext cx="3276600" cy="4923919"/>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9D00F448-17AC-40E4-8D76-6DBD8D032005}" type="slidenum">
              <a:rPr lang="en-US" smtClean="0"/>
              <a:pPr/>
              <a:t>32</a:t>
            </a:fld>
            <a:endParaRPr lang="en-US" smtClean="0"/>
          </a:p>
        </p:txBody>
      </p:sp>
      <p:sp>
        <p:nvSpPr>
          <p:cNvPr id="43011" name="Rectangle 2"/>
          <p:cNvSpPr>
            <a:spLocks noGrp="1" noChangeArrowheads="1"/>
          </p:cNvSpPr>
          <p:nvPr>
            <p:ph type="title"/>
          </p:nvPr>
        </p:nvSpPr>
        <p:spPr/>
        <p:txBody>
          <a:bodyPr/>
          <a:lstStyle/>
          <a:p>
            <a:pPr eaLnBrk="1" hangingPunct="1"/>
            <a:r>
              <a:rPr lang="en-US" dirty="0" smtClean="0"/>
              <a:t>Case study: Initializers</a:t>
            </a:r>
          </a:p>
        </p:txBody>
      </p:sp>
      <p:sp>
        <p:nvSpPr>
          <p:cNvPr id="43012" name="Rectangle 3"/>
          <p:cNvSpPr>
            <a:spLocks noGrp="1" noChangeArrowheads="1"/>
          </p:cNvSpPr>
          <p:nvPr>
            <p:ph type="body" idx="1"/>
          </p:nvPr>
        </p:nvSpPr>
        <p:spPr/>
        <p:txBody>
          <a:bodyPr/>
          <a:lstStyle/>
          <a:p>
            <a:pPr eaLnBrk="1" hangingPunct="1"/>
            <a:r>
              <a:rPr lang="en-US" sz="2400" dirty="0" smtClean="0"/>
              <a:t>The problems</a:t>
            </a:r>
          </a:p>
          <a:p>
            <a:pPr lvl="1" eaLnBrk="1" hangingPunct="1"/>
            <a:r>
              <a:rPr lang="en-US" sz="2000" dirty="0" smtClean="0"/>
              <a:t>#1: Irregularity</a:t>
            </a:r>
          </a:p>
          <a:p>
            <a:pPr lvl="1" eaLnBrk="1" hangingPunct="1"/>
            <a:r>
              <a:rPr lang="en-US" sz="2000" dirty="0" smtClean="0"/>
              <a:t>#2: Lack of adequate variable length list mechanism</a:t>
            </a:r>
          </a:p>
          <a:p>
            <a:pPr lvl="1" eaLnBrk="1" hangingPunct="1"/>
            <a:r>
              <a:rPr lang="en-US" sz="2000" dirty="0" smtClean="0"/>
              <a:t>#3: Narrowing</a:t>
            </a:r>
          </a:p>
          <a:p>
            <a:pPr eaLnBrk="1" hangingPunct="1"/>
            <a:r>
              <a:rPr lang="en-US" sz="2400" dirty="0" smtClean="0"/>
              <a:t>Constraints</a:t>
            </a:r>
          </a:p>
          <a:p>
            <a:pPr lvl="1" eaLnBrk="1" hangingPunct="1"/>
            <a:r>
              <a:rPr lang="en-US" sz="2000" dirty="0" smtClean="0"/>
              <a:t>About 35 years of history</a:t>
            </a:r>
          </a:p>
          <a:p>
            <a:pPr eaLnBrk="1" hangingPunct="1"/>
            <a:r>
              <a:rPr lang="en-US" sz="2400" dirty="0" smtClean="0"/>
              <a:t>The bigger picture</a:t>
            </a:r>
          </a:p>
          <a:p>
            <a:pPr lvl="1" eaLnBrk="1" hangingPunct="1"/>
            <a:r>
              <a:rPr lang="en-US" sz="2000" dirty="0" smtClean="0"/>
              <a:t>Uniform initialization syntax and semantics needed</a:t>
            </a:r>
          </a:p>
          <a:p>
            <a:pPr eaLnBrk="1" hangingPunct="1"/>
            <a:r>
              <a:rPr lang="en-US" sz="2400" dirty="0" smtClean="0"/>
              <a:t>The solution</a:t>
            </a:r>
          </a:p>
          <a:p>
            <a:pPr lvl="1" eaLnBrk="1" hangingPunct="1"/>
            <a:r>
              <a:rPr lang="en-US" sz="2000" b="1" dirty="0" smtClean="0"/>
              <a:t>{ } </a:t>
            </a:r>
            <a:r>
              <a:rPr lang="en-US" sz="2000" dirty="0" smtClean="0"/>
              <a:t>uniform initialization</a:t>
            </a:r>
          </a:p>
          <a:p>
            <a:pPr lvl="2" eaLnBrk="1" hangingPunct="1"/>
            <a:r>
              <a:rPr lang="en-US" sz="1800" dirty="0" smtClean="0"/>
              <a:t>Uniform syntax</a:t>
            </a:r>
          </a:p>
          <a:p>
            <a:pPr lvl="2" eaLnBrk="1" hangingPunct="1"/>
            <a:r>
              <a:rPr lang="en-US" sz="1800" dirty="0" smtClean="0"/>
              <a:t>Uniform semantics</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5FB12416-C6CE-4E8F-93F0-BB34D7C7F634}" type="slidenum">
              <a:rPr lang="en-US" smtClean="0"/>
              <a:pPr/>
              <a:t>33</a:t>
            </a:fld>
            <a:endParaRPr lang="en-US" smtClean="0"/>
          </a:p>
        </p:txBody>
      </p:sp>
      <p:sp>
        <p:nvSpPr>
          <p:cNvPr id="44035" name="Rectangle 2"/>
          <p:cNvSpPr>
            <a:spLocks noGrp="1" noChangeArrowheads="1"/>
          </p:cNvSpPr>
          <p:nvPr>
            <p:ph type="title"/>
          </p:nvPr>
        </p:nvSpPr>
        <p:spPr/>
        <p:txBody>
          <a:bodyPr/>
          <a:lstStyle/>
          <a:p>
            <a:pPr eaLnBrk="1" hangingPunct="1"/>
            <a:r>
              <a:rPr lang="en-US" smtClean="0"/>
              <a:t>Problem #1: irregularity</a:t>
            </a:r>
          </a:p>
        </p:txBody>
      </p:sp>
      <p:sp>
        <p:nvSpPr>
          <p:cNvPr id="44036" name="Rectangle 3"/>
          <p:cNvSpPr>
            <a:spLocks noGrp="1" noChangeArrowheads="1"/>
          </p:cNvSpPr>
          <p:nvPr>
            <p:ph type="body" idx="1"/>
          </p:nvPr>
        </p:nvSpPr>
        <p:spPr>
          <a:xfrm>
            <a:off x="457200" y="1600200"/>
            <a:ext cx="8458200" cy="1981200"/>
          </a:xfrm>
        </p:spPr>
        <p:txBody>
          <a:bodyPr/>
          <a:lstStyle/>
          <a:p>
            <a:pPr eaLnBrk="1" hangingPunct="1">
              <a:lnSpc>
                <a:spcPct val="80000"/>
              </a:lnSpc>
            </a:pPr>
            <a:r>
              <a:rPr lang="en-US" sz="2400" dirty="0" smtClean="0"/>
              <a:t>There are four notations</a:t>
            </a:r>
          </a:p>
          <a:p>
            <a:pPr lvl="1" eaLnBrk="1" hangingPunct="1">
              <a:lnSpc>
                <a:spcPct val="80000"/>
              </a:lnSpc>
              <a:buFontTx/>
              <a:buNone/>
            </a:pPr>
            <a:r>
              <a:rPr lang="en-US" sz="2000" b="1" dirty="0" err="1" smtClean="0"/>
              <a:t>int</a:t>
            </a:r>
            <a:r>
              <a:rPr lang="en-US" sz="2000" b="1" dirty="0" smtClean="0"/>
              <a:t> a = 2;		// </a:t>
            </a:r>
            <a:r>
              <a:rPr lang="en-US" sz="2000" i="1" dirty="0" smtClean="0"/>
              <a:t>“assignment style”</a:t>
            </a:r>
          </a:p>
          <a:p>
            <a:pPr lvl="1" eaLnBrk="1" hangingPunct="1">
              <a:lnSpc>
                <a:spcPct val="80000"/>
              </a:lnSpc>
              <a:buFontTx/>
              <a:buNone/>
            </a:pPr>
            <a:r>
              <a:rPr lang="en-US" sz="2000" b="1" dirty="0" err="1" smtClean="0"/>
              <a:t>int</a:t>
            </a:r>
            <a:r>
              <a:rPr lang="en-US" sz="2000" b="1" dirty="0" smtClean="0"/>
              <a:t> </a:t>
            </a:r>
            <a:r>
              <a:rPr lang="en-US" sz="2000" b="1" dirty="0" err="1" smtClean="0"/>
              <a:t>aa</a:t>
            </a:r>
            <a:r>
              <a:rPr lang="en-US" sz="2000" b="1" dirty="0" smtClean="0"/>
              <a:t>[] = { 2, 3 };	//</a:t>
            </a:r>
            <a:r>
              <a:rPr lang="en-US" sz="2000" dirty="0" smtClean="0"/>
              <a:t> “</a:t>
            </a:r>
            <a:r>
              <a:rPr lang="en-US" sz="2000" i="1" dirty="0" smtClean="0"/>
              <a:t>list style”</a:t>
            </a:r>
          </a:p>
          <a:p>
            <a:pPr lvl="1" eaLnBrk="1" hangingPunct="1">
              <a:lnSpc>
                <a:spcPct val="80000"/>
              </a:lnSpc>
              <a:buFontTx/>
              <a:buNone/>
            </a:pPr>
            <a:r>
              <a:rPr lang="en-US" sz="2000" b="1" dirty="0" smtClean="0"/>
              <a:t>complex z(1,2);	// </a:t>
            </a:r>
            <a:r>
              <a:rPr lang="en-US" sz="2000" i="1" dirty="0" smtClean="0"/>
              <a:t>“functional style”</a:t>
            </a:r>
          </a:p>
          <a:p>
            <a:pPr lvl="1" eaLnBrk="1" hangingPunct="1">
              <a:lnSpc>
                <a:spcPct val="80000"/>
              </a:lnSpc>
              <a:buFontTx/>
              <a:buNone/>
            </a:pPr>
            <a:r>
              <a:rPr lang="en-US" sz="2000" b="1" dirty="0" smtClean="0"/>
              <a:t>x = </a:t>
            </a:r>
            <a:r>
              <a:rPr lang="en-US" sz="2000" b="1" dirty="0" err="1" smtClean="0"/>
              <a:t>Ptr</a:t>
            </a:r>
            <a:r>
              <a:rPr lang="en-US" sz="2000" b="1" dirty="0" smtClean="0"/>
              <a:t>(y);		// </a:t>
            </a:r>
            <a:r>
              <a:rPr lang="en-US" sz="2000" i="1" dirty="0" smtClean="0"/>
              <a:t>“functional style” for conversion/cast/construction</a:t>
            </a:r>
          </a:p>
          <a:p>
            <a:pPr lvl="1" eaLnBrk="1" hangingPunct="1">
              <a:lnSpc>
                <a:spcPct val="80000"/>
              </a:lnSpc>
              <a:buFontTx/>
              <a:buNone/>
            </a:pPr>
            <a:endParaRPr lang="en-US" sz="2000" i="1" dirty="0" smtClean="0"/>
          </a:p>
          <a:p>
            <a:pPr lvl="1" eaLnBrk="1" hangingPunct="1">
              <a:lnSpc>
                <a:spcPct val="80000"/>
              </a:lnSpc>
              <a:buFontTx/>
              <a:buNone/>
            </a:pPr>
            <a:endParaRPr lang="en-US" sz="2000" i="1" dirty="0" smtClean="0"/>
          </a:p>
          <a:p>
            <a:pPr eaLnBrk="1" hangingPunct="1">
              <a:lnSpc>
                <a:spcPct val="80000"/>
              </a:lnSpc>
            </a:pPr>
            <a:r>
              <a:rPr lang="en-US" sz="2400" dirty="0" smtClean="0"/>
              <a:t>No notation can be used everywhere</a:t>
            </a:r>
          </a:p>
          <a:p>
            <a:pPr lvl="1" eaLnBrk="1" hangingPunct="1">
              <a:lnSpc>
                <a:spcPct val="80000"/>
              </a:lnSpc>
            </a:pPr>
            <a:r>
              <a:rPr lang="en-US" sz="2000" b="1" dirty="0" smtClean="0"/>
              <a:t>p = (new </a:t>
            </a:r>
            <a:r>
              <a:rPr lang="en-US" sz="2000" b="1" dirty="0" err="1" smtClean="0"/>
              <a:t>int</a:t>
            </a:r>
            <a:r>
              <a:rPr lang="en-US" sz="2000" b="1" dirty="0" smtClean="0"/>
              <a:t> = 2);	// </a:t>
            </a:r>
            <a:r>
              <a:rPr lang="en-US" sz="2000" i="1" dirty="0" smtClean="0"/>
              <a:t>error: no = initialization for free store objects</a:t>
            </a:r>
          </a:p>
          <a:p>
            <a:pPr lvl="1" eaLnBrk="1" hangingPunct="1">
              <a:lnSpc>
                <a:spcPct val="80000"/>
              </a:lnSpc>
            </a:pPr>
            <a:r>
              <a:rPr lang="en-US" sz="2000" b="1" dirty="0" smtClean="0"/>
              <a:t>complex z{1,2};	// </a:t>
            </a:r>
            <a:r>
              <a:rPr lang="en-US" sz="2000" i="1" dirty="0" smtClean="0"/>
              <a:t>error: complex has a constructor</a:t>
            </a:r>
          </a:p>
          <a:p>
            <a:pPr lvl="1" eaLnBrk="1" hangingPunct="1">
              <a:lnSpc>
                <a:spcPct val="80000"/>
              </a:lnSpc>
            </a:pPr>
            <a:r>
              <a:rPr lang="en-US" sz="2000" b="1" dirty="0" err="1" smtClean="0"/>
              <a:t>int</a:t>
            </a:r>
            <a:r>
              <a:rPr lang="en-US" sz="2000" b="1" dirty="0" smtClean="0"/>
              <a:t> </a:t>
            </a:r>
            <a:r>
              <a:rPr lang="en-US" sz="2000" b="1" dirty="0" err="1" smtClean="0"/>
              <a:t>aa</a:t>
            </a:r>
            <a:r>
              <a:rPr lang="en-US" sz="2000" b="1" dirty="0" smtClean="0"/>
              <a:t>[](2,3);	// </a:t>
            </a:r>
            <a:r>
              <a:rPr lang="en-US" sz="2000" i="1" dirty="0" smtClean="0"/>
              <a:t>error: an array doesn’t have a constructor</a:t>
            </a:r>
          </a:p>
          <a:p>
            <a:pPr lvl="1" eaLnBrk="1" hangingPunct="1">
              <a:lnSpc>
                <a:spcPct val="80000"/>
              </a:lnSpc>
            </a:pPr>
            <a:r>
              <a:rPr lang="en-US" sz="2000" b="1" dirty="0" smtClean="0"/>
              <a:t>x = </a:t>
            </a:r>
            <a:r>
              <a:rPr lang="en-US" sz="2000" b="1" dirty="0" err="1" smtClean="0"/>
              <a:t>Ptr</a:t>
            </a:r>
            <a:r>
              <a:rPr lang="en-US" sz="2000" b="1" dirty="0" smtClean="0"/>
              <a:t>{3};	// </a:t>
            </a:r>
            <a:r>
              <a:rPr lang="en-US" sz="2000" i="1" dirty="0" smtClean="0"/>
              <a:t>syntax error: you can’t cast from a list</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5FB12416-C6CE-4E8F-93F0-BB34D7C7F634}" type="slidenum">
              <a:rPr lang="en-US" smtClean="0"/>
              <a:pPr/>
              <a:t>34</a:t>
            </a:fld>
            <a:endParaRPr lang="en-US" smtClean="0"/>
          </a:p>
        </p:txBody>
      </p:sp>
      <p:sp>
        <p:nvSpPr>
          <p:cNvPr id="44035" name="Rectangle 2"/>
          <p:cNvSpPr>
            <a:spLocks noGrp="1" noChangeArrowheads="1"/>
          </p:cNvSpPr>
          <p:nvPr>
            <p:ph type="title"/>
          </p:nvPr>
        </p:nvSpPr>
        <p:spPr/>
        <p:txBody>
          <a:bodyPr/>
          <a:lstStyle/>
          <a:p>
            <a:pPr eaLnBrk="1" hangingPunct="1"/>
            <a:r>
              <a:rPr lang="en-US" smtClean="0"/>
              <a:t>Problem #1: irregularity</a:t>
            </a:r>
          </a:p>
        </p:txBody>
      </p:sp>
      <p:sp>
        <p:nvSpPr>
          <p:cNvPr id="44036" name="Rectangle 3"/>
          <p:cNvSpPr>
            <a:spLocks noGrp="1" noChangeArrowheads="1"/>
          </p:cNvSpPr>
          <p:nvPr>
            <p:ph type="body" idx="1"/>
          </p:nvPr>
        </p:nvSpPr>
        <p:spPr>
          <a:xfrm>
            <a:off x="457200" y="1600200"/>
            <a:ext cx="8458200" cy="5105400"/>
          </a:xfrm>
        </p:spPr>
        <p:txBody>
          <a:bodyPr/>
          <a:lstStyle/>
          <a:p>
            <a:pPr eaLnBrk="1" hangingPunct="1">
              <a:lnSpc>
                <a:spcPct val="80000"/>
              </a:lnSpc>
              <a:buNone/>
            </a:pPr>
            <a:endParaRPr lang="en-US" sz="2000" i="1" dirty="0" smtClean="0"/>
          </a:p>
          <a:p>
            <a:pPr lvl="1" eaLnBrk="1" hangingPunct="1">
              <a:lnSpc>
                <a:spcPct val="80000"/>
              </a:lnSpc>
              <a:buFontTx/>
              <a:buNone/>
            </a:pPr>
            <a:endParaRPr lang="en-US" sz="2000" i="1" dirty="0" smtClean="0"/>
          </a:p>
          <a:p>
            <a:pPr eaLnBrk="1" hangingPunct="1">
              <a:lnSpc>
                <a:spcPct val="80000"/>
              </a:lnSpc>
            </a:pPr>
            <a:r>
              <a:rPr lang="en-US" sz="2400" dirty="0" smtClean="0"/>
              <a:t>Sometimes, the syntax is inconsistent/confusing</a:t>
            </a:r>
          </a:p>
          <a:p>
            <a:pPr lvl="1" eaLnBrk="1" hangingPunct="1">
              <a:lnSpc>
                <a:spcPct val="80000"/>
              </a:lnSpc>
              <a:buFontTx/>
              <a:buNone/>
            </a:pPr>
            <a:r>
              <a:rPr lang="en-US" sz="2000" b="1" dirty="0" err="1" smtClean="0"/>
              <a:t>int</a:t>
            </a:r>
            <a:r>
              <a:rPr lang="en-US" sz="2000" b="1" dirty="0" smtClean="0"/>
              <a:t> a(1);	// </a:t>
            </a:r>
            <a:r>
              <a:rPr lang="en-US" sz="2000" i="1" dirty="0" smtClean="0"/>
              <a:t>variable definition</a:t>
            </a:r>
          </a:p>
          <a:p>
            <a:pPr lvl="1" eaLnBrk="1" hangingPunct="1">
              <a:lnSpc>
                <a:spcPct val="80000"/>
              </a:lnSpc>
              <a:buFontTx/>
              <a:buNone/>
            </a:pPr>
            <a:r>
              <a:rPr lang="en-US" sz="2000" b="1" dirty="0" err="1" smtClean="0"/>
              <a:t>int</a:t>
            </a:r>
            <a:r>
              <a:rPr lang="en-US" sz="2000" b="1" dirty="0" smtClean="0"/>
              <a:t> b();	// </a:t>
            </a:r>
            <a:r>
              <a:rPr lang="en-US" sz="2000" i="1" dirty="0" smtClean="0"/>
              <a:t>function declaration</a:t>
            </a:r>
          </a:p>
          <a:p>
            <a:pPr lvl="1" eaLnBrk="1" hangingPunct="1">
              <a:lnSpc>
                <a:spcPct val="80000"/>
              </a:lnSpc>
              <a:buFontTx/>
              <a:buNone/>
            </a:pPr>
            <a:r>
              <a:rPr lang="en-US" sz="2000" b="1" dirty="0" err="1" smtClean="0"/>
              <a:t>int</a:t>
            </a:r>
            <a:r>
              <a:rPr lang="en-US" sz="2000" b="1" dirty="0" smtClean="0"/>
              <a:t> b(</a:t>
            </a:r>
            <a:r>
              <a:rPr lang="en-US" sz="2000" b="1" dirty="0" err="1" smtClean="0"/>
              <a:t>foo</a:t>
            </a:r>
            <a:r>
              <a:rPr lang="en-US" sz="2000" b="1" dirty="0" smtClean="0"/>
              <a:t>);	// </a:t>
            </a:r>
            <a:r>
              <a:rPr lang="en-US" sz="2000" i="1" dirty="0" smtClean="0"/>
              <a:t>variable definition or function declaration</a:t>
            </a:r>
            <a:endParaRPr lang="en-US" sz="2000" dirty="0" smtClean="0"/>
          </a:p>
          <a:p>
            <a:pPr lvl="1" eaLnBrk="1" hangingPunct="1">
              <a:lnSpc>
                <a:spcPct val="80000"/>
              </a:lnSpc>
              <a:buFontTx/>
              <a:buNone/>
            </a:pPr>
            <a:endParaRPr lang="en-US" sz="2000" dirty="0" smtClean="0"/>
          </a:p>
          <a:p>
            <a:pPr eaLnBrk="1" hangingPunct="1">
              <a:lnSpc>
                <a:spcPct val="80000"/>
              </a:lnSpc>
            </a:pPr>
            <a:r>
              <a:rPr lang="en-US" sz="2400" dirty="0" smtClean="0"/>
              <a:t>We can’t use initializer lists except in a few cases</a:t>
            </a:r>
          </a:p>
          <a:p>
            <a:pPr lvl="1" eaLnBrk="1" hangingPunct="1">
              <a:lnSpc>
                <a:spcPct val="80000"/>
              </a:lnSpc>
              <a:buFontTx/>
              <a:buNone/>
            </a:pPr>
            <a:r>
              <a:rPr lang="en-US" sz="2000" b="1" dirty="0" smtClean="0"/>
              <a:t>string a[] = { </a:t>
            </a:r>
            <a:r>
              <a:rPr lang="en-US" sz="2000" b="1" dirty="0" smtClean="0">
                <a:cs typeface="Times New Roman" pitchFamily="18" charset="0"/>
              </a:rPr>
              <a:t>"</a:t>
            </a:r>
            <a:r>
              <a:rPr lang="en-US" sz="2000" b="1" dirty="0" err="1" smtClean="0"/>
              <a:t>foo</a:t>
            </a:r>
            <a:r>
              <a:rPr lang="en-US" sz="2000" b="1" dirty="0" smtClean="0">
                <a:cs typeface="Times New Roman" pitchFamily="18" charset="0"/>
              </a:rPr>
              <a:t>"</a:t>
            </a:r>
            <a:r>
              <a:rPr lang="en-US" sz="2000" b="1" dirty="0" smtClean="0"/>
              <a:t>, </a:t>
            </a:r>
            <a:r>
              <a:rPr lang="en-US" sz="2000" b="1" dirty="0" smtClean="0">
                <a:cs typeface="Times New Roman" pitchFamily="18" charset="0"/>
              </a:rPr>
              <a:t>"</a:t>
            </a:r>
            <a:r>
              <a:rPr lang="en-US" sz="2000" b="1" dirty="0" smtClean="0"/>
              <a:t> bar</a:t>
            </a:r>
            <a:r>
              <a:rPr lang="en-US" sz="2000" b="1" dirty="0" smtClean="0">
                <a:cs typeface="Times New Roman" pitchFamily="18" charset="0"/>
              </a:rPr>
              <a:t>"</a:t>
            </a:r>
            <a:r>
              <a:rPr lang="en-US" sz="2000" b="1" dirty="0" smtClean="0"/>
              <a:t> };		// </a:t>
            </a:r>
            <a:r>
              <a:rPr lang="en-US" sz="2000" i="1" dirty="0" smtClean="0"/>
              <a:t>ok: initialize array variable</a:t>
            </a:r>
          </a:p>
          <a:p>
            <a:pPr lvl="1" eaLnBrk="1" hangingPunct="1">
              <a:lnSpc>
                <a:spcPct val="80000"/>
              </a:lnSpc>
              <a:buFontTx/>
              <a:buNone/>
            </a:pPr>
            <a:r>
              <a:rPr lang="en-US" sz="2000" b="1" dirty="0" smtClean="0"/>
              <a:t>vector&lt;string&gt; v =</a:t>
            </a:r>
            <a:r>
              <a:rPr lang="en-US" sz="2000" i="1" dirty="0" smtClean="0"/>
              <a:t> </a:t>
            </a:r>
            <a:r>
              <a:rPr lang="en-US" sz="2000" b="1" dirty="0" smtClean="0"/>
              <a:t>{ </a:t>
            </a:r>
            <a:r>
              <a:rPr lang="en-US" sz="2000" b="1" dirty="0" smtClean="0">
                <a:cs typeface="Times New Roman" pitchFamily="18" charset="0"/>
              </a:rPr>
              <a:t>"</a:t>
            </a:r>
            <a:r>
              <a:rPr lang="en-US" sz="2000" b="1" dirty="0" err="1" smtClean="0"/>
              <a:t>foo</a:t>
            </a:r>
            <a:r>
              <a:rPr lang="en-US" sz="2000" b="1" dirty="0" smtClean="0">
                <a:cs typeface="Times New Roman" pitchFamily="18" charset="0"/>
              </a:rPr>
              <a:t>"</a:t>
            </a:r>
            <a:r>
              <a:rPr lang="en-US" sz="2000" b="1" dirty="0" smtClean="0"/>
              <a:t>, </a:t>
            </a:r>
            <a:r>
              <a:rPr lang="en-US" sz="2000" b="1" dirty="0" smtClean="0">
                <a:cs typeface="Times New Roman" pitchFamily="18" charset="0"/>
              </a:rPr>
              <a:t>"</a:t>
            </a:r>
            <a:r>
              <a:rPr lang="en-US" sz="2000" b="1" dirty="0" smtClean="0"/>
              <a:t> bar</a:t>
            </a:r>
            <a:r>
              <a:rPr lang="en-US" sz="2000" b="1" dirty="0" smtClean="0">
                <a:cs typeface="Times New Roman" pitchFamily="18" charset="0"/>
              </a:rPr>
              <a:t>"</a:t>
            </a:r>
            <a:r>
              <a:rPr lang="en-US" sz="2000" b="1" dirty="0" smtClean="0"/>
              <a:t> };	// </a:t>
            </a:r>
            <a:r>
              <a:rPr lang="en-US" sz="2000" i="1" dirty="0" smtClean="0"/>
              <a:t>error: initialize vector variable</a:t>
            </a:r>
          </a:p>
          <a:p>
            <a:pPr lvl="1" eaLnBrk="1" hangingPunct="1">
              <a:lnSpc>
                <a:spcPct val="80000"/>
              </a:lnSpc>
              <a:buFontTx/>
              <a:buNone/>
            </a:pPr>
            <a:endParaRPr lang="en-US" sz="2000" i="1" dirty="0" smtClean="0"/>
          </a:p>
          <a:p>
            <a:pPr lvl="1" eaLnBrk="1" hangingPunct="1">
              <a:lnSpc>
                <a:spcPct val="80000"/>
              </a:lnSpc>
              <a:buFontTx/>
              <a:buNone/>
            </a:pPr>
            <a:r>
              <a:rPr lang="en-US" sz="2000" b="1" dirty="0" smtClean="0"/>
              <a:t>void f(string a[]);</a:t>
            </a:r>
          </a:p>
          <a:p>
            <a:pPr lvl="1" eaLnBrk="1" hangingPunct="1">
              <a:lnSpc>
                <a:spcPct val="80000"/>
              </a:lnSpc>
              <a:buFontTx/>
              <a:buNone/>
            </a:pPr>
            <a:r>
              <a:rPr lang="en-US" sz="2000" b="1" dirty="0" smtClean="0"/>
              <a:t>f( { </a:t>
            </a:r>
            <a:r>
              <a:rPr lang="en-US" sz="2000" b="1" dirty="0" smtClean="0">
                <a:cs typeface="Times New Roman" pitchFamily="18" charset="0"/>
              </a:rPr>
              <a:t>"</a:t>
            </a:r>
            <a:r>
              <a:rPr lang="en-US" sz="2000" b="1" dirty="0" err="1" smtClean="0"/>
              <a:t>foo</a:t>
            </a:r>
            <a:r>
              <a:rPr lang="en-US" sz="2000" b="1" dirty="0" smtClean="0">
                <a:cs typeface="Times New Roman" pitchFamily="18" charset="0"/>
              </a:rPr>
              <a:t>"</a:t>
            </a:r>
            <a:r>
              <a:rPr lang="en-US" sz="2000" b="1" dirty="0" smtClean="0"/>
              <a:t>, </a:t>
            </a:r>
            <a:r>
              <a:rPr lang="en-US" sz="2000" b="1" dirty="0" smtClean="0">
                <a:cs typeface="Times New Roman" pitchFamily="18" charset="0"/>
              </a:rPr>
              <a:t>"</a:t>
            </a:r>
            <a:r>
              <a:rPr lang="en-US" sz="2000" b="1" dirty="0" smtClean="0"/>
              <a:t> bar</a:t>
            </a:r>
            <a:r>
              <a:rPr lang="en-US" sz="2000" b="1" dirty="0" smtClean="0">
                <a:cs typeface="Times New Roman" pitchFamily="18" charset="0"/>
              </a:rPr>
              <a:t>"</a:t>
            </a:r>
            <a:r>
              <a:rPr lang="en-US" sz="2000" b="1" dirty="0" smtClean="0"/>
              <a:t> } );			// </a:t>
            </a:r>
            <a:r>
              <a:rPr lang="en-US" sz="2000" i="1" dirty="0" smtClean="0"/>
              <a:t>error: initializer array argument</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691F8B0B-A705-4209-B876-6869BA2B8C37}" type="slidenum">
              <a:rPr lang="en-US" smtClean="0"/>
              <a:pPr/>
              <a:t>35</a:t>
            </a:fld>
            <a:endParaRPr lang="en-US" smtClean="0"/>
          </a:p>
        </p:txBody>
      </p:sp>
      <p:sp>
        <p:nvSpPr>
          <p:cNvPr id="45059" name="Rectangle 2"/>
          <p:cNvSpPr>
            <a:spLocks noGrp="1" noChangeArrowheads="1"/>
          </p:cNvSpPr>
          <p:nvPr>
            <p:ph type="title"/>
          </p:nvPr>
        </p:nvSpPr>
        <p:spPr/>
        <p:txBody>
          <a:bodyPr/>
          <a:lstStyle/>
          <a:p>
            <a:pPr eaLnBrk="1" hangingPunct="1"/>
            <a:r>
              <a:rPr lang="en-US" smtClean="0"/>
              <a:t>Is irregularity a real problem?</a:t>
            </a:r>
          </a:p>
        </p:txBody>
      </p:sp>
      <p:sp>
        <p:nvSpPr>
          <p:cNvPr id="45060" name="Rectangle 3"/>
          <p:cNvSpPr>
            <a:spLocks noGrp="1" noChangeArrowheads="1"/>
          </p:cNvSpPr>
          <p:nvPr>
            <p:ph type="body" idx="1"/>
          </p:nvPr>
        </p:nvSpPr>
        <p:spPr>
          <a:xfrm>
            <a:off x="381000" y="1600200"/>
            <a:ext cx="8305800" cy="4953000"/>
          </a:xfrm>
        </p:spPr>
        <p:txBody>
          <a:bodyPr/>
          <a:lstStyle/>
          <a:p>
            <a:pPr eaLnBrk="1" hangingPunct="1">
              <a:lnSpc>
                <a:spcPct val="80000"/>
              </a:lnSpc>
            </a:pPr>
            <a:r>
              <a:rPr lang="en-US" sz="2800" dirty="0" smtClean="0"/>
              <a:t>Yes, a major source of confusion and bugs</a:t>
            </a:r>
          </a:p>
          <a:p>
            <a:pPr eaLnBrk="1" hangingPunct="1">
              <a:lnSpc>
                <a:spcPct val="80000"/>
              </a:lnSpc>
            </a:pPr>
            <a:r>
              <a:rPr lang="en-US" sz="2800" dirty="0" smtClean="0"/>
              <a:t>Violates fundamental C++ design principle:</a:t>
            </a:r>
          </a:p>
          <a:p>
            <a:pPr lvl="1" eaLnBrk="1" hangingPunct="1">
              <a:lnSpc>
                <a:spcPct val="80000"/>
              </a:lnSpc>
            </a:pPr>
            <a:r>
              <a:rPr lang="en-US" sz="2000" dirty="0" smtClean="0"/>
              <a:t>Uniform support for types (user-defined and built-in)</a:t>
            </a:r>
          </a:p>
          <a:p>
            <a:pPr eaLnBrk="1" hangingPunct="1">
              <a:lnSpc>
                <a:spcPct val="80000"/>
              </a:lnSpc>
            </a:pPr>
            <a:r>
              <a:rPr lang="en-US" sz="2800" dirty="0" smtClean="0"/>
              <a:t>Can it be solved by restriction?</a:t>
            </a:r>
          </a:p>
          <a:p>
            <a:pPr lvl="1" eaLnBrk="1" hangingPunct="1">
              <a:lnSpc>
                <a:spcPct val="80000"/>
              </a:lnSpc>
            </a:pPr>
            <a:r>
              <a:rPr lang="en-US" sz="2400" dirty="0" smtClean="0"/>
              <a:t>No existing syntax can be used in all cases</a:t>
            </a:r>
          </a:p>
          <a:p>
            <a:pPr lvl="2" eaLnBrk="1" hangingPunct="1">
              <a:lnSpc>
                <a:spcPct val="80000"/>
              </a:lnSpc>
              <a:buFontTx/>
              <a:buNone/>
            </a:pPr>
            <a:r>
              <a:rPr lang="en-US" sz="2000" b="1" dirty="0" err="1" smtClean="0"/>
              <a:t>int</a:t>
            </a:r>
            <a:r>
              <a:rPr lang="en-US" sz="2000" b="1" dirty="0" smtClean="0"/>
              <a:t> a [] = { 1,2,3 };		// </a:t>
            </a:r>
            <a:r>
              <a:rPr lang="en-US" sz="2000" i="1" dirty="0" smtClean="0"/>
              <a:t>can’t use () here</a:t>
            </a:r>
          </a:p>
          <a:p>
            <a:pPr lvl="2" eaLnBrk="1" hangingPunct="1">
              <a:lnSpc>
                <a:spcPct val="80000"/>
              </a:lnSpc>
              <a:buFontTx/>
              <a:buNone/>
            </a:pPr>
            <a:r>
              <a:rPr lang="en-US" sz="2000" b="1" dirty="0" smtClean="0"/>
              <a:t>complex&lt;double&gt; z(1,2);		// </a:t>
            </a:r>
            <a:r>
              <a:rPr lang="en-US" sz="2000" i="1" dirty="0" smtClean="0"/>
              <a:t>can’t use { } here</a:t>
            </a:r>
          </a:p>
          <a:p>
            <a:pPr lvl="2" eaLnBrk="1" hangingPunct="1">
              <a:lnSpc>
                <a:spcPct val="80000"/>
              </a:lnSpc>
              <a:buFontTx/>
              <a:buNone/>
            </a:pPr>
            <a:r>
              <a:rPr lang="en-US" sz="2000" b="1" dirty="0" err="1" smtClean="0"/>
              <a:t>struct</a:t>
            </a:r>
            <a:r>
              <a:rPr lang="en-US" sz="2000" b="1" dirty="0" smtClean="0"/>
              <a:t> S { double </a:t>
            </a:r>
            <a:r>
              <a:rPr lang="en-US" sz="2000" b="1" dirty="0" err="1" smtClean="0"/>
              <a:t>x,y</a:t>
            </a:r>
            <a:r>
              <a:rPr lang="en-US" sz="2000" b="1" dirty="0" smtClean="0"/>
              <a:t>; } s = {1,2};	// </a:t>
            </a:r>
            <a:r>
              <a:rPr lang="en-US" sz="2000" i="1" dirty="0" smtClean="0"/>
              <a:t>can’t use ( ) here</a:t>
            </a:r>
          </a:p>
          <a:p>
            <a:pPr lvl="2" eaLnBrk="1" hangingPunct="1">
              <a:lnSpc>
                <a:spcPct val="80000"/>
              </a:lnSpc>
              <a:buFontTx/>
              <a:buNone/>
            </a:pPr>
            <a:r>
              <a:rPr lang="en-US" sz="2000" b="1" dirty="0" err="1" smtClean="0"/>
              <a:t>int</a:t>
            </a:r>
            <a:r>
              <a:rPr lang="en-US" sz="2000" b="1" dirty="0" smtClean="0"/>
              <a:t>* p = new </a:t>
            </a:r>
            <a:r>
              <a:rPr lang="en-US" sz="2000" b="1" dirty="0" err="1" smtClean="0"/>
              <a:t>int</a:t>
            </a:r>
            <a:r>
              <a:rPr lang="en-US" sz="2000" b="1" dirty="0" smtClean="0"/>
              <a:t>(4);		// </a:t>
            </a:r>
            <a:r>
              <a:rPr lang="en-US" sz="2000" i="1" dirty="0" smtClean="0"/>
              <a:t>can’t use { } or = here</a:t>
            </a:r>
          </a:p>
          <a:p>
            <a:pPr lvl="1" eaLnBrk="1" hangingPunct="1">
              <a:lnSpc>
                <a:spcPct val="80000"/>
              </a:lnSpc>
            </a:pPr>
            <a:r>
              <a:rPr lang="en-US" sz="2400" dirty="0" smtClean="0"/>
              <a:t>No existing syntax has the same semantics in all cases</a:t>
            </a:r>
          </a:p>
          <a:p>
            <a:pPr lvl="2" eaLnBrk="1" hangingPunct="1">
              <a:lnSpc>
                <a:spcPct val="80000"/>
              </a:lnSpc>
              <a:buFontTx/>
              <a:buNone/>
            </a:pPr>
            <a:r>
              <a:rPr lang="en-US" sz="2000" b="1" dirty="0" err="1" smtClean="0"/>
              <a:t>typedef</a:t>
            </a:r>
            <a:r>
              <a:rPr lang="en-US" sz="2000" b="1" dirty="0" smtClean="0"/>
              <a:t> char* </a:t>
            </a:r>
            <a:r>
              <a:rPr lang="en-US" sz="2000" b="1" dirty="0" err="1" smtClean="0"/>
              <a:t>Pchar</a:t>
            </a:r>
            <a:r>
              <a:rPr lang="en-US" sz="2000" b="1" dirty="0" smtClean="0"/>
              <a:t>;</a:t>
            </a:r>
          </a:p>
          <a:p>
            <a:pPr lvl="2" eaLnBrk="1" hangingPunct="1">
              <a:lnSpc>
                <a:spcPct val="80000"/>
              </a:lnSpc>
              <a:buFontTx/>
              <a:buNone/>
            </a:pPr>
            <a:r>
              <a:rPr lang="en-US" sz="2000" b="1" dirty="0" err="1" smtClean="0"/>
              <a:t>Pchar</a:t>
            </a:r>
            <a:r>
              <a:rPr lang="en-US" sz="2000" b="1" dirty="0" smtClean="0"/>
              <a:t> p(7);		// </a:t>
            </a:r>
            <a:r>
              <a:rPr lang="en-US" sz="2000" i="1" dirty="0" smtClean="0"/>
              <a:t>error (good!)</a:t>
            </a:r>
          </a:p>
          <a:p>
            <a:pPr lvl="2" eaLnBrk="1" hangingPunct="1">
              <a:lnSpc>
                <a:spcPct val="80000"/>
              </a:lnSpc>
              <a:buFontTx/>
              <a:buNone/>
            </a:pPr>
            <a:r>
              <a:rPr lang="en-US" sz="2000" b="1" dirty="0" err="1" smtClean="0"/>
              <a:t>Pchar</a:t>
            </a:r>
            <a:r>
              <a:rPr lang="en-US" sz="2000" b="1" dirty="0" smtClean="0"/>
              <a:t> p = </a:t>
            </a:r>
            <a:r>
              <a:rPr lang="en-US" sz="2000" b="1" dirty="0" err="1" smtClean="0"/>
              <a:t>Pchar</a:t>
            </a:r>
            <a:r>
              <a:rPr lang="en-US" sz="2000" b="1" dirty="0" smtClean="0"/>
              <a:t>(7);	//</a:t>
            </a:r>
            <a:r>
              <a:rPr lang="en-US" sz="2000" dirty="0" smtClean="0"/>
              <a:t> </a:t>
            </a:r>
            <a:r>
              <a:rPr lang="en-US" sz="2000" i="1" dirty="0" smtClean="0"/>
              <a:t>“legal” (ouch!)</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F7197A43-911F-4CB1-9B61-CA60D6C9294D}" type="slidenum">
              <a:rPr lang="en-US" smtClean="0"/>
              <a:pPr/>
              <a:t>36</a:t>
            </a:fld>
            <a:endParaRPr lang="en-US" smtClean="0"/>
          </a:p>
        </p:txBody>
      </p:sp>
      <p:sp>
        <p:nvSpPr>
          <p:cNvPr id="46083" name="Rectangle 2"/>
          <p:cNvSpPr>
            <a:spLocks noGrp="1" noChangeArrowheads="1"/>
          </p:cNvSpPr>
          <p:nvPr>
            <p:ph type="title"/>
          </p:nvPr>
        </p:nvSpPr>
        <p:spPr/>
        <p:txBody>
          <a:bodyPr/>
          <a:lstStyle/>
          <a:p>
            <a:pPr eaLnBrk="1" hangingPunct="1"/>
            <a:r>
              <a:rPr lang="en-US" smtClean="0"/>
              <a:t>Problem #2: list workarounds</a:t>
            </a:r>
          </a:p>
        </p:txBody>
      </p:sp>
      <p:sp>
        <p:nvSpPr>
          <p:cNvPr id="46084" name="Rectangle 3"/>
          <p:cNvSpPr>
            <a:spLocks noGrp="1" noChangeArrowheads="1"/>
          </p:cNvSpPr>
          <p:nvPr>
            <p:ph type="body" idx="1"/>
          </p:nvPr>
        </p:nvSpPr>
        <p:spPr>
          <a:xfrm>
            <a:off x="457200" y="1371600"/>
            <a:ext cx="8229600" cy="5257800"/>
          </a:xfrm>
        </p:spPr>
        <p:txBody>
          <a:bodyPr/>
          <a:lstStyle/>
          <a:p>
            <a:pPr eaLnBrk="1" hangingPunct="1">
              <a:lnSpc>
                <a:spcPct val="90000"/>
              </a:lnSpc>
            </a:pPr>
            <a:r>
              <a:rPr lang="en-US" sz="2800" dirty="0" smtClean="0"/>
              <a:t>Initialize a vector </a:t>
            </a:r>
            <a:r>
              <a:rPr lang="en-US" sz="2000" dirty="0" smtClean="0"/>
              <a:t>(using </a:t>
            </a:r>
            <a:r>
              <a:rPr lang="en-US" sz="2000" dirty="0" err="1" smtClean="0"/>
              <a:t>push_back</a:t>
            </a:r>
            <a:r>
              <a:rPr lang="en-US" sz="2000" dirty="0" smtClean="0"/>
              <a:t>)</a:t>
            </a:r>
          </a:p>
          <a:p>
            <a:pPr lvl="1" eaLnBrk="1" hangingPunct="1">
              <a:lnSpc>
                <a:spcPct val="90000"/>
              </a:lnSpc>
            </a:pPr>
            <a:r>
              <a:rPr lang="en-US" sz="2400" dirty="0" smtClean="0"/>
              <a:t>Clumsy and indirect</a:t>
            </a:r>
          </a:p>
          <a:p>
            <a:pPr eaLnBrk="1" hangingPunct="1">
              <a:lnSpc>
                <a:spcPct val="90000"/>
              </a:lnSpc>
              <a:buFontTx/>
              <a:buNone/>
            </a:pPr>
            <a:endParaRPr lang="en-US" sz="900" b="1" dirty="0" smtClean="0"/>
          </a:p>
          <a:p>
            <a:pPr lvl="3" eaLnBrk="1" hangingPunct="1">
              <a:lnSpc>
                <a:spcPct val="90000"/>
              </a:lnSpc>
              <a:buFontTx/>
              <a:buNone/>
            </a:pPr>
            <a:r>
              <a:rPr lang="en-US" b="1" dirty="0" smtClean="0"/>
              <a:t>template&lt;class T&gt; class vector {</a:t>
            </a:r>
          </a:p>
          <a:p>
            <a:pPr lvl="3" eaLnBrk="1" hangingPunct="1">
              <a:lnSpc>
                <a:spcPct val="90000"/>
              </a:lnSpc>
              <a:buFontTx/>
              <a:buNone/>
            </a:pPr>
            <a:r>
              <a:rPr lang="en-US" b="1" dirty="0" smtClean="0"/>
              <a:t>	// </a:t>
            </a:r>
            <a:r>
              <a:rPr lang="en-US" dirty="0" smtClean="0"/>
              <a:t>…</a:t>
            </a:r>
            <a:endParaRPr lang="en-US" b="1" dirty="0" smtClean="0"/>
          </a:p>
          <a:p>
            <a:pPr lvl="3" eaLnBrk="1" hangingPunct="1">
              <a:lnSpc>
                <a:spcPct val="90000"/>
              </a:lnSpc>
              <a:buFontTx/>
              <a:buNone/>
            </a:pPr>
            <a:r>
              <a:rPr lang="en-US" b="1" dirty="0" smtClean="0"/>
              <a:t>	void </a:t>
            </a:r>
            <a:r>
              <a:rPr lang="en-US" b="1" dirty="0" err="1" smtClean="0"/>
              <a:t>push_back</a:t>
            </a:r>
            <a:r>
              <a:rPr lang="en-US" b="1" dirty="0" smtClean="0"/>
              <a:t>(const T&amp;) { /* </a:t>
            </a:r>
            <a:r>
              <a:rPr lang="en-US" dirty="0" smtClean="0"/>
              <a:t>…</a:t>
            </a:r>
            <a:r>
              <a:rPr lang="en-US" b="1" dirty="0" smtClean="0"/>
              <a:t> */ }</a:t>
            </a:r>
          </a:p>
          <a:p>
            <a:pPr lvl="3" eaLnBrk="1" hangingPunct="1">
              <a:lnSpc>
                <a:spcPct val="90000"/>
              </a:lnSpc>
              <a:buFontTx/>
              <a:buNone/>
            </a:pPr>
            <a:r>
              <a:rPr lang="en-US" b="1" dirty="0" smtClean="0"/>
              <a:t>	// </a:t>
            </a:r>
            <a:r>
              <a:rPr lang="en-US" dirty="0" smtClean="0"/>
              <a:t>…</a:t>
            </a:r>
            <a:endParaRPr lang="en-US" b="1" dirty="0" smtClean="0"/>
          </a:p>
          <a:p>
            <a:pPr lvl="3" eaLnBrk="1" hangingPunct="1">
              <a:lnSpc>
                <a:spcPct val="90000"/>
              </a:lnSpc>
              <a:buFontTx/>
              <a:buNone/>
            </a:pPr>
            <a:r>
              <a:rPr lang="en-US" b="1" dirty="0" smtClean="0"/>
              <a:t>};</a:t>
            </a:r>
          </a:p>
          <a:p>
            <a:pPr lvl="3" eaLnBrk="1" hangingPunct="1">
              <a:lnSpc>
                <a:spcPct val="90000"/>
              </a:lnSpc>
              <a:buFontTx/>
              <a:buNone/>
            </a:pPr>
            <a:endParaRPr lang="en-US" sz="1000" b="1" dirty="0" smtClean="0"/>
          </a:p>
          <a:p>
            <a:pPr lvl="3" eaLnBrk="1" hangingPunct="1">
              <a:lnSpc>
                <a:spcPct val="90000"/>
              </a:lnSpc>
              <a:buFontTx/>
              <a:buNone/>
            </a:pPr>
            <a:r>
              <a:rPr lang="en-US" b="1" dirty="0" smtClean="0"/>
              <a:t>vector&lt;double&gt; v;</a:t>
            </a:r>
          </a:p>
          <a:p>
            <a:pPr lvl="3" eaLnBrk="1" hangingPunct="1">
              <a:lnSpc>
                <a:spcPct val="90000"/>
              </a:lnSpc>
              <a:buFontTx/>
              <a:buNone/>
            </a:pPr>
            <a:r>
              <a:rPr lang="en-US" b="1" dirty="0" err="1" smtClean="0"/>
              <a:t>v.push_back</a:t>
            </a:r>
            <a:r>
              <a:rPr lang="en-US" b="1" dirty="0" smtClean="0"/>
              <a:t>(1);  </a:t>
            </a:r>
            <a:r>
              <a:rPr lang="en-US" b="1" dirty="0" err="1" smtClean="0"/>
              <a:t>v.push_back</a:t>
            </a:r>
            <a:r>
              <a:rPr lang="en-US" b="1" dirty="0" smtClean="0"/>
              <a:t>(2); </a:t>
            </a:r>
            <a:r>
              <a:rPr lang="en-US" b="1" dirty="0" err="1" smtClean="0"/>
              <a:t>v.push_back</a:t>
            </a:r>
            <a:r>
              <a:rPr lang="en-US" b="1" dirty="0" smtClean="0"/>
              <a:t>(3.4);</a:t>
            </a:r>
          </a:p>
          <a:p>
            <a:pPr lvl="2" eaLnBrk="1" hangingPunct="1">
              <a:lnSpc>
                <a:spcPct val="90000"/>
              </a:lnSpc>
              <a:buFontTx/>
              <a:buNone/>
            </a:pPr>
            <a:endParaRPr lang="en-US" sz="1000" b="1" dirty="0" smtClean="0"/>
          </a:p>
          <a:p>
            <a:pPr eaLnBrk="1" hangingPunct="1">
              <a:lnSpc>
                <a:spcPct val="80000"/>
              </a:lnSpc>
            </a:pPr>
            <a:r>
              <a:rPr lang="en-US" sz="2800" dirty="0" smtClean="0"/>
              <a:t>Violates fundamental C++ design principle:</a:t>
            </a:r>
          </a:p>
          <a:p>
            <a:pPr lvl="1" eaLnBrk="1" hangingPunct="1">
              <a:lnSpc>
                <a:spcPct val="90000"/>
              </a:lnSpc>
            </a:pPr>
            <a:r>
              <a:rPr lang="en-US" sz="2400" dirty="0" smtClean="0"/>
              <a:t>Support fundamental notions directly (“state intent”)</a:t>
            </a:r>
          </a:p>
          <a:p>
            <a:pPr lvl="2" eaLnBrk="1" hangingPunct="1">
              <a:lnSpc>
                <a:spcPct val="90000"/>
              </a:lnSpc>
              <a:buFontTx/>
              <a:buNone/>
            </a:pPr>
            <a:endParaRPr lang="en-US" sz="1600" b="1" dirty="0"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p>
            <a:fld id="{FA3293D3-D764-4A17-AD1C-8026FC3D9FC8}" type="slidenum">
              <a:rPr lang="en-US" smtClean="0"/>
              <a:pPr/>
              <a:t>37</a:t>
            </a:fld>
            <a:endParaRPr lang="en-US" smtClean="0"/>
          </a:p>
        </p:txBody>
      </p:sp>
      <p:sp>
        <p:nvSpPr>
          <p:cNvPr id="47107" name="Rectangle 2"/>
          <p:cNvSpPr>
            <a:spLocks noGrp="1" noChangeArrowheads="1"/>
          </p:cNvSpPr>
          <p:nvPr>
            <p:ph type="title"/>
          </p:nvPr>
        </p:nvSpPr>
        <p:spPr/>
        <p:txBody>
          <a:bodyPr/>
          <a:lstStyle/>
          <a:p>
            <a:pPr eaLnBrk="1" hangingPunct="1"/>
            <a:r>
              <a:rPr lang="en-US" smtClean="0"/>
              <a:t>Problem #2: list workarounds</a:t>
            </a:r>
          </a:p>
        </p:txBody>
      </p:sp>
      <p:sp>
        <p:nvSpPr>
          <p:cNvPr id="47108" name="Rectangle 3"/>
          <p:cNvSpPr>
            <a:spLocks noGrp="1" noChangeArrowheads="1"/>
          </p:cNvSpPr>
          <p:nvPr>
            <p:ph type="body" idx="1"/>
          </p:nvPr>
        </p:nvSpPr>
        <p:spPr>
          <a:xfrm>
            <a:off x="457200" y="1371600"/>
            <a:ext cx="8229600" cy="5334000"/>
          </a:xfrm>
        </p:spPr>
        <p:txBody>
          <a:bodyPr/>
          <a:lstStyle/>
          <a:p>
            <a:pPr eaLnBrk="1" hangingPunct="1">
              <a:lnSpc>
                <a:spcPct val="80000"/>
              </a:lnSpc>
            </a:pPr>
            <a:r>
              <a:rPr lang="en-US" sz="2800" dirty="0" smtClean="0"/>
              <a:t>Initialize vector </a:t>
            </a:r>
            <a:r>
              <a:rPr lang="en-US" sz="2000" dirty="0" smtClean="0"/>
              <a:t>(using general iterator constructor)</a:t>
            </a:r>
          </a:p>
          <a:p>
            <a:pPr lvl="1" eaLnBrk="1" hangingPunct="1">
              <a:lnSpc>
                <a:spcPct val="80000"/>
              </a:lnSpc>
            </a:pPr>
            <a:r>
              <a:rPr lang="en-US" sz="2400" dirty="0" smtClean="0"/>
              <a:t>Awkward, error-prone, and indirect</a:t>
            </a:r>
          </a:p>
          <a:p>
            <a:pPr lvl="1" eaLnBrk="1" hangingPunct="1">
              <a:lnSpc>
                <a:spcPct val="80000"/>
              </a:lnSpc>
            </a:pPr>
            <a:r>
              <a:rPr lang="en-US" sz="2400" dirty="0" smtClean="0"/>
              <a:t>Spurious use of (unsafe) array</a:t>
            </a:r>
          </a:p>
          <a:p>
            <a:pPr eaLnBrk="1" hangingPunct="1">
              <a:lnSpc>
                <a:spcPct val="80000"/>
              </a:lnSpc>
            </a:pPr>
            <a:endParaRPr lang="en-US" sz="900" dirty="0" smtClean="0"/>
          </a:p>
          <a:p>
            <a:pPr lvl="3" eaLnBrk="1" hangingPunct="1">
              <a:lnSpc>
                <a:spcPct val="80000"/>
              </a:lnSpc>
              <a:buFontTx/>
              <a:buNone/>
            </a:pPr>
            <a:r>
              <a:rPr lang="en-US" b="1" dirty="0" smtClean="0"/>
              <a:t>template&lt;class T&gt; class vector {</a:t>
            </a:r>
          </a:p>
          <a:p>
            <a:pPr lvl="3" eaLnBrk="1" hangingPunct="1">
              <a:lnSpc>
                <a:spcPct val="80000"/>
              </a:lnSpc>
              <a:buFontTx/>
              <a:buNone/>
            </a:pPr>
            <a:r>
              <a:rPr lang="en-US" b="1" dirty="0" smtClean="0"/>
              <a:t>	// </a:t>
            </a:r>
            <a:r>
              <a:rPr lang="en-US" i="1" dirty="0" smtClean="0"/>
              <a:t>…</a:t>
            </a:r>
            <a:endParaRPr lang="en-US" b="1" i="1" dirty="0" smtClean="0"/>
          </a:p>
          <a:p>
            <a:pPr lvl="3" eaLnBrk="1" hangingPunct="1">
              <a:lnSpc>
                <a:spcPct val="80000"/>
              </a:lnSpc>
              <a:buFontTx/>
              <a:buNone/>
            </a:pPr>
            <a:r>
              <a:rPr lang="en-US" b="1" dirty="0" smtClean="0"/>
              <a:t>	template &lt;class </a:t>
            </a:r>
            <a:r>
              <a:rPr lang="en-US" b="1" dirty="0" err="1" smtClean="0"/>
              <a:t>Iter</a:t>
            </a:r>
            <a:r>
              <a:rPr lang="en-US" b="1" dirty="0" smtClean="0"/>
              <a:t>&gt;</a:t>
            </a:r>
          </a:p>
          <a:p>
            <a:pPr lvl="3" eaLnBrk="1" hangingPunct="1">
              <a:lnSpc>
                <a:spcPct val="80000"/>
              </a:lnSpc>
              <a:buFontTx/>
              <a:buNone/>
            </a:pPr>
            <a:r>
              <a:rPr lang="en-US" b="1" dirty="0" smtClean="0"/>
              <a:t>		vector(</a:t>
            </a:r>
            <a:r>
              <a:rPr lang="en-US" b="1" dirty="0" err="1" smtClean="0"/>
              <a:t>Iter</a:t>
            </a:r>
            <a:r>
              <a:rPr lang="en-US" b="1" dirty="0" smtClean="0"/>
              <a:t> first, </a:t>
            </a:r>
            <a:r>
              <a:rPr lang="en-US" b="1" dirty="0" err="1" smtClean="0"/>
              <a:t>Iter</a:t>
            </a:r>
            <a:r>
              <a:rPr lang="en-US" b="1" dirty="0" smtClean="0"/>
              <a:t> last) { /*</a:t>
            </a:r>
            <a:r>
              <a:rPr lang="en-US" b="1" i="1" dirty="0" smtClean="0"/>
              <a:t> </a:t>
            </a:r>
            <a:r>
              <a:rPr lang="en-US" i="1" dirty="0" smtClean="0"/>
              <a:t>…</a:t>
            </a:r>
            <a:r>
              <a:rPr lang="en-US" b="1" dirty="0" smtClean="0"/>
              <a:t> */ }</a:t>
            </a:r>
          </a:p>
          <a:p>
            <a:pPr lvl="3" eaLnBrk="1" hangingPunct="1">
              <a:lnSpc>
                <a:spcPct val="80000"/>
              </a:lnSpc>
              <a:buFontTx/>
              <a:buNone/>
            </a:pPr>
            <a:r>
              <a:rPr lang="en-US" b="1" dirty="0" smtClean="0"/>
              <a:t>	// </a:t>
            </a:r>
            <a:r>
              <a:rPr lang="en-US" i="1" dirty="0" smtClean="0"/>
              <a:t>…</a:t>
            </a:r>
            <a:endParaRPr lang="en-US" b="1" i="1" dirty="0" smtClean="0"/>
          </a:p>
          <a:p>
            <a:pPr lvl="3" eaLnBrk="1" hangingPunct="1">
              <a:lnSpc>
                <a:spcPct val="80000"/>
              </a:lnSpc>
              <a:buFontTx/>
              <a:buNone/>
            </a:pPr>
            <a:r>
              <a:rPr lang="en-US" b="1" dirty="0" smtClean="0"/>
              <a:t>};</a:t>
            </a:r>
          </a:p>
          <a:p>
            <a:pPr lvl="3" eaLnBrk="1" hangingPunct="1">
              <a:lnSpc>
                <a:spcPct val="80000"/>
              </a:lnSpc>
              <a:buFontTx/>
              <a:buNone/>
            </a:pPr>
            <a:endParaRPr lang="en-US" sz="1000" b="1" dirty="0" smtClean="0"/>
          </a:p>
          <a:p>
            <a:pPr lvl="3" eaLnBrk="1" hangingPunct="1">
              <a:lnSpc>
                <a:spcPct val="80000"/>
              </a:lnSpc>
              <a:buFontTx/>
              <a:buNone/>
            </a:pPr>
            <a:r>
              <a:rPr lang="en-US" b="1" dirty="0" err="1" smtClean="0"/>
              <a:t>int</a:t>
            </a:r>
            <a:r>
              <a:rPr lang="en-US" b="1" dirty="0" smtClean="0"/>
              <a:t> a[ ] = { 1, 2, 3.4 };				// </a:t>
            </a:r>
            <a:r>
              <a:rPr lang="en-US" i="1" dirty="0" smtClean="0"/>
              <a:t>bug</a:t>
            </a:r>
          </a:p>
          <a:p>
            <a:pPr lvl="3" eaLnBrk="1" hangingPunct="1">
              <a:lnSpc>
                <a:spcPct val="80000"/>
              </a:lnSpc>
              <a:buFontTx/>
              <a:buNone/>
            </a:pPr>
            <a:r>
              <a:rPr lang="en-US" b="1" dirty="0" smtClean="0"/>
              <a:t>vector&lt;double&gt; v(a, </a:t>
            </a:r>
            <a:r>
              <a:rPr lang="en-US" b="1" dirty="0" err="1" smtClean="0"/>
              <a:t>a+sizeof</a:t>
            </a:r>
            <a:r>
              <a:rPr lang="en-US" b="1" dirty="0" smtClean="0"/>
              <a:t>(a)/</a:t>
            </a:r>
            <a:r>
              <a:rPr lang="en-US" b="1" dirty="0" err="1" smtClean="0"/>
              <a:t>sizeof</a:t>
            </a:r>
            <a:r>
              <a:rPr lang="en-US" b="1" dirty="0" smtClean="0"/>
              <a:t>(</a:t>
            </a:r>
            <a:r>
              <a:rPr lang="en-US" b="1" dirty="0" err="1" smtClean="0"/>
              <a:t>int</a:t>
            </a:r>
            <a:r>
              <a:rPr lang="en-US" b="1" dirty="0" smtClean="0"/>
              <a:t>));	// </a:t>
            </a:r>
            <a:r>
              <a:rPr lang="en-US" i="1" dirty="0" smtClean="0"/>
              <a:t>hazard</a:t>
            </a:r>
          </a:p>
          <a:p>
            <a:pPr lvl="1" eaLnBrk="1" hangingPunct="1">
              <a:lnSpc>
                <a:spcPct val="80000"/>
              </a:lnSpc>
              <a:buFontTx/>
              <a:buNone/>
            </a:pPr>
            <a:endParaRPr lang="en-US" sz="1400" b="1" i="1" dirty="0" smtClean="0"/>
          </a:p>
          <a:p>
            <a:pPr eaLnBrk="1" hangingPunct="1">
              <a:lnSpc>
                <a:spcPct val="80000"/>
              </a:lnSpc>
            </a:pPr>
            <a:r>
              <a:rPr lang="en-US" sz="2800" dirty="0" smtClean="0"/>
              <a:t>Violates fundamental C++ design principle:</a:t>
            </a:r>
          </a:p>
          <a:p>
            <a:pPr lvl="1" eaLnBrk="1" hangingPunct="1">
              <a:lnSpc>
                <a:spcPct val="80000"/>
              </a:lnSpc>
            </a:pPr>
            <a:r>
              <a:rPr lang="en-US" sz="2400" dirty="0" smtClean="0"/>
              <a:t>Support user-defined and built-in types equally well</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p>
            <a:fld id="{3B9AC595-7965-41DF-9816-7C3C8D2B47BB}" type="slidenum">
              <a:rPr lang="en-US" smtClean="0"/>
              <a:pPr/>
              <a:t>38</a:t>
            </a:fld>
            <a:endParaRPr lang="en-US" smtClean="0"/>
          </a:p>
        </p:txBody>
      </p:sp>
      <p:sp>
        <p:nvSpPr>
          <p:cNvPr id="48131" name="Rectangle 2"/>
          <p:cNvSpPr>
            <a:spLocks noGrp="1" noChangeArrowheads="1"/>
          </p:cNvSpPr>
          <p:nvPr>
            <p:ph type="title"/>
          </p:nvPr>
        </p:nvSpPr>
        <p:spPr/>
        <p:txBody>
          <a:bodyPr/>
          <a:lstStyle/>
          <a:p>
            <a:pPr eaLnBrk="1" hangingPunct="1"/>
            <a:r>
              <a:rPr lang="en-US" smtClean="0"/>
              <a:t>C++0x: initializer lists</a:t>
            </a:r>
          </a:p>
        </p:txBody>
      </p:sp>
      <p:sp>
        <p:nvSpPr>
          <p:cNvPr id="48132" name="Rectangle 3"/>
          <p:cNvSpPr>
            <a:spLocks noGrp="1" noChangeArrowheads="1"/>
          </p:cNvSpPr>
          <p:nvPr>
            <p:ph type="body" idx="1"/>
          </p:nvPr>
        </p:nvSpPr>
        <p:spPr>
          <a:xfrm>
            <a:off x="457200" y="1600200"/>
            <a:ext cx="8686800" cy="5257800"/>
          </a:xfrm>
        </p:spPr>
        <p:txBody>
          <a:bodyPr/>
          <a:lstStyle/>
          <a:p>
            <a:pPr eaLnBrk="1" hangingPunct="1">
              <a:lnSpc>
                <a:spcPct val="90000"/>
              </a:lnSpc>
            </a:pPr>
            <a:r>
              <a:rPr lang="en-US" dirty="0" smtClean="0"/>
              <a:t>An initializer-list constructor</a:t>
            </a:r>
          </a:p>
          <a:p>
            <a:pPr lvl="1" eaLnBrk="1" hangingPunct="1">
              <a:lnSpc>
                <a:spcPct val="90000"/>
              </a:lnSpc>
            </a:pPr>
            <a:r>
              <a:rPr lang="en-US" sz="2600" dirty="0" smtClean="0"/>
              <a:t>defines the meaning of an initializer list for a type</a:t>
            </a:r>
          </a:p>
          <a:p>
            <a:pPr eaLnBrk="1" hangingPunct="1">
              <a:lnSpc>
                <a:spcPct val="90000"/>
              </a:lnSpc>
              <a:buFontTx/>
              <a:buNone/>
            </a:pPr>
            <a:endParaRPr lang="en-US" sz="1800" dirty="0" smtClean="0"/>
          </a:p>
          <a:p>
            <a:pPr eaLnBrk="1" hangingPunct="1">
              <a:lnSpc>
                <a:spcPct val="90000"/>
              </a:lnSpc>
              <a:buFontTx/>
              <a:buNone/>
            </a:pPr>
            <a:r>
              <a:rPr lang="en-US" sz="2000" b="1" dirty="0" smtClean="0"/>
              <a:t>	template&lt;class T&gt; class vector {</a:t>
            </a:r>
            <a:endParaRPr lang="en-US" sz="2000" dirty="0" smtClean="0"/>
          </a:p>
          <a:p>
            <a:pPr eaLnBrk="1" hangingPunct="1">
              <a:lnSpc>
                <a:spcPct val="90000"/>
              </a:lnSpc>
              <a:buFontTx/>
              <a:buNone/>
            </a:pPr>
            <a:r>
              <a:rPr lang="en-US" sz="2000" b="1" dirty="0" smtClean="0"/>
              <a:t>		// </a:t>
            </a:r>
            <a:r>
              <a:rPr lang="en-US" sz="2000" dirty="0" smtClean="0"/>
              <a:t>…</a:t>
            </a:r>
            <a:endParaRPr lang="en-US" sz="2000" b="1" dirty="0" smtClean="0"/>
          </a:p>
          <a:p>
            <a:pPr eaLnBrk="1" hangingPunct="1">
              <a:lnSpc>
                <a:spcPct val="90000"/>
              </a:lnSpc>
              <a:buFontTx/>
              <a:buNone/>
            </a:pPr>
            <a:r>
              <a:rPr lang="en-US" sz="2000" b="1" dirty="0" smtClean="0"/>
              <a:t>		vector(std::</a:t>
            </a:r>
            <a:r>
              <a:rPr lang="en-US" sz="2000" b="1" dirty="0" err="1" smtClean="0"/>
              <a:t>initializer_list</a:t>
            </a:r>
            <a:r>
              <a:rPr lang="en-US" sz="2000" b="1" dirty="0" smtClean="0"/>
              <a:t>&lt;T&gt;);	//</a:t>
            </a:r>
            <a:r>
              <a:rPr lang="en-US" sz="2000" dirty="0" smtClean="0"/>
              <a:t> </a:t>
            </a:r>
            <a:r>
              <a:rPr lang="en-US" sz="2000" i="1" dirty="0" smtClean="0"/>
              <a:t>initializer list constructor</a:t>
            </a:r>
            <a:endParaRPr lang="en-US" sz="2000" b="1" i="1" dirty="0" smtClean="0"/>
          </a:p>
          <a:p>
            <a:pPr eaLnBrk="1" hangingPunct="1">
              <a:lnSpc>
                <a:spcPct val="90000"/>
              </a:lnSpc>
              <a:buFontTx/>
              <a:buNone/>
            </a:pPr>
            <a:r>
              <a:rPr lang="en-US" sz="2000" b="1" dirty="0" smtClean="0"/>
              <a:t>		// </a:t>
            </a:r>
            <a:r>
              <a:rPr lang="en-US" sz="2000" dirty="0" smtClean="0"/>
              <a:t>…</a:t>
            </a:r>
            <a:endParaRPr lang="en-US" sz="2000" b="1" dirty="0" smtClean="0"/>
          </a:p>
          <a:p>
            <a:pPr eaLnBrk="1" hangingPunct="1">
              <a:lnSpc>
                <a:spcPct val="90000"/>
              </a:lnSpc>
              <a:buFontTx/>
              <a:buNone/>
            </a:pPr>
            <a:r>
              <a:rPr lang="en-US" sz="2000" b="1" dirty="0" smtClean="0"/>
              <a:t>	};</a:t>
            </a:r>
          </a:p>
          <a:p>
            <a:pPr eaLnBrk="1" hangingPunct="1">
              <a:lnSpc>
                <a:spcPct val="90000"/>
              </a:lnSpc>
              <a:buFontTx/>
              <a:buNone/>
            </a:pPr>
            <a:endParaRPr lang="en-US" sz="2000" b="1" dirty="0" smtClean="0"/>
          </a:p>
          <a:p>
            <a:pPr eaLnBrk="1" hangingPunct="1">
              <a:lnSpc>
                <a:spcPct val="90000"/>
              </a:lnSpc>
              <a:buFontTx/>
              <a:buNone/>
            </a:pPr>
            <a:r>
              <a:rPr lang="en-US" sz="2000" b="1" dirty="0" smtClean="0"/>
              <a:t>vector&lt;double&gt; v = { 1, 2, 3.4 };</a:t>
            </a:r>
          </a:p>
          <a:p>
            <a:pPr eaLnBrk="1" hangingPunct="1">
              <a:lnSpc>
                <a:spcPct val="90000"/>
              </a:lnSpc>
              <a:buFontTx/>
              <a:buNone/>
            </a:pPr>
            <a:endParaRPr lang="en-US" sz="1000" b="1" dirty="0" smtClean="0"/>
          </a:p>
          <a:p>
            <a:pPr eaLnBrk="1" hangingPunct="1">
              <a:lnSpc>
                <a:spcPct val="90000"/>
              </a:lnSpc>
              <a:buFontTx/>
              <a:buNone/>
            </a:pPr>
            <a:r>
              <a:rPr lang="en-US" sz="2000" b="1" dirty="0" smtClean="0"/>
              <a:t>vector&lt;string&gt; </a:t>
            </a:r>
            <a:r>
              <a:rPr lang="en-US" sz="2000" b="1" dirty="0" err="1" smtClean="0"/>
              <a:t>geek_heros</a:t>
            </a:r>
            <a:r>
              <a:rPr lang="en-US" sz="2000" b="1" dirty="0" smtClean="0"/>
              <a:t> = {</a:t>
            </a:r>
          </a:p>
          <a:p>
            <a:pPr eaLnBrk="1" hangingPunct="1">
              <a:lnSpc>
                <a:spcPct val="90000"/>
              </a:lnSpc>
              <a:buFontTx/>
              <a:buNone/>
            </a:pPr>
            <a:r>
              <a:rPr lang="en-US" sz="2000" b="1" dirty="0" smtClean="0"/>
              <a:t>	</a:t>
            </a:r>
            <a:r>
              <a:rPr lang="en-US" sz="2000" b="1" dirty="0" smtClean="0">
                <a:cs typeface="Times New Roman" pitchFamily="18" charset="0"/>
              </a:rPr>
              <a:t>"</a:t>
            </a:r>
            <a:r>
              <a:rPr lang="en-US" sz="2000" b="1" dirty="0" smtClean="0"/>
              <a:t>Dahl</a:t>
            </a:r>
            <a:r>
              <a:rPr lang="en-US" sz="2000" b="1" dirty="0" smtClean="0">
                <a:cs typeface="Times New Roman" pitchFamily="18" charset="0"/>
              </a:rPr>
              <a:t>"</a:t>
            </a:r>
            <a:r>
              <a:rPr lang="en-US" sz="2000" b="1" dirty="0" smtClean="0"/>
              <a:t>, </a:t>
            </a:r>
            <a:r>
              <a:rPr lang="en-US" sz="2000" b="1" dirty="0" smtClean="0">
                <a:cs typeface="Times New Roman" pitchFamily="18" charset="0"/>
              </a:rPr>
              <a:t>"</a:t>
            </a:r>
            <a:r>
              <a:rPr lang="en-US" sz="2000" b="1" dirty="0" smtClean="0"/>
              <a:t>Kernighan</a:t>
            </a:r>
            <a:r>
              <a:rPr lang="en-US" sz="2000" b="1" dirty="0" smtClean="0">
                <a:cs typeface="Times New Roman" pitchFamily="18" charset="0"/>
              </a:rPr>
              <a:t>"</a:t>
            </a:r>
            <a:r>
              <a:rPr lang="en-US" sz="2000" b="1" dirty="0" smtClean="0"/>
              <a:t>, </a:t>
            </a:r>
            <a:r>
              <a:rPr lang="en-US" sz="2000" b="1" dirty="0" smtClean="0">
                <a:cs typeface="Times New Roman" pitchFamily="18" charset="0"/>
              </a:rPr>
              <a:t>"</a:t>
            </a:r>
            <a:r>
              <a:rPr lang="en-US" sz="2000" b="1" dirty="0" smtClean="0"/>
              <a:t>McIlroy</a:t>
            </a:r>
            <a:r>
              <a:rPr lang="en-US" sz="2000" b="1" dirty="0" smtClean="0">
                <a:cs typeface="Times New Roman" pitchFamily="18" charset="0"/>
              </a:rPr>
              <a:t>"</a:t>
            </a:r>
            <a:r>
              <a:rPr lang="en-US" sz="2000" b="1" dirty="0" smtClean="0"/>
              <a:t>, </a:t>
            </a:r>
            <a:r>
              <a:rPr lang="en-US" sz="2000" b="1" dirty="0" smtClean="0">
                <a:cs typeface="Times New Roman" pitchFamily="18" charset="0"/>
              </a:rPr>
              <a:t>"</a:t>
            </a:r>
            <a:r>
              <a:rPr lang="en-US" sz="2000" b="1" dirty="0" smtClean="0"/>
              <a:t>Nygaard </a:t>
            </a:r>
            <a:r>
              <a:rPr lang="en-US" sz="2000" b="1" dirty="0" smtClean="0">
                <a:cs typeface="Times New Roman" pitchFamily="18" charset="0"/>
              </a:rPr>
              <a:t>"</a:t>
            </a:r>
            <a:r>
              <a:rPr lang="en-US" sz="2000" b="1" dirty="0" smtClean="0"/>
              <a:t>, </a:t>
            </a:r>
            <a:r>
              <a:rPr lang="en-US" sz="2000" b="1" dirty="0" smtClean="0">
                <a:cs typeface="Times New Roman" pitchFamily="18" charset="0"/>
              </a:rPr>
              <a:t>"</a:t>
            </a:r>
            <a:r>
              <a:rPr lang="en-US" sz="2000" b="1" dirty="0" smtClean="0"/>
              <a:t>Ritchie</a:t>
            </a:r>
            <a:r>
              <a:rPr lang="en-US" sz="2000" b="1" dirty="0" smtClean="0">
                <a:cs typeface="Times New Roman" pitchFamily="18" charset="0"/>
              </a:rPr>
              <a:t>"</a:t>
            </a:r>
            <a:r>
              <a:rPr lang="en-US" sz="2000" b="1" dirty="0" smtClean="0"/>
              <a:t>, </a:t>
            </a:r>
            <a:r>
              <a:rPr lang="en-US" sz="2000" b="1" dirty="0" smtClean="0">
                <a:cs typeface="Times New Roman" pitchFamily="18" charset="0"/>
              </a:rPr>
              <a:t>"</a:t>
            </a:r>
            <a:r>
              <a:rPr lang="en-US" sz="2000" b="1" dirty="0" smtClean="0"/>
              <a:t>Stepanov</a:t>
            </a:r>
            <a:r>
              <a:rPr lang="en-US" sz="2000" b="1" dirty="0" smtClean="0">
                <a:cs typeface="Times New Roman" pitchFamily="18" charset="0"/>
              </a:rPr>
              <a:t>"</a:t>
            </a:r>
            <a:r>
              <a:rPr lang="en-US" sz="2000" b="1" dirty="0" smtClean="0"/>
              <a:t> </a:t>
            </a:r>
          </a:p>
          <a:p>
            <a:pPr eaLnBrk="1" hangingPunct="1">
              <a:lnSpc>
                <a:spcPct val="90000"/>
              </a:lnSpc>
              <a:buFontTx/>
              <a:buNone/>
            </a:pPr>
            <a:r>
              <a:rPr lang="en-US" sz="2000" b="1" dirty="0" smtClean="0"/>
              <a:t>};</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p:spPr>
        <p:txBody>
          <a:bodyPr/>
          <a:lstStyle/>
          <a:p>
            <a:fld id="{F6A4B57F-A49F-465A-AF33-45FE487BF7B9}" type="slidenum">
              <a:rPr lang="en-US" smtClean="0"/>
              <a:pPr/>
              <a:t>39</a:t>
            </a:fld>
            <a:endParaRPr lang="en-US" smtClean="0"/>
          </a:p>
        </p:txBody>
      </p:sp>
      <p:sp>
        <p:nvSpPr>
          <p:cNvPr id="49155" name="Rectangle 2"/>
          <p:cNvSpPr>
            <a:spLocks noGrp="1" noChangeArrowheads="1"/>
          </p:cNvSpPr>
          <p:nvPr>
            <p:ph type="title"/>
          </p:nvPr>
        </p:nvSpPr>
        <p:spPr/>
        <p:txBody>
          <a:bodyPr/>
          <a:lstStyle/>
          <a:p>
            <a:pPr eaLnBrk="1" hangingPunct="1"/>
            <a:r>
              <a:rPr lang="en-US" smtClean="0"/>
              <a:t>C++0x: initializer lists</a:t>
            </a:r>
          </a:p>
        </p:txBody>
      </p:sp>
      <p:sp>
        <p:nvSpPr>
          <p:cNvPr id="49156" name="Rectangle 3"/>
          <p:cNvSpPr>
            <a:spLocks noGrp="1" noChangeArrowheads="1"/>
          </p:cNvSpPr>
          <p:nvPr>
            <p:ph type="body" idx="1"/>
          </p:nvPr>
        </p:nvSpPr>
        <p:spPr>
          <a:xfrm>
            <a:off x="381000" y="1447800"/>
            <a:ext cx="7772400" cy="4525963"/>
          </a:xfrm>
        </p:spPr>
        <p:txBody>
          <a:bodyPr/>
          <a:lstStyle/>
          <a:p>
            <a:pPr eaLnBrk="1" hangingPunct="1">
              <a:lnSpc>
                <a:spcPct val="90000"/>
              </a:lnSpc>
            </a:pPr>
            <a:r>
              <a:rPr lang="en-US" sz="2800" dirty="0" smtClean="0"/>
              <a:t>Not just for templates and constructors</a:t>
            </a:r>
          </a:p>
          <a:p>
            <a:pPr lvl="1" eaLnBrk="1" hangingPunct="1">
              <a:lnSpc>
                <a:spcPct val="90000"/>
              </a:lnSpc>
            </a:pPr>
            <a:r>
              <a:rPr lang="en-US" sz="2000" dirty="0" smtClean="0"/>
              <a:t>but </a:t>
            </a:r>
            <a:r>
              <a:rPr lang="en-US" sz="2000" b="1" dirty="0" smtClean="0"/>
              <a:t>std::initializer list</a:t>
            </a:r>
            <a:r>
              <a:rPr lang="en-US" sz="2000" dirty="0" smtClean="0"/>
              <a:t> is simple – does just one thing well</a:t>
            </a:r>
          </a:p>
          <a:p>
            <a:pPr eaLnBrk="1" hangingPunct="1">
              <a:lnSpc>
                <a:spcPct val="90000"/>
              </a:lnSpc>
              <a:buFontTx/>
              <a:buNone/>
            </a:pPr>
            <a:endParaRPr lang="en-US" sz="2000" dirty="0" smtClean="0"/>
          </a:p>
          <a:p>
            <a:pPr eaLnBrk="1" hangingPunct="1">
              <a:lnSpc>
                <a:spcPct val="90000"/>
              </a:lnSpc>
              <a:buFontTx/>
              <a:buNone/>
            </a:pPr>
            <a:endParaRPr lang="en-US" sz="2000" b="1" dirty="0" smtClean="0"/>
          </a:p>
          <a:p>
            <a:pPr eaLnBrk="1" hangingPunct="1">
              <a:lnSpc>
                <a:spcPct val="90000"/>
              </a:lnSpc>
              <a:buFontTx/>
              <a:buNone/>
            </a:pPr>
            <a:r>
              <a:rPr lang="en-US" sz="2000" b="1" dirty="0" smtClean="0"/>
              <a:t>		void f(</a:t>
            </a:r>
            <a:r>
              <a:rPr lang="en-US" sz="2000" b="1" dirty="0" err="1" smtClean="0"/>
              <a:t>int</a:t>
            </a:r>
            <a:r>
              <a:rPr lang="en-US" sz="2000" b="1" dirty="0" smtClean="0"/>
              <a:t>, std::</a:t>
            </a:r>
            <a:r>
              <a:rPr lang="en-US" sz="2000" b="1" dirty="0" err="1" smtClean="0"/>
              <a:t>initializer_list</a:t>
            </a:r>
            <a:r>
              <a:rPr lang="en-US" sz="2000" b="1" dirty="0" smtClean="0"/>
              <a:t>&lt;</a:t>
            </a:r>
            <a:r>
              <a:rPr lang="en-US" sz="2000" b="1" dirty="0" err="1" smtClean="0"/>
              <a:t>int</a:t>
            </a:r>
            <a:r>
              <a:rPr lang="en-US" sz="2000" b="1" dirty="0" smtClean="0"/>
              <a:t>&gt;, </a:t>
            </a:r>
            <a:r>
              <a:rPr lang="en-US" sz="2000" b="1" dirty="0" err="1" smtClean="0"/>
              <a:t>int</a:t>
            </a:r>
            <a:r>
              <a:rPr lang="en-US" sz="2000" b="1" dirty="0" smtClean="0"/>
              <a:t>);	</a:t>
            </a:r>
          </a:p>
          <a:p>
            <a:pPr eaLnBrk="1" hangingPunct="1">
              <a:lnSpc>
                <a:spcPct val="90000"/>
              </a:lnSpc>
              <a:buFontTx/>
              <a:buNone/>
            </a:pPr>
            <a:endParaRPr lang="en-US" sz="2000" b="1" dirty="0" smtClean="0"/>
          </a:p>
          <a:p>
            <a:pPr eaLnBrk="1" hangingPunct="1">
              <a:lnSpc>
                <a:spcPct val="90000"/>
              </a:lnSpc>
              <a:buFontTx/>
              <a:buNone/>
            </a:pPr>
            <a:r>
              <a:rPr lang="en-US" sz="2000" b="1" dirty="0" smtClean="0"/>
              <a:t>		f(1, {2,3,4}, 5);</a:t>
            </a:r>
          </a:p>
          <a:p>
            <a:pPr eaLnBrk="1" hangingPunct="1">
              <a:lnSpc>
                <a:spcPct val="90000"/>
              </a:lnSpc>
              <a:buFontTx/>
              <a:buNone/>
            </a:pPr>
            <a:r>
              <a:rPr lang="en-US" sz="2000" b="1" dirty="0" smtClean="0"/>
              <a:t>		f(42, {1,a,3,b,c,d,x+y,0,g(</a:t>
            </a:r>
            <a:r>
              <a:rPr lang="en-US" sz="2000" b="1" dirty="0" err="1" smtClean="0"/>
              <a:t>x+a</a:t>
            </a:r>
            <a:r>
              <a:rPr lang="en-US" sz="2000" b="1" dirty="0" smtClean="0"/>
              <a:t>),0,0,3}, 1066);</a:t>
            </a:r>
            <a:endParaRPr lang="en-US" sz="2400" dirty="0"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p>
            <a:r>
              <a:rPr lang="en-US" smtClean="0"/>
              <a:t>C++0x - Oct'10 - Stroustrup</a:t>
            </a:r>
            <a:endParaRPr lang="en-US"/>
          </a:p>
        </p:txBody>
      </p:sp>
      <p:sp>
        <p:nvSpPr>
          <p:cNvPr id="8195" name="Slide Number Placeholder 5"/>
          <p:cNvSpPr>
            <a:spLocks noGrp="1"/>
          </p:cNvSpPr>
          <p:nvPr>
            <p:ph type="sldNum" sz="quarter" idx="12"/>
          </p:nvPr>
        </p:nvSpPr>
        <p:spPr>
          <a:noFill/>
        </p:spPr>
        <p:txBody>
          <a:bodyPr/>
          <a:lstStyle/>
          <a:p>
            <a:fld id="{3B01B755-4F68-4F63-8222-722720B05706}" type="slidenum">
              <a:rPr lang="en-US" smtClean="0"/>
              <a:pPr/>
              <a:t>4</a:t>
            </a:fld>
            <a:endParaRPr lang="en-US" smtClean="0"/>
          </a:p>
        </p:txBody>
      </p:sp>
      <p:sp>
        <p:nvSpPr>
          <p:cNvPr id="8196" name="Rectangle 2"/>
          <p:cNvSpPr>
            <a:spLocks noGrp="1" noChangeArrowheads="1"/>
          </p:cNvSpPr>
          <p:nvPr>
            <p:ph type="title"/>
          </p:nvPr>
        </p:nvSpPr>
        <p:spPr/>
        <p:txBody>
          <a:bodyPr/>
          <a:lstStyle/>
          <a:p>
            <a:pPr eaLnBrk="1" hangingPunct="1"/>
            <a:r>
              <a:rPr lang="en-US" smtClean="0"/>
              <a:t>Programming languages</a:t>
            </a:r>
          </a:p>
        </p:txBody>
      </p:sp>
      <p:sp>
        <p:nvSpPr>
          <p:cNvPr id="8197" name="Rectangle 3"/>
          <p:cNvSpPr>
            <a:spLocks noGrp="1" noChangeArrowheads="1"/>
          </p:cNvSpPr>
          <p:nvPr>
            <p:ph type="body" idx="1"/>
          </p:nvPr>
        </p:nvSpPr>
        <p:spPr>
          <a:xfrm>
            <a:off x="457200" y="1524000"/>
            <a:ext cx="8229600" cy="762000"/>
          </a:xfrm>
        </p:spPr>
        <p:txBody>
          <a:bodyPr/>
          <a:lstStyle/>
          <a:p>
            <a:pPr eaLnBrk="1" hangingPunct="1"/>
            <a:r>
              <a:rPr lang="en-US" sz="2400" dirty="0" smtClean="0"/>
              <a:t>A programming language exists to help people express ideas</a:t>
            </a:r>
          </a:p>
        </p:txBody>
      </p:sp>
      <p:sp>
        <p:nvSpPr>
          <p:cNvPr id="7" name="Rectangle 3"/>
          <p:cNvSpPr txBox="1">
            <a:spLocks noChangeArrowheads="1"/>
          </p:cNvSpPr>
          <p:nvPr/>
        </p:nvSpPr>
        <p:spPr bwMode="auto">
          <a:xfrm>
            <a:off x="457200" y="2133600"/>
            <a:ext cx="4572000" cy="2590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Programming language features exist to serve design and programming techniques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The primary value of a programming language is in the applications written in it</a:t>
            </a:r>
          </a:p>
        </p:txBody>
      </p:sp>
      <p:pic>
        <p:nvPicPr>
          <p:cNvPr id="8" name="Picture 4" descr="martian"/>
          <p:cNvPicPr>
            <a:picLocks noChangeAspect="1" noChangeArrowheads="1"/>
          </p:cNvPicPr>
          <p:nvPr/>
        </p:nvPicPr>
        <p:blipFill>
          <a:blip r:embed="rId2" cstate="print"/>
          <a:srcRect/>
          <a:stretch>
            <a:fillRect/>
          </a:stretch>
        </p:blipFill>
        <p:spPr bwMode="auto">
          <a:xfrm>
            <a:off x="4953000" y="2209800"/>
            <a:ext cx="4044004" cy="3335338"/>
          </a:xfrm>
          <a:prstGeom prst="rect">
            <a:avLst/>
          </a:prstGeom>
          <a:noFill/>
          <a:ln w="9525">
            <a:noFill/>
            <a:miter lim="800000"/>
            <a:headEnd/>
            <a:tailEnd/>
          </a:ln>
        </p:spPr>
      </p:pic>
      <p:sp>
        <p:nvSpPr>
          <p:cNvPr id="9" name="Rectangle 3"/>
          <p:cNvSpPr txBox="1">
            <a:spLocks noChangeArrowheads="1"/>
          </p:cNvSpPr>
          <p:nvPr/>
        </p:nvSpPr>
        <p:spPr bwMode="auto">
          <a:xfrm>
            <a:off x="533400" y="5181600"/>
            <a:ext cx="83820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The quest for better languages</a:t>
            </a:r>
            <a:r>
              <a:rPr kumimoji="0" lang="en-US" sz="2400" b="0" i="0" u="none" strike="noStrike" kern="0" cap="none" spc="0" normalizeH="0" noProof="0" dirty="0" smtClean="0">
                <a:ln>
                  <a:noFill/>
                </a:ln>
                <a:solidFill>
                  <a:schemeClr val="tx1"/>
                </a:solidFill>
                <a:effectLst/>
                <a:uLnTx/>
                <a:uFillTx/>
                <a:latin typeface="+mn-lt"/>
                <a:ea typeface="+mn-ea"/>
                <a:cs typeface="+mn-cs"/>
              </a:rPr>
              <a:t> </a:t>
            </a:r>
            <a:r>
              <a:rPr kumimoji="0" lang="en-US" sz="2400" b="0" i="0" u="none" strike="noStrike" kern="0" cap="none" spc="0" normalizeH="0" baseline="0" noProof="0" dirty="0" smtClean="0">
                <a:ln>
                  <a:noFill/>
                </a:ln>
                <a:solidFill>
                  <a:schemeClr val="tx1"/>
                </a:solidFill>
                <a:effectLst/>
                <a:uLnTx/>
                <a:uFillTx/>
                <a:latin typeface="+mn-lt"/>
                <a:ea typeface="+mn-ea"/>
                <a:cs typeface="+mn-cs"/>
              </a:rPr>
              <a:t>has been long and must continue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p>
            <a:fld id="{E6C1AC6A-447D-406F-91A1-1BD009A13905}" type="slidenum">
              <a:rPr lang="en-US" smtClean="0"/>
              <a:pPr/>
              <a:t>40</a:t>
            </a:fld>
            <a:endParaRPr lang="en-US" smtClean="0"/>
          </a:p>
        </p:txBody>
      </p:sp>
      <p:sp>
        <p:nvSpPr>
          <p:cNvPr id="50179" name="Rectangle 2"/>
          <p:cNvSpPr>
            <a:spLocks noGrp="1" noChangeArrowheads="1"/>
          </p:cNvSpPr>
          <p:nvPr>
            <p:ph type="title"/>
          </p:nvPr>
        </p:nvSpPr>
        <p:spPr/>
        <p:txBody>
          <a:bodyPr/>
          <a:lstStyle/>
          <a:p>
            <a:pPr eaLnBrk="1" hangingPunct="1"/>
            <a:r>
              <a:rPr lang="en-US" smtClean="0"/>
              <a:t>Uniform initialization syntax</a:t>
            </a:r>
          </a:p>
        </p:txBody>
      </p:sp>
      <p:sp>
        <p:nvSpPr>
          <p:cNvPr id="50180" name="Rectangle 3"/>
          <p:cNvSpPr>
            <a:spLocks noGrp="1" noChangeArrowheads="1"/>
          </p:cNvSpPr>
          <p:nvPr>
            <p:ph type="body" idx="1"/>
          </p:nvPr>
        </p:nvSpPr>
        <p:spPr>
          <a:xfrm>
            <a:off x="457200" y="1600200"/>
            <a:ext cx="8686800" cy="5029200"/>
          </a:xfrm>
        </p:spPr>
        <p:txBody>
          <a:bodyPr/>
          <a:lstStyle/>
          <a:p>
            <a:pPr eaLnBrk="1" hangingPunct="1"/>
            <a:r>
              <a:rPr lang="en-US" sz="2400" dirty="0" smtClean="0"/>
              <a:t>Every form of initialization can accept the { … } syntax</a:t>
            </a:r>
          </a:p>
          <a:p>
            <a:pPr lvl="2" eaLnBrk="1" hangingPunct="1">
              <a:buFontTx/>
              <a:buNone/>
            </a:pPr>
            <a:r>
              <a:rPr lang="en-US" sz="2000" b="1" dirty="0" smtClean="0"/>
              <a:t>X x1 = X{1,2}; </a:t>
            </a:r>
            <a:endParaRPr lang="en-US" sz="2000" dirty="0" smtClean="0"/>
          </a:p>
          <a:p>
            <a:pPr lvl="2" eaLnBrk="1" hangingPunct="1">
              <a:buFontTx/>
              <a:buNone/>
            </a:pPr>
            <a:r>
              <a:rPr lang="en-US" sz="2000" b="1" dirty="0" smtClean="0"/>
              <a:t>X x2 = {1,2}; 	// </a:t>
            </a:r>
            <a:r>
              <a:rPr lang="en-US" sz="2000" i="1" dirty="0" smtClean="0"/>
              <a:t>the = is optional</a:t>
            </a:r>
          </a:p>
          <a:p>
            <a:pPr lvl="2" eaLnBrk="1" hangingPunct="1">
              <a:buFontTx/>
              <a:buNone/>
            </a:pPr>
            <a:r>
              <a:rPr lang="en-US" sz="2000" b="1" dirty="0" smtClean="0"/>
              <a:t>X x3{1,2}; </a:t>
            </a:r>
            <a:endParaRPr lang="en-US" sz="2000" dirty="0" smtClean="0"/>
          </a:p>
          <a:p>
            <a:pPr lvl="2" eaLnBrk="1" hangingPunct="1">
              <a:buFontTx/>
              <a:buNone/>
            </a:pPr>
            <a:r>
              <a:rPr lang="en-US" sz="2000" b="1" dirty="0" smtClean="0"/>
              <a:t>X* p2 = new X{1,2}; </a:t>
            </a:r>
          </a:p>
          <a:p>
            <a:pPr lvl="2" eaLnBrk="1" hangingPunct="1">
              <a:buFontTx/>
              <a:buNone/>
            </a:pPr>
            <a:endParaRPr lang="en-US" sz="1000" b="1" dirty="0" smtClean="0"/>
          </a:p>
          <a:p>
            <a:pPr lvl="2" eaLnBrk="1" hangingPunct="1">
              <a:buFontTx/>
              <a:buNone/>
            </a:pPr>
            <a:r>
              <a:rPr lang="en-US" sz="2000" b="1" dirty="0" err="1" smtClean="0"/>
              <a:t>struct</a:t>
            </a:r>
            <a:r>
              <a:rPr lang="en-US" sz="2000" b="1" dirty="0" smtClean="0"/>
              <a:t> D : X {</a:t>
            </a:r>
          </a:p>
          <a:p>
            <a:pPr lvl="2" eaLnBrk="1" hangingPunct="1">
              <a:buFontTx/>
              <a:buNone/>
            </a:pPr>
            <a:r>
              <a:rPr lang="en-US" sz="2000" b="1" dirty="0" smtClean="0"/>
              <a:t>	D(</a:t>
            </a:r>
            <a:r>
              <a:rPr lang="en-US" sz="2000" b="1" dirty="0" err="1" smtClean="0"/>
              <a:t>int</a:t>
            </a:r>
            <a:r>
              <a:rPr lang="en-US" sz="2000" b="1" dirty="0" smtClean="0"/>
              <a:t> x, </a:t>
            </a:r>
            <a:r>
              <a:rPr lang="en-US" sz="2000" b="1" dirty="0" err="1" smtClean="0"/>
              <a:t>int</a:t>
            </a:r>
            <a:r>
              <a:rPr lang="en-US" sz="2000" b="1" dirty="0" smtClean="0"/>
              <a:t> y) :X{</a:t>
            </a:r>
            <a:r>
              <a:rPr lang="en-US" sz="2000" b="1" dirty="0" err="1" smtClean="0"/>
              <a:t>x,y</a:t>
            </a:r>
            <a:r>
              <a:rPr lang="en-US" sz="2000" b="1" dirty="0" smtClean="0"/>
              <a:t>} { /* </a:t>
            </a:r>
            <a:r>
              <a:rPr lang="en-US" sz="2000" i="1" dirty="0" smtClean="0"/>
              <a:t>… </a:t>
            </a:r>
            <a:r>
              <a:rPr lang="en-US" sz="2000" b="1" dirty="0" smtClean="0"/>
              <a:t>*/ };</a:t>
            </a:r>
          </a:p>
          <a:p>
            <a:pPr lvl="2" eaLnBrk="1" hangingPunct="1">
              <a:buFontTx/>
              <a:buNone/>
            </a:pPr>
            <a:r>
              <a:rPr lang="en-US" sz="2000" b="1" dirty="0" smtClean="0"/>
              <a:t>};</a:t>
            </a:r>
          </a:p>
          <a:p>
            <a:pPr lvl="2" eaLnBrk="1" hangingPunct="1">
              <a:buFontTx/>
              <a:buNone/>
            </a:pPr>
            <a:endParaRPr lang="en-US" sz="1000" b="1" dirty="0" smtClean="0"/>
          </a:p>
          <a:p>
            <a:pPr lvl="2" eaLnBrk="1" hangingPunct="1">
              <a:buFontTx/>
              <a:buNone/>
            </a:pPr>
            <a:r>
              <a:rPr lang="en-US" sz="2000" b="1" dirty="0" err="1" smtClean="0"/>
              <a:t>struct</a:t>
            </a:r>
            <a:r>
              <a:rPr lang="en-US" sz="2000" b="1" dirty="0" smtClean="0"/>
              <a:t> S {</a:t>
            </a:r>
          </a:p>
          <a:p>
            <a:pPr lvl="2" eaLnBrk="1" hangingPunct="1">
              <a:buFontTx/>
              <a:buNone/>
            </a:pPr>
            <a:r>
              <a:rPr lang="en-US" sz="2000" b="1" dirty="0" smtClean="0"/>
              <a:t>	</a:t>
            </a:r>
            <a:r>
              <a:rPr lang="en-US" sz="2000" b="1" dirty="0" err="1" smtClean="0"/>
              <a:t>int</a:t>
            </a:r>
            <a:r>
              <a:rPr lang="en-US" sz="2000" b="1" dirty="0" smtClean="0"/>
              <a:t> a[3];</a:t>
            </a:r>
          </a:p>
          <a:p>
            <a:pPr lvl="2" eaLnBrk="1" hangingPunct="1">
              <a:buFontTx/>
              <a:buNone/>
            </a:pPr>
            <a:r>
              <a:rPr lang="en-US" sz="2000" b="1" dirty="0" smtClean="0"/>
              <a:t>	S(</a:t>
            </a:r>
            <a:r>
              <a:rPr lang="en-US" sz="2000" b="1" dirty="0" err="1" smtClean="0"/>
              <a:t>int</a:t>
            </a:r>
            <a:r>
              <a:rPr lang="en-US" sz="2000" b="1" dirty="0" smtClean="0"/>
              <a:t> x, </a:t>
            </a:r>
            <a:r>
              <a:rPr lang="en-US" sz="2000" b="1" dirty="0" err="1" smtClean="0"/>
              <a:t>int</a:t>
            </a:r>
            <a:r>
              <a:rPr lang="en-US" sz="2000" b="1" dirty="0" smtClean="0"/>
              <a:t> y, </a:t>
            </a:r>
            <a:r>
              <a:rPr lang="en-US" sz="2000" b="1" dirty="0" err="1" smtClean="0"/>
              <a:t>int</a:t>
            </a:r>
            <a:r>
              <a:rPr lang="en-US" sz="2000" b="1" dirty="0" smtClean="0"/>
              <a:t> z) :a{</a:t>
            </a:r>
            <a:r>
              <a:rPr lang="en-US" sz="2000" b="1" dirty="0" err="1" smtClean="0"/>
              <a:t>x,y,z</a:t>
            </a:r>
            <a:r>
              <a:rPr lang="en-US" sz="2000" b="1" dirty="0" smtClean="0"/>
              <a:t>} { /*</a:t>
            </a:r>
            <a:r>
              <a:rPr lang="en-US" sz="2000" dirty="0" smtClean="0"/>
              <a:t> </a:t>
            </a:r>
            <a:r>
              <a:rPr lang="en-US" sz="2000" i="1" dirty="0" smtClean="0"/>
              <a:t>…</a:t>
            </a:r>
            <a:r>
              <a:rPr lang="en-US" sz="2000" dirty="0" smtClean="0"/>
              <a:t> </a:t>
            </a:r>
            <a:r>
              <a:rPr lang="en-US" sz="2000" b="1" dirty="0" smtClean="0"/>
              <a:t>*/ };   // </a:t>
            </a:r>
            <a:r>
              <a:rPr lang="en-US" sz="2000" i="1" dirty="0" smtClean="0"/>
              <a:t>solution to old problem</a:t>
            </a:r>
          </a:p>
          <a:p>
            <a:pPr lvl="2" eaLnBrk="1" hangingPunct="1">
              <a:buFontTx/>
              <a:buNone/>
            </a:pPr>
            <a:r>
              <a:rPr lang="en-US" sz="2000" b="1" dirty="0" smtClean="0"/>
              <a:t>};</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p>
            <a:fld id="{4821E414-9812-45CC-84D3-16EC9BCFB83E}" type="slidenum">
              <a:rPr lang="en-US" smtClean="0"/>
              <a:pPr/>
              <a:t>41</a:t>
            </a:fld>
            <a:endParaRPr lang="en-US" smtClean="0"/>
          </a:p>
        </p:txBody>
      </p:sp>
      <p:sp>
        <p:nvSpPr>
          <p:cNvPr id="51203" name="Rectangle 2"/>
          <p:cNvSpPr>
            <a:spLocks noGrp="1" noChangeArrowheads="1"/>
          </p:cNvSpPr>
          <p:nvPr>
            <p:ph type="title"/>
          </p:nvPr>
        </p:nvSpPr>
        <p:spPr/>
        <p:txBody>
          <a:bodyPr/>
          <a:lstStyle/>
          <a:p>
            <a:pPr eaLnBrk="1" hangingPunct="1"/>
            <a:r>
              <a:rPr lang="en-US" smtClean="0"/>
              <a:t>Uniform initialization semantics</a:t>
            </a:r>
          </a:p>
        </p:txBody>
      </p:sp>
      <p:sp>
        <p:nvSpPr>
          <p:cNvPr id="51204" name="Rectangle 3"/>
          <p:cNvSpPr>
            <a:spLocks noGrp="1" noChangeArrowheads="1"/>
          </p:cNvSpPr>
          <p:nvPr>
            <p:ph type="body" idx="1"/>
          </p:nvPr>
        </p:nvSpPr>
        <p:spPr>
          <a:xfrm>
            <a:off x="457200" y="1600200"/>
            <a:ext cx="8686800" cy="5029200"/>
          </a:xfrm>
        </p:spPr>
        <p:txBody>
          <a:bodyPr/>
          <a:lstStyle/>
          <a:p>
            <a:pPr eaLnBrk="1" hangingPunct="1">
              <a:lnSpc>
                <a:spcPct val="90000"/>
              </a:lnSpc>
            </a:pPr>
            <a:r>
              <a:rPr lang="en-US" sz="2400" b="1" dirty="0" smtClean="0"/>
              <a:t>X { a }</a:t>
            </a:r>
            <a:r>
              <a:rPr lang="en-US" sz="2400" dirty="0" smtClean="0"/>
              <a:t> constructs the same value in every context</a:t>
            </a:r>
          </a:p>
          <a:p>
            <a:pPr lvl="1" eaLnBrk="1" hangingPunct="1">
              <a:lnSpc>
                <a:spcPct val="90000"/>
              </a:lnSpc>
            </a:pPr>
            <a:r>
              <a:rPr lang="en-US" sz="2000" b="1" dirty="0" smtClean="0"/>
              <a:t>{ }</a:t>
            </a:r>
            <a:r>
              <a:rPr lang="en-US" sz="2000" dirty="0" smtClean="0"/>
              <a:t> initialization gives the same result in all places where it is legal</a:t>
            </a:r>
          </a:p>
          <a:p>
            <a:pPr lvl="2" eaLnBrk="1" hangingPunct="1">
              <a:lnSpc>
                <a:spcPct val="90000"/>
              </a:lnSpc>
              <a:buFontTx/>
              <a:buNone/>
            </a:pPr>
            <a:r>
              <a:rPr lang="en-US" sz="2000" b="1" dirty="0" smtClean="0"/>
              <a:t>X </a:t>
            </a:r>
            <a:r>
              <a:rPr lang="en-US" sz="2000" b="1" dirty="0" err="1" smtClean="0"/>
              <a:t>x</a:t>
            </a:r>
            <a:r>
              <a:rPr lang="en-US" sz="2000" b="1" dirty="0" smtClean="0"/>
              <a:t>{a}; </a:t>
            </a:r>
            <a:endParaRPr lang="en-US" sz="2000" dirty="0" smtClean="0"/>
          </a:p>
          <a:p>
            <a:pPr lvl="2" eaLnBrk="1" hangingPunct="1">
              <a:lnSpc>
                <a:spcPct val="90000"/>
              </a:lnSpc>
              <a:buFontTx/>
              <a:buNone/>
            </a:pPr>
            <a:r>
              <a:rPr lang="en-US" sz="2000" b="1" dirty="0" smtClean="0"/>
              <a:t>X* p = new X{a};</a:t>
            </a:r>
          </a:p>
          <a:p>
            <a:pPr lvl="2" eaLnBrk="1" hangingPunct="1">
              <a:lnSpc>
                <a:spcPct val="90000"/>
              </a:lnSpc>
              <a:buFontTx/>
              <a:buNone/>
            </a:pPr>
            <a:r>
              <a:rPr lang="en-US" sz="2000" b="1" dirty="0" smtClean="0"/>
              <a:t>z = X{a};	// </a:t>
            </a:r>
            <a:r>
              <a:rPr lang="en-US" sz="2000" i="1" dirty="0" smtClean="0"/>
              <a:t>use as cast</a:t>
            </a:r>
          </a:p>
          <a:p>
            <a:pPr lvl="2" eaLnBrk="1" hangingPunct="1">
              <a:lnSpc>
                <a:spcPct val="90000"/>
              </a:lnSpc>
              <a:buFontTx/>
              <a:buNone/>
            </a:pPr>
            <a:r>
              <a:rPr lang="en-US" sz="2000" b="1" dirty="0" smtClean="0"/>
              <a:t>f({a});		//</a:t>
            </a:r>
            <a:r>
              <a:rPr lang="en-US" sz="2000" i="1" dirty="0" smtClean="0"/>
              <a:t> function argument (of type X)</a:t>
            </a:r>
          </a:p>
          <a:p>
            <a:pPr lvl="2" eaLnBrk="1" hangingPunct="1">
              <a:lnSpc>
                <a:spcPct val="90000"/>
              </a:lnSpc>
              <a:buFontTx/>
              <a:buNone/>
            </a:pPr>
            <a:r>
              <a:rPr lang="en-US" sz="2000" b="1" dirty="0" smtClean="0"/>
              <a:t>return {a};	//</a:t>
            </a:r>
            <a:r>
              <a:rPr lang="en-US" sz="2000" i="1" dirty="0" smtClean="0"/>
              <a:t> function return value (function returning X)</a:t>
            </a:r>
          </a:p>
          <a:p>
            <a:pPr lvl="2" eaLnBrk="1" hangingPunct="1">
              <a:lnSpc>
                <a:spcPct val="90000"/>
              </a:lnSpc>
              <a:buFontTx/>
              <a:buNone/>
            </a:pPr>
            <a:r>
              <a:rPr lang="en-US" sz="2000" i="1" dirty="0" smtClean="0"/>
              <a:t>…</a:t>
            </a:r>
          </a:p>
          <a:p>
            <a:pPr lvl="2" eaLnBrk="1" hangingPunct="1">
              <a:lnSpc>
                <a:spcPct val="90000"/>
              </a:lnSpc>
              <a:buFontTx/>
              <a:buNone/>
            </a:pPr>
            <a:endParaRPr lang="en-US" sz="1200" i="1" dirty="0" smtClean="0"/>
          </a:p>
          <a:p>
            <a:pPr eaLnBrk="1" hangingPunct="1">
              <a:lnSpc>
                <a:spcPct val="90000"/>
              </a:lnSpc>
            </a:pPr>
            <a:r>
              <a:rPr lang="en-US" sz="2400" b="1" dirty="0" smtClean="0"/>
              <a:t>X { </a:t>
            </a:r>
            <a:r>
              <a:rPr lang="en-US" sz="2400" dirty="0" smtClean="0"/>
              <a:t>…</a:t>
            </a:r>
            <a:r>
              <a:rPr lang="en-US" sz="2400" b="1" dirty="0" smtClean="0"/>
              <a:t> }</a:t>
            </a:r>
            <a:r>
              <a:rPr lang="en-US" sz="2400" dirty="0" smtClean="0"/>
              <a:t> is always an initialization</a:t>
            </a:r>
          </a:p>
          <a:p>
            <a:pPr lvl="1" eaLnBrk="1" hangingPunct="1">
              <a:lnSpc>
                <a:spcPct val="90000"/>
              </a:lnSpc>
            </a:pPr>
            <a:r>
              <a:rPr lang="en-US" sz="2000" b="1" dirty="0" smtClean="0"/>
              <a:t>X </a:t>
            </a:r>
            <a:r>
              <a:rPr lang="en-US" sz="2000" b="1" dirty="0" err="1" smtClean="0"/>
              <a:t>var</a:t>
            </a:r>
            <a:r>
              <a:rPr lang="en-US" sz="2000" b="1" dirty="0" smtClean="0"/>
              <a:t>{}	//</a:t>
            </a:r>
            <a:r>
              <a:rPr lang="en-US" sz="2000" dirty="0" smtClean="0"/>
              <a:t> </a:t>
            </a:r>
            <a:r>
              <a:rPr lang="en-US" sz="2000" i="1" dirty="0" smtClean="0"/>
              <a:t>no operand; default initialization</a:t>
            </a:r>
          </a:p>
          <a:p>
            <a:pPr lvl="2" eaLnBrk="1" hangingPunct="1">
              <a:lnSpc>
                <a:spcPct val="90000"/>
              </a:lnSpc>
            </a:pPr>
            <a:r>
              <a:rPr lang="en-US" sz="1800" dirty="0" smtClean="0"/>
              <a:t>Not a function definition like </a:t>
            </a:r>
            <a:r>
              <a:rPr lang="en-US" sz="1800" b="1" dirty="0" smtClean="0"/>
              <a:t>X </a:t>
            </a:r>
            <a:r>
              <a:rPr lang="en-US" sz="1800" b="1" dirty="0" err="1" smtClean="0"/>
              <a:t>var</a:t>
            </a:r>
            <a:r>
              <a:rPr lang="en-US" sz="1800" b="1" dirty="0" smtClean="0"/>
              <a:t>();</a:t>
            </a:r>
          </a:p>
          <a:p>
            <a:pPr lvl="1" eaLnBrk="1" hangingPunct="1">
              <a:lnSpc>
                <a:spcPct val="90000"/>
              </a:lnSpc>
            </a:pPr>
            <a:r>
              <a:rPr lang="en-US" sz="2000" b="1" dirty="0" smtClean="0"/>
              <a:t>X </a:t>
            </a:r>
            <a:r>
              <a:rPr lang="en-US" sz="2000" b="1" dirty="0" err="1" smtClean="0"/>
              <a:t>var</a:t>
            </a:r>
            <a:r>
              <a:rPr lang="en-US" sz="2000" b="1" dirty="0" smtClean="0"/>
              <a:t>{a}	//</a:t>
            </a:r>
            <a:r>
              <a:rPr lang="en-US" sz="2000" dirty="0" smtClean="0"/>
              <a:t> </a:t>
            </a:r>
            <a:r>
              <a:rPr lang="en-US" sz="2000" i="1" dirty="0" smtClean="0"/>
              <a:t>one operand</a:t>
            </a:r>
          </a:p>
          <a:p>
            <a:pPr lvl="2" eaLnBrk="1" hangingPunct="1">
              <a:lnSpc>
                <a:spcPct val="90000"/>
              </a:lnSpc>
            </a:pPr>
            <a:r>
              <a:rPr lang="en-US" sz="1800" dirty="0" smtClean="0"/>
              <a:t>Never a function definition like </a:t>
            </a:r>
            <a:r>
              <a:rPr lang="en-US" sz="1800" b="1" dirty="0" smtClean="0"/>
              <a:t>X </a:t>
            </a:r>
            <a:r>
              <a:rPr lang="en-US" sz="1800" b="1" dirty="0" err="1" smtClean="0"/>
              <a:t>var</a:t>
            </a:r>
            <a:r>
              <a:rPr lang="en-US" sz="1800" b="1" dirty="0" smtClean="0"/>
              <a:t>(a);</a:t>
            </a:r>
            <a:r>
              <a:rPr lang="en-US" sz="1800" dirty="0" smtClean="0"/>
              <a:t> (if </a:t>
            </a:r>
            <a:r>
              <a:rPr lang="en-US" sz="1800" b="1" dirty="0" smtClean="0"/>
              <a:t>a</a:t>
            </a:r>
            <a:r>
              <a:rPr lang="en-US" sz="1800" dirty="0" smtClean="0"/>
              <a:t> is a type name)</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p>
            <a:fld id="{860CCE3D-D157-4C7D-8EDE-646D637FD795}" type="slidenum">
              <a:rPr lang="en-US" smtClean="0"/>
              <a:pPr/>
              <a:t>42</a:t>
            </a:fld>
            <a:endParaRPr lang="en-US" smtClean="0"/>
          </a:p>
        </p:txBody>
      </p:sp>
      <p:sp>
        <p:nvSpPr>
          <p:cNvPr id="52227" name="Rectangle 2"/>
          <p:cNvSpPr>
            <a:spLocks noGrp="1" noChangeArrowheads="1"/>
          </p:cNvSpPr>
          <p:nvPr>
            <p:ph type="title"/>
          </p:nvPr>
        </p:nvSpPr>
        <p:spPr/>
        <p:txBody>
          <a:bodyPr/>
          <a:lstStyle/>
          <a:p>
            <a:pPr eaLnBrk="1" hangingPunct="1"/>
            <a:r>
              <a:rPr lang="en-US" sz="4000" smtClean="0"/>
              <a:t>Initialization problem #3: narrowing</a:t>
            </a:r>
          </a:p>
        </p:txBody>
      </p:sp>
      <p:sp>
        <p:nvSpPr>
          <p:cNvPr id="52228" name="Rectangle 3"/>
          <p:cNvSpPr>
            <a:spLocks noGrp="1" noChangeArrowheads="1"/>
          </p:cNvSpPr>
          <p:nvPr>
            <p:ph type="body" idx="1"/>
          </p:nvPr>
        </p:nvSpPr>
        <p:spPr>
          <a:xfrm>
            <a:off x="457200" y="1371600"/>
            <a:ext cx="8229600" cy="5257800"/>
          </a:xfrm>
        </p:spPr>
        <p:txBody>
          <a:bodyPr/>
          <a:lstStyle/>
          <a:p>
            <a:pPr eaLnBrk="1" hangingPunct="1">
              <a:lnSpc>
                <a:spcPct val="80000"/>
              </a:lnSpc>
            </a:pPr>
            <a:r>
              <a:rPr lang="en-US" sz="2800" dirty="0" smtClean="0"/>
              <a:t>C++98 implicitly truncates</a:t>
            </a:r>
          </a:p>
          <a:p>
            <a:pPr eaLnBrk="1" hangingPunct="1">
              <a:lnSpc>
                <a:spcPct val="80000"/>
              </a:lnSpc>
            </a:pPr>
            <a:endParaRPr lang="en-US" sz="1200" dirty="0" smtClean="0"/>
          </a:p>
          <a:p>
            <a:pPr lvl="1" eaLnBrk="1" hangingPunct="1">
              <a:lnSpc>
                <a:spcPct val="80000"/>
              </a:lnSpc>
              <a:buFontTx/>
              <a:buNone/>
            </a:pPr>
            <a:r>
              <a:rPr lang="en-US" sz="2000" b="1" dirty="0" err="1" smtClean="0"/>
              <a:t>int</a:t>
            </a:r>
            <a:r>
              <a:rPr lang="en-US" sz="2000" b="1" dirty="0" smtClean="0"/>
              <a:t> x = 7.3;			// </a:t>
            </a:r>
            <a:r>
              <a:rPr lang="en-US" sz="2000" i="1" dirty="0" smtClean="0"/>
              <a:t>Ouch!</a:t>
            </a:r>
          </a:p>
          <a:p>
            <a:pPr lvl="1" eaLnBrk="1" hangingPunct="1">
              <a:lnSpc>
                <a:spcPct val="80000"/>
              </a:lnSpc>
              <a:buFontTx/>
              <a:buNone/>
            </a:pPr>
            <a:r>
              <a:rPr lang="en-US" sz="2000" b="1" dirty="0" smtClean="0"/>
              <a:t>char c = 2001; 		// </a:t>
            </a:r>
            <a:r>
              <a:rPr lang="en-US" sz="2000" i="1" dirty="0" smtClean="0"/>
              <a:t>Ouch!</a:t>
            </a:r>
            <a:endParaRPr lang="en-US" sz="2000" b="1" dirty="0" smtClean="0"/>
          </a:p>
          <a:p>
            <a:pPr lvl="1" eaLnBrk="1" hangingPunct="1">
              <a:lnSpc>
                <a:spcPct val="80000"/>
              </a:lnSpc>
              <a:buFontTx/>
              <a:buNone/>
            </a:pPr>
            <a:r>
              <a:rPr lang="en-US" sz="2000" b="1" dirty="0" err="1" smtClean="0"/>
              <a:t>int</a:t>
            </a:r>
            <a:r>
              <a:rPr lang="en-US" sz="2000" b="1" dirty="0" smtClean="0"/>
              <a:t> a[] = { 1,2,3.4,5,6 }; 	// </a:t>
            </a:r>
            <a:r>
              <a:rPr lang="en-US" sz="2000" i="1" dirty="0" smtClean="0"/>
              <a:t>Ouch!</a:t>
            </a:r>
            <a:endParaRPr lang="en-US" sz="2000" b="1" dirty="0" smtClean="0"/>
          </a:p>
          <a:p>
            <a:pPr lvl="1" eaLnBrk="1" hangingPunct="1">
              <a:lnSpc>
                <a:spcPct val="80000"/>
              </a:lnSpc>
              <a:buFontTx/>
              <a:buNone/>
            </a:pPr>
            <a:endParaRPr lang="en-US" sz="2000" b="1" dirty="0" smtClean="0"/>
          </a:p>
          <a:p>
            <a:pPr lvl="1" eaLnBrk="1" hangingPunct="1">
              <a:lnSpc>
                <a:spcPct val="80000"/>
              </a:lnSpc>
              <a:buFontTx/>
              <a:buNone/>
            </a:pPr>
            <a:r>
              <a:rPr lang="en-US" sz="2000" b="1" dirty="0" smtClean="0"/>
              <a:t>void f1(</a:t>
            </a:r>
            <a:r>
              <a:rPr lang="en-US" sz="2000" b="1" dirty="0" err="1" smtClean="0"/>
              <a:t>int</a:t>
            </a:r>
            <a:r>
              <a:rPr lang="en-US" sz="2000" b="1" dirty="0" smtClean="0"/>
              <a:t>);		f1(7.3); 			// </a:t>
            </a:r>
            <a:r>
              <a:rPr lang="en-US" sz="2000" i="1" dirty="0" smtClean="0"/>
              <a:t>Ouch!</a:t>
            </a:r>
            <a:endParaRPr lang="en-US" sz="2000" b="1" dirty="0" smtClean="0"/>
          </a:p>
          <a:p>
            <a:pPr lvl="1" eaLnBrk="1" hangingPunct="1">
              <a:lnSpc>
                <a:spcPct val="80000"/>
              </a:lnSpc>
              <a:buFontTx/>
              <a:buNone/>
            </a:pPr>
            <a:r>
              <a:rPr lang="en-US" sz="2000" b="1" dirty="0" smtClean="0"/>
              <a:t>void f2(char);	f2(2001); 		// </a:t>
            </a:r>
            <a:r>
              <a:rPr lang="en-US" sz="2000" i="1" dirty="0" smtClean="0"/>
              <a:t>Ouch!</a:t>
            </a:r>
            <a:endParaRPr lang="en-US" sz="2000" b="1" dirty="0" smtClean="0"/>
          </a:p>
          <a:p>
            <a:pPr lvl="1" eaLnBrk="1" hangingPunct="1">
              <a:lnSpc>
                <a:spcPct val="80000"/>
              </a:lnSpc>
              <a:buFontTx/>
              <a:buNone/>
            </a:pPr>
            <a:r>
              <a:rPr lang="en-US" sz="2000" b="1" dirty="0" smtClean="0"/>
              <a:t>void f3(</a:t>
            </a:r>
            <a:r>
              <a:rPr lang="en-US" sz="2000" b="1" dirty="0" err="1" smtClean="0"/>
              <a:t>int</a:t>
            </a:r>
            <a:r>
              <a:rPr lang="en-US" sz="2000" b="1" dirty="0" smtClean="0"/>
              <a:t>[]);	f3({ 1,2,3.4,5,6 });	// </a:t>
            </a:r>
            <a:r>
              <a:rPr lang="en-US" sz="2000" i="1" dirty="0" smtClean="0"/>
              <a:t>oh! Another problem</a:t>
            </a:r>
          </a:p>
          <a:p>
            <a:pPr lvl="1" eaLnBrk="1" hangingPunct="1">
              <a:lnSpc>
                <a:spcPct val="80000"/>
              </a:lnSpc>
              <a:buFontTx/>
              <a:buNone/>
            </a:pPr>
            <a:endParaRPr lang="en-US" sz="1000" dirty="0" smtClean="0"/>
          </a:p>
          <a:p>
            <a:pPr eaLnBrk="1" hangingPunct="1">
              <a:lnSpc>
                <a:spcPct val="80000"/>
              </a:lnSpc>
            </a:pPr>
            <a:r>
              <a:rPr lang="en-US" sz="2800" dirty="0" smtClean="0"/>
              <a:t>A leftover from before C had casts!</a:t>
            </a:r>
          </a:p>
          <a:p>
            <a:pPr eaLnBrk="1" hangingPunct="1">
              <a:lnSpc>
                <a:spcPct val="80000"/>
              </a:lnSpc>
            </a:pPr>
            <a:r>
              <a:rPr lang="en-US" sz="2800" dirty="0" smtClean="0"/>
              <a:t>Principle violated: </a:t>
            </a:r>
            <a:r>
              <a:rPr lang="en-US" sz="2400" dirty="0" smtClean="0"/>
              <a:t>Type safety</a:t>
            </a:r>
          </a:p>
          <a:p>
            <a:pPr eaLnBrk="1" hangingPunct="1">
              <a:lnSpc>
                <a:spcPct val="80000"/>
              </a:lnSpc>
            </a:pPr>
            <a:r>
              <a:rPr lang="en-US" sz="2800" dirty="0" smtClean="0"/>
              <a:t>Solution:</a:t>
            </a:r>
          </a:p>
          <a:p>
            <a:pPr lvl="1" eaLnBrk="1" hangingPunct="1">
              <a:lnSpc>
                <a:spcPct val="80000"/>
              </a:lnSpc>
            </a:pPr>
            <a:r>
              <a:rPr lang="en-US" sz="2400" dirty="0" smtClean="0"/>
              <a:t>C++0x { } initialization doesn’t narrow.</a:t>
            </a:r>
          </a:p>
          <a:p>
            <a:pPr lvl="2" eaLnBrk="1" hangingPunct="1">
              <a:lnSpc>
                <a:spcPct val="80000"/>
              </a:lnSpc>
            </a:pPr>
            <a:r>
              <a:rPr lang="en-US" sz="2000" dirty="0" smtClean="0"/>
              <a:t>all examples above are caught</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p:spPr>
        <p:txBody>
          <a:bodyPr/>
          <a:lstStyle/>
          <a:p>
            <a:fld id="{16DD9A37-D680-4139-8F5F-905DDFDCD1B8}" type="slidenum">
              <a:rPr lang="en-US" smtClean="0"/>
              <a:pPr/>
              <a:t>43</a:t>
            </a:fld>
            <a:endParaRPr lang="en-US" smtClean="0"/>
          </a:p>
        </p:txBody>
      </p:sp>
      <p:sp>
        <p:nvSpPr>
          <p:cNvPr id="53251" name="Rectangle 2"/>
          <p:cNvSpPr>
            <a:spLocks noGrp="1" noChangeArrowheads="1"/>
          </p:cNvSpPr>
          <p:nvPr>
            <p:ph type="title"/>
          </p:nvPr>
        </p:nvSpPr>
        <p:spPr/>
        <p:txBody>
          <a:bodyPr/>
          <a:lstStyle/>
          <a:p>
            <a:pPr eaLnBrk="1" hangingPunct="1"/>
            <a:r>
              <a:rPr lang="en-US" smtClean="0"/>
              <a:t>Uniform Initialization</a:t>
            </a:r>
          </a:p>
        </p:txBody>
      </p:sp>
      <p:sp>
        <p:nvSpPr>
          <p:cNvPr id="53252" name="Rectangle 3"/>
          <p:cNvSpPr>
            <a:spLocks noGrp="1" noChangeArrowheads="1"/>
          </p:cNvSpPr>
          <p:nvPr>
            <p:ph type="body" idx="1"/>
          </p:nvPr>
        </p:nvSpPr>
        <p:spPr/>
        <p:txBody>
          <a:bodyPr/>
          <a:lstStyle/>
          <a:p>
            <a:pPr eaLnBrk="1" hangingPunct="1">
              <a:lnSpc>
                <a:spcPct val="90000"/>
              </a:lnSpc>
            </a:pPr>
            <a:r>
              <a:rPr lang="en-US" sz="2400" dirty="0" smtClean="0"/>
              <a:t>Example</a:t>
            </a:r>
            <a:endParaRPr lang="en-US" sz="2000" dirty="0" smtClean="0"/>
          </a:p>
          <a:p>
            <a:pPr lvl="1" eaLnBrk="1" hangingPunct="1">
              <a:lnSpc>
                <a:spcPct val="90000"/>
              </a:lnSpc>
              <a:buFontTx/>
              <a:buNone/>
            </a:pPr>
            <a:r>
              <a:rPr lang="en-US" sz="2000" b="1" dirty="0" smtClean="0"/>
              <a:t>Table </a:t>
            </a:r>
            <a:r>
              <a:rPr lang="en-US" sz="2000" b="1" dirty="0" err="1" smtClean="0"/>
              <a:t>phone_numbers</a:t>
            </a:r>
            <a:r>
              <a:rPr lang="en-US" sz="2000" b="1" dirty="0" smtClean="0"/>
              <a:t> = {</a:t>
            </a:r>
          </a:p>
          <a:p>
            <a:pPr lvl="1" eaLnBrk="1" hangingPunct="1">
              <a:lnSpc>
                <a:spcPct val="90000"/>
              </a:lnSpc>
              <a:buFontTx/>
              <a:buNone/>
            </a:pPr>
            <a:r>
              <a:rPr lang="en-US" sz="2000" b="1" dirty="0" smtClean="0"/>
              <a:t>	{ </a:t>
            </a:r>
            <a:r>
              <a:rPr lang="en-US" sz="2000" b="1" dirty="0" smtClean="0">
                <a:cs typeface="Times New Roman" pitchFamily="18" charset="0"/>
              </a:rPr>
              <a:t>"Donald Duck"</a:t>
            </a:r>
            <a:r>
              <a:rPr lang="en-US" sz="2000" b="1" dirty="0" smtClean="0"/>
              <a:t>, 2015551234 },</a:t>
            </a:r>
          </a:p>
          <a:p>
            <a:pPr lvl="1" eaLnBrk="1" hangingPunct="1">
              <a:lnSpc>
                <a:spcPct val="90000"/>
              </a:lnSpc>
              <a:buFontTx/>
              <a:buNone/>
            </a:pPr>
            <a:r>
              <a:rPr lang="en-US" sz="2000" b="1" dirty="0" smtClean="0"/>
              <a:t>	{	</a:t>
            </a:r>
            <a:r>
              <a:rPr lang="en-US" sz="2000" b="1" dirty="0" smtClean="0">
                <a:cs typeface="Times New Roman" pitchFamily="18" charset="0"/>
              </a:rPr>
              <a:t>“Mike Doonesbury"</a:t>
            </a:r>
            <a:r>
              <a:rPr lang="en-US" sz="2000" b="1" dirty="0" smtClean="0"/>
              <a:t>, 9794566089 },</a:t>
            </a:r>
          </a:p>
          <a:p>
            <a:pPr lvl="1" eaLnBrk="1" hangingPunct="1">
              <a:lnSpc>
                <a:spcPct val="90000"/>
              </a:lnSpc>
              <a:buFontTx/>
              <a:buNone/>
            </a:pPr>
            <a:r>
              <a:rPr lang="en-US" sz="2000" b="1" dirty="0" smtClean="0"/>
              <a:t>	{ </a:t>
            </a:r>
            <a:r>
              <a:rPr lang="en-US" sz="2000" b="1" dirty="0" smtClean="0">
                <a:cs typeface="Times New Roman" pitchFamily="18" charset="0"/>
              </a:rPr>
              <a:t>"</a:t>
            </a:r>
            <a:r>
              <a:rPr lang="en-US" sz="2000" b="1" dirty="0" err="1" smtClean="0">
                <a:cs typeface="Times New Roman" pitchFamily="18" charset="0"/>
              </a:rPr>
              <a:t>Kell</a:t>
            </a:r>
            <a:r>
              <a:rPr lang="en-US" sz="2000" b="1" dirty="0" smtClean="0">
                <a:cs typeface="Times New Roman" pitchFamily="18" charset="0"/>
              </a:rPr>
              <a:t> Dewclaw"</a:t>
            </a:r>
            <a:r>
              <a:rPr lang="en-US" sz="2000" b="1" dirty="0" smtClean="0"/>
              <a:t>, 1123581321 }</a:t>
            </a:r>
          </a:p>
          <a:p>
            <a:pPr lvl="1" eaLnBrk="1" hangingPunct="1">
              <a:lnSpc>
                <a:spcPct val="90000"/>
              </a:lnSpc>
              <a:buFontTx/>
              <a:buNone/>
            </a:pPr>
            <a:r>
              <a:rPr lang="en-US" sz="2000" b="1" dirty="0" smtClean="0"/>
              <a:t>};</a:t>
            </a:r>
          </a:p>
          <a:p>
            <a:pPr lvl="1" eaLnBrk="1" hangingPunct="1">
              <a:lnSpc>
                <a:spcPct val="90000"/>
              </a:lnSpc>
              <a:buFontTx/>
              <a:buNone/>
            </a:pPr>
            <a:endParaRPr lang="en-US" sz="2000" b="1" dirty="0" smtClean="0"/>
          </a:p>
          <a:p>
            <a:pPr eaLnBrk="1" hangingPunct="1">
              <a:lnSpc>
                <a:spcPct val="90000"/>
              </a:lnSpc>
            </a:pPr>
            <a:r>
              <a:rPr lang="en-US" sz="2400" dirty="0" smtClean="0"/>
              <a:t>What is </a:t>
            </a:r>
            <a:r>
              <a:rPr lang="en-US" sz="2400" b="1" dirty="0" smtClean="0"/>
              <a:t>Table</a:t>
            </a:r>
            <a:r>
              <a:rPr lang="en-US" sz="2400" dirty="0" smtClean="0"/>
              <a:t>?</a:t>
            </a:r>
          </a:p>
          <a:p>
            <a:pPr lvl="1" eaLnBrk="1" hangingPunct="1">
              <a:lnSpc>
                <a:spcPct val="90000"/>
              </a:lnSpc>
            </a:pPr>
            <a:r>
              <a:rPr lang="en-US" sz="2000" dirty="0" smtClean="0"/>
              <a:t>a </a:t>
            </a:r>
            <a:r>
              <a:rPr lang="en-US" sz="2000" b="1" dirty="0" smtClean="0"/>
              <a:t>map</a:t>
            </a:r>
            <a:r>
              <a:rPr lang="en-US" sz="2000" dirty="0" smtClean="0"/>
              <a:t>? An array of </a:t>
            </a:r>
            <a:r>
              <a:rPr lang="en-US" sz="2000" b="1" dirty="0" err="1" smtClean="0"/>
              <a:t>struct</a:t>
            </a:r>
            <a:r>
              <a:rPr lang="en-US" sz="2000" dirty="0" err="1" smtClean="0"/>
              <a:t>s</a:t>
            </a:r>
            <a:r>
              <a:rPr lang="en-US" sz="2000" dirty="0" smtClean="0"/>
              <a:t>? A </a:t>
            </a:r>
            <a:r>
              <a:rPr lang="en-US" sz="2000" b="1" dirty="0" smtClean="0"/>
              <a:t>vector</a:t>
            </a:r>
            <a:r>
              <a:rPr lang="en-US" sz="2000" dirty="0" smtClean="0"/>
              <a:t> of </a:t>
            </a:r>
            <a:r>
              <a:rPr lang="en-US" sz="2000" b="1" dirty="0" smtClean="0"/>
              <a:t>pair</a:t>
            </a:r>
            <a:r>
              <a:rPr lang="en-US" sz="2000" dirty="0" smtClean="0"/>
              <a:t>s? My own </a:t>
            </a:r>
            <a:r>
              <a:rPr lang="en-US" sz="2000" b="1" dirty="0" smtClean="0"/>
              <a:t>class</a:t>
            </a:r>
            <a:r>
              <a:rPr lang="en-US" sz="2000" dirty="0" smtClean="0"/>
              <a:t> with a constructor? A </a:t>
            </a:r>
            <a:r>
              <a:rPr lang="en-US" sz="2000" b="1" dirty="0" err="1" smtClean="0"/>
              <a:t>struct</a:t>
            </a:r>
            <a:r>
              <a:rPr lang="en-US" sz="2000" dirty="0" smtClean="0"/>
              <a:t> needing aggregate initialization? Something else? </a:t>
            </a:r>
          </a:p>
          <a:p>
            <a:pPr lvl="1" eaLnBrk="1" hangingPunct="1">
              <a:lnSpc>
                <a:spcPct val="90000"/>
              </a:lnSpc>
            </a:pPr>
            <a:r>
              <a:rPr lang="en-US" sz="2000" dirty="0" smtClean="0"/>
              <a:t>We don’t care as long as it can be constructed using a C-style string and an integer. </a:t>
            </a:r>
          </a:p>
          <a:p>
            <a:pPr lvl="1" eaLnBrk="1" hangingPunct="1">
              <a:lnSpc>
                <a:spcPct val="90000"/>
              </a:lnSpc>
            </a:pPr>
            <a:r>
              <a:rPr lang="en-US" sz="2000" dirty="0" smtClean="0"/>
              <a:t>Those numbers cannot get truncated</a:t>
            </a:r>
          </a:p>
          <a:p>
            <a:pPr lvl="1" eaLnBrk="1" hangingPunct="1">
              <a:lnSpc>
                <a:spcPct val="90000"/>
              </a:lnSpc>
            </a:pPr>
            <a:endParaRPr lang="en-US" sz="2000" dirty="0"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endParaRPr lang="en-US" dirty="0"/>
          </a:p>
        </p:txBody>
      </p:sp>
      <p:sp>
        <p:nvSpPr>
          <p:cNvPr id="3" name="Content Placeholder 2"/>
          <p:cNvSpPr>
            <a:spLocks noGrp="1"/>
          </p:cNvSpPr>
          <p:nvPr>
            <p:ph idx="1"/>
          </p:nvPr>
        </p:nvSpPr>
        <p:spPr/>
        <p:txBody>
          <a:bodyPr/>
          <a:lstStyle/>
          <a:p>
            <a:r>
              <a:rPr lang="en-US" sz="2800" dirty="0" smtClean="0"/>
              <a:t>Concurrency</a:t>
            </a:r>
          </a:p>
          <a:p>
            <a:pPr lvl="1"/>
            <a:r>
              <a:rPr lang="en-US" sz="2400" dirty="0" smtClean="0"/>
              <a:t>“driven by necessity”</a:t>
            </a:r>
          </a:p>
          <a:p>
            <a:pPr lvl="1"/>
            <a:r>
              <a:rPr lang="en-US" sz="2400" dirty="0" smtClean="0"/>
              <a:t>More than ten years of experience</a:t>
            </a:r>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44</a:t>
            </a:fld>
            <a:endParaRPr lang="en-US"/>
          </a:p>
        </p:txBody>
      </p:sp>
      <p:pic>
        <p:nvPicPr>
          <p:cNvPr id="8" name="Picture 6"/>
          <p:cNvPicPr>
            <a:picLocks noChangeAspect="1" noChangeArrowheads="1"/>
          </p:cNvPicPr>
          <p:nvPr/>
        </p:nvPicPr>
        <p:blipFill>
          <a:blip r:embed="rId2" cstate="print"/>
          <a:srcRect/>
          <a:stretch>
            <a:fillRect/>
          </a:stretch>
        </p:blipFill>
        <p:spPr bwMode="auto">
          <a:xfrm>
            <a:off x="5715000" y="2743200"/>
            <a:ext cx="2895600" cy="30509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Concurrency</a:t>
            </a:r>
            <a:endParaRPr lang="en-US" dirty="0"/>
          </a:p>
        </p:txBody>
      </p:sp>
      <p:sp>
        <p:nvSpPr>
          <p:cNvPr id="3" name="Content Placeholder 2"/>
          <p:cNvSpPr>
            <a:spLocks noGrp="1"/>
          </p:cNvSpPr>
          <p:nvPr>
            <p:ph idx="1"/>
          </p:nvPr>
        </p:nvSpPr>
        <p:spPr/>
        <p:txBody>
          <a:bodyPr/>
          <a:lstStyle/>
          <a:p>
            <a:r>
              <a:rPr lang="en-US" sz="2400" dirty="0" smtClean="0"/>
              <a:t>What we want</a:t>
            </a:r>
          </a:p>
          <a:p>
            <a:pPr lvl="1"/>
            <a:r>
              <a:rPr lang="en-US" sz="2000" dirty="0" smtClean="0"/>
              <a:t>Ease of programming</a:t>
            </a:r>
          </a:p>
          <a:p>
            <a:pPr lvl="2"/>
            <a:r>
              <a:rPr lang="en-US" sz="1800" dirty="0" smtClean="0"/>
              <a:t>Writing correct concurrent code is hard</a:t>
            </a:r>
          </a:p>
          <a:p>
            <a:pPr lvl="1"/>
            <a:r>
              <a:rPr lang="en-US" sz="2000" dirty="0" smtClean="0"/>
              <a:t>Portability </a:t>
            </a:r>
          </a:p>
          <a:p>
            <a:pPr lvl="1"/>
            <a:r>
              <a:rPr lang="en-US" sz="2000" dirty="0" smtClean="0"/>
              <a:t>Uncompromising performance</a:t>
            </a:r>
          </a:p>
          <a:p>
            <a:pPr lvl="1"/>
            <a:r>
              <a:rPr lang="en-US" sz="2000" dirty="0" smtClean="0"/>
              <a:t>System level interoperability</a:t>
            </a:r>
            <a:endParaRPr lang="en-US" sz="2400" dirty="0" smtClean="0"/>
          </a:p>
          <a:p>
            <a:r>
              <a:rPr lang="en-US" sz="2400" dirty="0" smtClean="0"/>
              <a:t>We can’t get everything</a:t>
            </a:r>
          </a:p>
          <a:p>
            <a:pPr lvl="1"/>
            <a:r>
              <a:rPr lang="en-US" sz="2000" dirty="0" smtClean="0"/>
              <a:t>No one concurrency model is best for everything</a:t>
            </a:r>
          </a:p>
          <a:p>
            <a:pPr lvl="1"/>
            <a:r>
              <a:rPr lang="en-US" sz="2000" dirty="0" smtClean="0"/>
              <a:t>De facto: we can’t get all that much</a:t>
            </a:r>
          </a:p>
          <a:p>
            <a:pPr lvl="1"/>
            <a:r>
              <a:rPr lang="en-US" sz="2000" dirty="0" smtClean="0"/>
              <a:t>“C++ is a systems programming language”</a:t>
            </a:r>
          </a:p>
          <a:p>
            <a:pPr lvl="2"/>
            <a:r>
              <a:rPr lang="en-US" sz="1800" dirty="0" smtClean="0"/>
              <a:t> (among other things) implies serious constraints</a:t>
            </a:r>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a:xfrm>
            <a:off x="6477000" y="6381750"/>
            <a:ext cx="2133600" cy="476250"/>
          </a:xfrm>
        </p:spPr>
        <p:txBody>
          <a:bodyPr/>
          <a:lstStyle/>
          <a:p>
            <a:pPr>
              <a:defRPr/>
            </a:pPr>
            <a:fld id="{5F8FA3E6-F654-4856-B94D-50A997A5894C}" type="slidenum">
              <a:rPr lang="en-US" smtClean="0"/>
              <a:pPr>
                <a:defRPr/>
              </a:pPr>
              <a:t>45</a:t>
            </a:fld>
            <a:endParaRPr lang="en-US"/>
          </a:p>
        </p:txBody>
      </p:sp>
      <p:pic>
        <p:nvPicPr>
          <p:cNvPr id="25602" name="Picture 2" descr="C:\Documents and Settings\bs\My Documents\My Pictures\Computer Science\windmills.jpg"/>
          <p:cNvPicPr>
            <a:picLocks noChangeAspect="1" noChangeArrowheads="1"/>
          </p:cNvPicPr>
          <p:nvPr/>
        </p:nvPicPr>
        <p:blipFill>
          <a:blip r:embed="rId2" cstate="print"/>
          <a:srcRect/>
          <a:stretch>
            <a:fillRect/>
          </a:stretch>
        </p:blipFill>
        <p:spPr bwMode="auto">
          <a:xfrm>
            <a:off x="6400800" y="1371600"/>
            <a:ext cx="2526549" cy="3597675"/>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Concurrency</a:t>
            </a:r>
            <a:endParaRPr lang="en-US" dirty="0"/>
          </a:p>
        </p:txBody>
      </p:sp>
      <p:sp>
        <p:nvSpPr>
          <p:cNvPr id="3" name="Content Placeholder 2"/>
          <p:cNvSpPr>
            <a:spLocks noGrp="1"/>
          </p:cNvSpPr>
          <p:nvPr>
            <p:ph idx="1"/>
          </p:nvPr>
        </p:nvSpPr>
        <p:spPr/>
        <p:txBody>
          <a:bodyPr/>
          <a:lstStyle/>
          <a:p>
            <a:r>
              <a:rPr lang="en-US" sz="2400" dirty="0" smtClean="0"/>
              <a:t>What we want</a:t>
            </a:r>
          </a:p>
          <a:p>
            <a:pPr lvl="1"/>
            <a:r>
              <a:rPr lang="en-US" sz="2000" dirty="0" smtClean="0"/>
              <a:t>Ease of programming</a:t>
            </a:r>
          </a:p>
          <a:p>
            <a:pPr lvl="2"/>
            <a:r>
              <a:rPr lang="en-US" sz="1800" dirty="0" smtClean="0"/>
              <a:t>Writing correct concurrent code is hard</a:t>
            </a:r>
          </a:p>
          <a:p>
            <a:pPr lvl="1"/>
            <a:r>
              <a:rPr lang="en-US" sz="2000" dirty="0" smtClean="0"/>
              <a:t>Portability </a:t>
            </a:r>
          </a:p>
          <a:p>
            <a:pPr lvl="1"/>
            <a:r>
              <a:rPr lang="en-US" sz="2000" dirty="0" smtClean="0"/>
              <a:t>Uncompromising performance</a:t>
            </a:r>
          </a:p>
          <a:p>
            <a:pPr lvl="1"/>
            <a:r>
              <a:rPr lang="en-US" sz="2000" dirty="0" smtClean="0"/>
              <a:t>System level interoperability</a:t>
            </a:r>
            <a:endParaRPr lang="en-US" sz="2400" dirty="0" smtClean="0"/>
          </a:p>
          <a:p>
            <a:r>
              <a:rPr lang="en-US" sz="2400" dirty="0" smtClean="0"/>
              <a:t>We can’t get everything</a:t>
            </a:r>
          </a:p>
          <a:p>
            <a:pPr lvl="1"/>
            <a:r>
              <a:rPr lang="en-US" sz="2000" dirty="0" smtClean="0"/>
              <a:t>No one concurrency model is best for everything</a:t>
            </a:r>
          </a:p>
          <a:p>
            <a:pPr lvl="1"/>
            <a:r>
              <a:rPr lang="en-US" sz="2000" dirty="0" smtClean="0"/>
              <a:t>De facto: we can’t get all that much</a:t>
            </a:r>
          </a:p>
          <a:p>
            <a:pPr lvl="1"/>
            <a:r>
              <a:rPr lang="en-US" sz="2000" dirty="0" smtClean="0"/>
              <a:t>“C++ is a systems programming language”</a:t>
            </a:r>
          </a:p>
          <a:p>
            <a:pPr lvl="2"/>
            <a:r>
              <a:rPr lang="en-US" sz="1800" dirty="0" smtClean="0"/>
              <a:t> (among other things) implies serious constraints</a:t>
            </a:r>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a:t>
            </a:r>
            <a:endParaRPr lang="en-US" dirty="0"/>
          </a:p>
        </p:txBody>
      </p:sp>
      <p:sp>
        <p:nvSpPr>
          <p:cNvPr id="3" name="Content Placeholder 2"/>
          <p:cNvSpPr>
            <a:spLocks noGrp="1"/>
          </p:cNvSpPr>
          <p:nvPr>
            <p:ph idx="1"/>
          </p:nvPr>
        </p:nvSpPr>
        <p:spPr/>
        <p:txBody>
          <a:bodyPr/>
          <a:lstStyle/>
          <a:p>
            <a:r>
              <a:rPr lang="en-US" sz="2400" dirty="0" smtClean="0"/>
              <a:t>Not</a:t>
            </a:r>
          </a:p>
          <a:p>
            <a:pPr lvl="1"/>
            <a:r>
              <a:rPr lang="en-US" sz="2000" dirty="0" smtClean="0"/>
              <a:t>Massively parallel (scientific) computing</a:t>
            </a:r>
          </a:p>
          <a:p>
            <a:pPr lvl="1"/>
            <a:r>
              <a:rPr lang="en-US" sz="2000" dirty="0" smtClean="0"/>
              <a:t>Web services</a:t>
            </a:r>
          </a:p>
          <a:p>
            <a:pPr lvl="1"/>
            <a:r>
              <a:rPr lang="en-US" sz="2000" dirty="0" smtClean="0"/>
              <a:t>Simple high-level abstract model</a:t>
            </a:r>
          </a:p>
          <a:p>
            <a:pPr lvl="1"/>
            <a:r>
              <a:rPr lang="en-US" sz="2000" dirty="0" smtClean="0"/>
              <a:t>System of real-time guarantees</a:t>
            </a:r>
          </a:p>
          <a:p>
            <a:pPr lvl="1"/>
            <a:endParaRPr lang="en-US" sz="2000" dirty="0" smtClean="0"/>
          </a:p>
          <a:p>
            <a:r>
              <a:rPr lang="en-US" sz="2400" dirty="0" smtClean="0"/>
              <a:t>Instead</a:t>
            </a:r>
          </a:p>
          <a:p>
            <a:pPr lvl="1"/>
            <a:r>
              <a:rPr lang="en-US" sz="2000" dirty="0" smtClean="0"/>
              <a:t>A systems-level foundation for all</a:t>
            </a:r>
          </a:p>
          <a:p>
            <a:pPr lvl="1"/>
            <a:r>
              <a:rPr lang="en-US" sz="2000" dirty="0" smtClean="0"/>
              <a:t>Portability</a:t>
            </a:r>
          </a:p>
          <a:p>
            <a:pPr lvl="2"/>
            <a:r>
              <a:rPr lang="en-US" sz="1600" dirty="0" smtClean="0"/>
              <a:t>For much multi-threaded code</a:t>
            </a:r>
          </a:p>
          <a:p>
            <a:pPr lvl="1"/>
            <a:r>
              <a:rPr lang="en-US" sz="2000" dirty="0" smtClean="0"/>
              <a:t>Type safety</a:t>
            </a:r>
          </a:p>
          <a:p>
            <a:pPr lvl="2"/>
            <a:r>
              <a:rPr lang="en-US" sz="1800" dirty="0" smtClean="0"/>
              <a:t>No need for casts and </a:t>
            </a:r>
            <a:r>
              <a:rPr lang="en-US" sz="1800" b="1" dirty="0" smtClean="0"/>
              <a:t>void*</a:t>
            </a:r>
            <a:r>
              <a:rPr lang="en-US" sz="1800" dirty="0" smtClean="0"/>
              <a:t>s to use tasks</a:t>
            </a:r>
            <a:endParaRPr lang="en-US" sz="2000" dirty="0" smtClean="0"/>
          </a:p>
          <a:p>
            <a:pPr lvl="1"/>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overview</a:t>
            </a:r>
            <a:endParaRPr lang="en-US" dirty="0"/>
          </a:p>
        </p:txBody>
      </p:sp>
      <p:sp>
        <p:nvSpPr>
          <p:cNvPr id="3" name="Content Placeholder 2"/>
          <p:cNvSpPr>
            <a:spLocks noGrp="1"/>
          </p:cNvSpPr>
          <p:nvPr>
            <p:ph idx="1"/>
          </p:nvPr>
        </p:nvSpPr>
        <p:spPr/>
        <p:txBody>
          <a:bodyPr/>
          <a:lstStyle/>
          <a:p>
            <a:r>
              <a:rPr lang="en-US" sz="2400" dirty="0" smtClean="0"/>
              <a:t>Foundation</a:t>
            </a:r>
          </a:p>
          <a:p>
            <a:pPr lvl="1"/>
            <a:r>
              <a:rPr lang="en-US" sz="2000" dirty="0" smtClean="0"/>
              <a:t>Memory model</a:t>
            </a:r>
          </a:p>
          <a:p>
            <a:pPr lvl="1"/>
            <a:r>
              <a:rPr lang="en-US" sz="2000" dirty="0" smtClean="0"/>
              <a:t>atomics</a:t>
            </a:r>
          </a:p>
          <a:p>
            <a:r>
              <a:rPr lang="en-US" sz="2400" dirty="0" smtClean="0"/>
              <a:t>Concurrency library components</a:t>
            </a:r>
          </a:p>
          <a:p>
            <a:pPr lvl="1"/>
            <a:r>
              <a:rPr lang="en-US" sz="2000" b="1" dirty="0" smtClean="0"/>
              <a:t>std::thread</a:t>
            </a:r>
          </a:p>
          <a:p>
            <a:pPr lvl="1"/>
            <a:r>
              <a:rPr lang="en-US" sz="2000" b="1" dirty="0" smtClean="0"/>
              <a:t>std::</a:t>
            </a:r>
            <a:r>
              <a:rPr lang="en-US" sz="2000" b="1" dirty="0" err="1" smtClean="0"/>
              <a:t>mutex</a:t>
            </a:r>
            <a:r>
              <a:rPr lang="en-US" sz="2000" b="1" dirty="0" smtClean="0"/>
              <a:t> </a:t>
            </a:r>
            <a:r>
              <a:rPr lang="en-US" sz="2000" dirty="0" smtClean="0"/>
              <a:t>(several)</a:t>
            </a:r>
          </a:p>
          <a:p>
            <a:pPr lvl="1"/>
            <a:r>
              <a:rPr lang="en-US" sz="2000" b="1" dirty="0" smtClean="0"/>
              <a:t>std::lock</a:t>
            </a:r>
            <a:r>
              <a:rPr lang="en-US" sz="2000" dirty="0" smtClean="0"/>
              <a:t> (several)</a:t>
            </a:r>
            <a:endParaRPr lang="en-US" sz="2000" b="1" dirty="0" smtClean="0"/>
          </a:p>
          <a:p>
            <a:pPr lvl="1"/>
            <a:r>
              <a:rPr lang="en-US" sz="2000" b="1" dirty="0" smtClean="0"/>
              <a:t>std::condition</a:t>
            </a:r>
            <a:r>
              <a:rPr lang="en-US" sz="2000" dirty="0" smtClean="0"/>
              <a:t> (several)</a:t>
            </a:r>
            <a:endParaRPr lang="en-US" sz="2000" b="1" dirty="0" smtClean="0"/>
          </a:p>
          <a:p>
            <a:pPr lvl="1"/>
            <a:r>
              <a:rPr lang="en-US" sz="2000" b="1" dirty="0" smtClean="0"/>
              <a:t>std::future, std::promise, std::</a:t>
            </a:r>
            <a:r>
              <a:rPr lang="en-US" sz="2000" b="1" dirty="0" err="1" smtClean="0"/>
              <a:t>packaged_task</a:t>
            </a:r>
            <a:endParaRPr lang="en-US" sz="2000" b="1" dirty="0" smtClean="0"/>
          </a:p>
          <a:p>
            <a:pPr lvl="1"/>
            <a:r>
              <a:rPr lang="en-US" sz="2000" b="1" dirty="0" smtClean="0"/>
              <a:t>std::</a:t>
            </a:r>
            <a:r>
              <a:rPr lang="en-US" sz="2000" b="1" dirty="0" err="1" smtClean="0"/>
              <a:t>async</a:t>
            </a:r>
            <a:r>
              <a:rPr lang="en-US" sz="2000" b="1" dirty="0" smtClean="0"/>
              <a:t>()</a:t>
            </a:r>
          </a:p>
          <a:p>
            <a:r>
              <a:rPr lang="en-US" sz="2400" dirty="0" smtClean="0"/>
              <a:t>Resource management</a:t>
            </a:r>
          </a:p>
          <a:p>
            <a:pPr lvl="1"/>
            <a:r>
              <a:rPr lang="en-US" sz="2000" b="1" dirty="0" smtClean="0"/>
              <a:t>std::</a:t>
            </a:r>
            <a:r>
              <a:rPr lang="en-US" sz="2000" b="1" dirty="0" err="1" smtClean="0"/>
              <a:t>unique_ptr</a:t>
            </a:r>
            <a:r>
              <a:rPr lang="en-US" sz="2000" b="1" dirty="0" smtClean="0"/>
              <a:t>, std::</a:t>
            </a:r>
            <a:r>
              <a:rPr lang="en-US" sz="2000" b="1" dirty="0" err="1" smtClean="0"/>
              <a:t>shared_ptr</a:t>
            </a:r>
            <a:endParaRPr lang="en-US" sz="2000" b="1" dirty="0" smtClean="0"/>
          </a:p>
          <a:p>
            <a:pPr lvl="1"/>
            <a:r>
              <a:rPr lang="en-US" sz="2000" dirty="0" smtClean="0"/>
              <a:t>GC ABI</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model</a:t>
            </a:r>
            <a:endParaRPr lang="en-US" dirty="0"/>
          </a:p>
        </p:txBody>
      </p:sp>
      <p:sp>
        <p:nvSpPr>
          <p:cNvPr id="3" name="Content Placeholder 2"/>
          <p:cNvSpPr>
            <a:spLocks noGrp="1"/>
          </p:cNvSpPr>
          <p:nvPr>
            <p:ph idx="1"/>
          </p:nvPr>
        </p:nvSpPr>
        <p:spPr/>
        <p:txBody>
          <a:bodyPr/>
          <a:lstStyle/>
          <a:p>
            <a:r>
              <a:rPr lang="en-US" sz="2400" dirty="0" smtClean="0"/>
              <a:t>A memory model is an agreement between the machine architects and the compiler writers to ensure that most programmers do not have to think about the details of modern computer hardware.</a:t>
            </a:r>
          </a:p>
          <a:p>
            <a:pPr lvl="1">
              <a:buNone/>
            </a:pPr>
            <a:r>
              <a:rPr lang="en-US" sz="2000" b="1" dirty="0" smtClean="0"/>
              <a:t>// </a:t>
            </a:r>
            <a:r>
              <a:rPr lang="en-US" sz="2000" i="1" dirty="0" smtClean="0"/>
              <a:t>thread 1:</a:t>
            </a:r>
            <a:endParaRPr lang="en-US" sz="2000" b="1" i="1" dirty="0" smtClean="0"/>
          </a:p>
          <a:p>
            <a:pPr lvl="1">
              <a:buNone/>
            </a:pPr>
            <a:r>
              <a:rPr lang="en-US" sz="2000" b="1" dirty="0" smtClean="0"/>
              <a:t>char c;</a:t>
            </a:r>
          </a:p>
          <a:p>
            <a:pPr lvl="1">
              <a:buNone/>
            </a:pPr>
            <a:r>
              <a:rPr lang="en-US" sz="2000" b="1" dirty="0" smtClean="0"/>
              <a:t>c = 1;</a:t>
            </a:r>
          </a:p>
          <a:p>
            <a:pPr lvl="1">
              <a:buNone/>
            </a:pPr>
            <a:r>
              <a:rPr lang="en-US" sz="2000" b="1" dirty="0" err="1" smtClean="0"/>
              <a:t>int</a:t>
            </a:r>
            <a:r>
              <a:rPr lang="en-US" sz="2000" b="1" dirty="0" smtClean="0"/>
              <a:t> x = c; </a:t>
            </a:r>
          </a:p>
          <a:p>
            <a:pPr lvl="1">
              <a:buNone/>
            </a:pPr>
            <a:endParaRPr lang="en-US" sz="2000" b="1" dirty="0" smtClean="0"/>
          </a:p>
          <a:p>
            <a:pPr lvl="1">
              <a:buNone/>
            </a:pPr>
            <a:r>
              <a:rPr lang="en-US" sz="2000" b="1" dirty="0" smtClean="0"/>
              <a:t>x==1 </a:t>
            </a:r>
            <a:r>
              <a:rPr lang="en-US" sz="2000" dirty="0" smtClean="0"/>
              <a:t>and</a:t>
            </a:r>
            <a:r>
              <a:rPr lang="en-US" sz="2000" b="1" dirty="0" smtClean="0"/>
              <a:t> y==1 </a:t>
            </a:r>
            <a:r>
              <a:rPr lang="en-US" sz="2000" dirty="0" smtClean="0"/>
              <a:t>as anyone would expect</a:t>
            </a:r>
          </a:p>
          <a:p>
            <a:pPr lvl="1">
              <a:buNone/>
            </a:pPr>
            <a:r>
              <a:rPr lang="en-US" sz="2000" dirty="0" smtClean="0"/>
              <a:t>(but don’t try that for two </a:t>
            </a:r>
            <a:r>
              <a:rPr lang="en-US" sz="2000" dirty="0" err="1" smtClean="0"/>
              <a:t>bitfields</a:t>
            </a:r>
            <a:r>
              <a:rPr lang="en-US" sz="2000" dirty="0" smtClean="0"/>
              <a:t> of the same word)</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49</a:t>
            </a:fld>
            <a:endParaRPr lang="en-US"/>
          </a:p>
        </p:txBody>
      </p:sp>
      <p:sp>
        <p:nvSpPr>
          <p:cNvPr id="6" name="Content Placeholder 2"/>
          <p:cNvSpPr txBox="1">
            <a:spLocks/>
          </p:cNvSpPr>
          <p:nvPr/>
        </p:nvSpPr>
        <p:spPr bwMode="auto">
          <a:xfrm>
            <a:off x="3352800" y="1295400"/>
            <a:ext cx="5638800" cy="40385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0" fontAlgn="base" latinLnBrk="0" hangingPunct="0">
              <a:lnSpc>
                <a:spcPct val="100000"/>
              </a:lnSpc>
              <a:spcBef>
                <a:spcPct val="20000"/>
              </a:spcBef>
              <a:spcAft>
                <a:spcPct val="0"/>
              </a:spcAft>
              <a:buClrTx/>
              <a:buSzTx/>
              <a:buFontTx/>
              <a:buNone/>
              <a:tabLst/>
              <a:defRPr/>
            </a:pPr>
            <a:endParaRPr kumimoji="0" lang="en-US" sz="2000" b="1" i="0" u="none" strike="noStrike" kern="0" cap="none" spc="0" normalizeH="0" baseline="0" noProof="0" dirty="0" smtClean="0">
              <a:ln>
                <a:noFill/>
              </a:ln>
              <a:solidFill>
                <a:schemeClr val="tx1"/>
              </a:solidFill>
              <a:effectLst/>
              <a:uLnTx/>
              <a:uFillTx/>
              <a:latin typeface="+mn-lt"/>
            </a:endParaRPr>
          </a:p>
          <a:p>
            <a:pPr marL="742950" marR="0" lvl="1" indent="-285750" algn="l" defTabSz="914400" rtl="0" eaLnBrk="0" fontAlgn="base" latinLnBrk="0" hangingPunct="0">
              <a:lnSpc>
                <a:spcPct val="100000"/>
              </a:lnSpc>
              <a:spcBef>
                <a:spcPct val="20000"/>
              </a:spcBef>
              <a:spcAft>
                <a:spcPct val="0"/>
              </a:spcAft>
              <a:buClrTx/>
              <a:buSzTx/>
              <a:buFontTx/>
              <a:buNone/>
              <a:tabLst/>
              <a:defRPr/>
            </a:pPr>
            <a:endParaRPr lang="en-US" kern="0" dirty="0" smtClean="0">
              <a:latin typeface="+mn-lt"/>
            </a:endParaRPr>
          </a:p>
          <a:p>
            <a:pPr marL="742950" marR="0" lvl="1" indent="-285750" algn="l" defTabSz="914400" rtl="0" eaLnBrk="0" fontAlgn="base" latinLnBrk="0" hangingPunct="0">
              <a:lnSpc>
                <a:spcPct val="100000"/>
              </a:lnSpc>
              <a:spcBef>
                <a:spcPct val="20000"/>
              </a:spcBef>
              <a:spcAft>
                <a:spcPct val="0"/>
              </a:spcAft>
              <a:buClrTx/>
              <a:buSzTx/>
              <a:buFontTx/>
              <a:buNone/>
              <a:tabLst/>
              <a:defRPr/>
            </a:pPr>
            <a:endParaRPr kumimoji="0" lang="en-US" sz="2000" b="1" i="0" u="none" strike="noStrike" kern="0" cap="none" spc="0" normalizeH="0" baseline="0" noProof="0" dirty="0" smtClean="0">
              <a:ln>
                <a:noFill/>
              </a:ln>
              <a:solidFill>
                <a:schemeClr val="tx1"/>
              </a:solidFill>
              <a:effectLst/>
              <a:uLnTx/>
              <a:uFillTx/>
              <a:latin typeface="+mn-lt"/>
            </a:endParaRPr>
          </a:p>
          <a:p>
            <a:pPr marL="742950" marR="0" lvl="1" indent="-285750" algn="l" defTabSz="914400" rtl="0" eaLnBrk="0" fontAlgn="base" latinLnBrk="0" hangingPunct="0">
              <a:lnSpc>
                <a:spcPct val="100000"/>
              </a:lnSpc>
              <a:spcBef>
                <a:spcPct val="20000"/>
              </a:spcBef>
              <a:spcAft>
                <a:spcPct val="0"/>
              </a:spcAft>
              <a:buClrTx/>
              <a:buSzTx/>
              <a:buFontTx/>
              <a:buNone/>
              <a:tabLst/>
              <a:defRPr/>
            </a:pPr>
            <a:endParaRPr lang="en-US" kern="0" dirty="0" smtClean="0">
              <a:latin typeface="+mn-lt"/>
            </a:endParaRPr>
          </a:p>
          <a:p>
            <a:pPr marL="742950" marR="0" lvl="1" indent="-285750" algn="l" defTabSz="914400" rtl="0" eaLnBrk="0" fontAlgn="base" latinLnBrk="0" hangingPunct="0">
              <a:lnSpc>
                <a:spcPct val="100000"/>
              </a:lnSpc>
              <a:spcBef>
                <a:spcPct val="20000"/>
              </a:spcBef>
              <a:spcAft>
                <a:spcPct val="0"/>
              </a:spcAft>
              <a:buClrTx/>
              <a:buSzTx/>
              <a:buFontTx/>
              <a:buNone/>
              <a:tabLst/>
              <a:defRPr/>
            </a:pPr>
            <a:endParaRPr kumimoji="0" lang="en-US" sz="2000" b="1" i="0" u="none" strike="noStrike" kern="0" cap="none" spc="0" normalizeH="0" baseline="0" noProof="0" dirty="0" smtClean="0">
              <a:ln>
                <a:noFill/>
              </a:ln>
              <a:solidFill>
                <a:schemeClr val="tx1"/>
              </a:solidFill>
              <a:effectLst/>
              <a:uLnTx/>
              <a:uFillTx/>
              <a:latin typeface="+mn-lt"/>
            </a:endParaRPr>
          </a:p>
          <a:p>
            <a:pPr marL="742950" marR="0" lvl="1" indent="-285750" algn="l" defTabSz="914400" rtl="0" eaLnBrk="0" fontAlgn="base" latinLnBrk="0" hangingPunct="0">
              <a:lnSpc>
                <a:spcPct val="100000"/>
              </a:lnSpc>
              <a:spcBef>
                <a:spcPct val="20000"/>
              </a:spcBef>
              <a:spcAft>
                <a:spcPct val="0"/>
              </a:spcAft>
              <a:buClrTx/>
              <a:buSzTx/>
              <a:buFontTx/>
              <a:buNone/>
              <a:tabLst/>
              <a:defRPr/>
            </a:pPr>
            <a:r>
              <a:rPr kumimoji="0" lang="en-US" sz="2000" b="1" i="0" u="none" strike="noStrike" kern="0" cap="none" spc="0" normalizeH="0" baseline="0" noProof="0" dirty="0" smtClean="0">
                <a:ln>
                  <a:noFill/>
                </a:ln>
                <a:solidFill>
                  <a:schemeClr val="tx1"/>
                </a:solidFill>
                <a:effectLst/>
                <a:uLnTx/>
                <a:uFillTx/>
                <a:latin typeface="+mn-lt"/>
              </a:rPr>
              <a:t>// </a:t>
            </a:r>
            <a:r>
              <a:rPr kumimoji="0" lang="en-US" sz="2000" b="0" i="1" u="none" strike="noStrike" kern="0" cap="none" spc="0" normalizeH="0" baseline="0" noProof="0" dirty="0" smtClean="0">
                <a:ln>
                  <a:noFill/>
                </a:ln>
                <a:solidFill>
                  <a:schemeClr val="tx1"/>
                </a:solidFill>
                <a:effectLst/>
                <a:uLnTx/>
                <a:uFillTx/>
                <a:latin typeface="+mn-lt"/>
              </a:rPr>
              <a:t>thread 2:</a:t>
            </a:r>
            <a:endParaRPr lang="en-US" i="1" kern="0" dirty="0" smtClean="0">
              <a:latin typeface="+mn-lt"/>
            </a:endParaRPr>
          </a:p>
          <a:p>
            <a:pPr marL="742950" marR="0" lvl="1" indent="-285750" algn="l" defTabSz="914400" rtl="0" eaLnBrk="0" fontAlgn="base" latinLnBrk="0" hangingPunct="0">
              <a:lnSpc>
                <a:spcPct val="100000"/>
              </a:lnSpc>
              <a:spcBef>
                <a:spcPct val="20000"/>
              </a:spcBef>
              <a:spcAft>
                <a:spcPct val="0"/>
              </a:spcAft>
              <a:buClrTx/>
              <a:buSzTx/>
              <a:buFontTx/>
              <a:buNone/>
              <a:tabLst/>
              <a:defRPr/>
            </a:pPr>
            <a:r>
              <a:rPr kumimoji="0" lang="en-US" sz="2000" b="1" i="0" u="none" strike="noStrike" kern="0" cap="none" spc="0" normalizeH="0" baseline="0" noProof="0" dirty="0" smtClean="0">
                <a:ln>
                  <a:noFill/>
                </a:ln>
                <a:solidFill>
                  <a:schemeClr val="tx1"/>
                </a:solidFill>
                <a:effectLst/>
                <a:uLnTx/>
                <a:uFillTx/>
                <a:latin typeface="+mn-lt"/>
              </a:rPr>
              <a:t>char b;</a:t>
            </a:r>
          </a:p>
          <a:p>
            <a:pPr marL="742950" marR="0" lvl="1" indent="-285750" algn="l" defTabSz="914400" rtl="0" eaLnBrk="0" fontAlgn="base" latinLnBrk="0" hangingPunct="0">
              <a:lnSpc>
                <a:spcPct val="100000"/>
              </a:lnSpc>
              <a:spcBef>
                <a:spcPct val="20000"/>
              </a:spcBef>
              <a:spcAft>
                <a:spcPct val="0"/>
              </a:spcAft>
              <a:buClrTx/>
              <a:buSzTx/>
              <a:buFontTx/>
              <a:buNone/>
              <a:tabLst/>
              <a:defRPr/>
            </a:pPr>
            <a:r>
              <a:rPr kumimoji="0" lang="en-US" sz="2000" b="1" i="0" u="none" strike="noStrike" kern="0" cap="none" spc="0" normalizeH="0" baseline="0" noProof="0" dirty="0" smtClean="0">
                <a:ln>
                  <a:noFill/>
                </a:ln>
                <a:solidFill>
                  <a:schemeClr val="tx1"/>
                </a:solidFill>
                <a:effectLst/>
                <a:uLnTx/>
                <a:uFillTx/>
                <a:latin typeface="+mn-lt"/>
              </a:rPr>
              <a:t>b = 1;</a:t>
            </a:r>
          </a:p>
          <a:p>
            <a:pPr marL="742950" marR="0" lvl="1" indent="-285750" algn="l" defTabSz="914400" rtl="0" eaLnBrk="0" fontAlgn="base" latinLnBrk="0" hangingPunct="0">
              <a:lnSpc>
                <a:spcPct val="100000"/>
              </a:lnSpc>
              <a:spcBef>
                <a:spcPct val="20000"/>
              </a:spcBef>
              <a:spcAft>
                <a:spcPct val="0"/>
              </a:spcAft>
              <a:buClrTx/>
              <a:buSzTx/>
              <a:buFontTx/>
              <a:buNone/>
              <a:tabLst/>
              <a:defRPr/>
            </a:pPr>
            <a:r>
              <a:rPr kumimoji="0" lang="en-US" sz="2000" b="1" i="0" u="none" strike="noStrike" kern="0" cap="none" spc="0" normalizeH="0" baseline="0" noProof="0" dirty="0" err="1" smtClean="0">
                <a:ln>
                  <a:noFill/>
                </a:ln>
                <a:solidFill>
                  <a:schemeClr val="tx1"/>
                </a:solidFill>
                <a:effectLst/>
                <a:uLnTx/>
                <a:uFillTx/>
                <a:latin typeface="+mn-lt"/>
              </a:rPr>
              <a:t>int</a:t>
            </a:r>
            <a:r>
              <a:rPr kumimoji="0" lang="en-US" sz="2000" b="1" i="0" u="none" strike="noStrike" kern="0" cap="none" spc="0" normalizeH="0" baseline="0" noProof="0" dirty="0" smtClean="0">
                <a:ln>
                  <a:noFill/>
                </a:ln>
                <a:solidFill>
                  <a:schemeClr val="tx1"/>
                </a:solidFill>
                <a:effectLst/>
                <a:uLnTx/>
                <a:uFillTx/>
                <a:latin typeface="+mn-lt"/>
              </a:rPr>
              <a:t> y = b;</a:t>
            </a:r>
            <a:endParaRPr kumimoji="0" lang="en-US" sz="2000" b="0" i="0" u="none" strike="noStrike" kern="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Programming Languages</a:t>
            </a:r>
          </a:p>
        </p:txBody>
      </p:sp>
      <p:sp>
        <p:nvSpPr>
          <p:cNvPr id="11267" name="Slide Number Placeholder 3"/>
          <p:cNvSpPr>
            <a:spLocks noGrp="1"/>
          </p:cNvSpPr>
          <p:nvPr>
            <p:ph type="sldNum" sz="quarter" idx="12"/>
          </p:nvPr>
        </p:nvSpPr>
        <p:spPr>
          <a:xfrm>
            <a:off x="457200" y="6245225"/>
            <a:ext cx="2133600" cy="476250"/>
          </a:xfrm>
          <a:noFill/>
        </p:spPr>
        <p:txBody>
          <a:bodyPr/>
          <a:lstStyle/>
          <a:p>
            <a:pPr algn="l"/>
            <a:fld id="{D814F6E9-5C75-43A0-9CCD-533E4CEB00B6}" type="slidenum">
              <a:rPr lang="da-DK" smtClean="0"/>
              <a:pPr algn="l"/>
              <a:t>5</a:t>
            </a:fld>
            <a:endParaRPr lang="da-DK" smtClean="0"/>
          </a:p>
        </p:txBody>
      </p:sp>
      <p:sp>
        <p:nvSpPr>
          <p:cNvPr id="6" name="TextBox 5"/>
          <p:cNvSpPr txBox="1"/>
          <p:nvPr/>
        </p:nvSpPr>
        <p:spPr>
          <a:xfrm>
            <a:off x="304800" y="5486400"/>
            <a:ext cx="1543050" cy="369888"/>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Assembler</a:t>
            </a:r>
          </a:p>
        </p:txBody>
      </p:sp>
      <p:sp>
        <p:nvSpPr>
          <p:cNvPr id="7" name="TextBox 6"/>
          <p:cNvSpPr txBox="1"/>
          <p:nvPr/>
        </p:nvSpPr>
        <p:spPr>
          <a:xfrm>
            <a:off x="1500188" y="3857625"/>
            <a:ext cx="857250" cy="369888"/>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Cobol</a:t>
            </a:r>
          </a:p>
        </p:txBody>
      </p:sp>
      <p:sp>
        <p:nvSpPr>
          <p:cNvPr id="8" name="TextBox 7"/>
          <p:cNvSpPr txBox="1"/>
          <p:nvPr/>
        </p:nvSpPr>
        <p:spPr>
          <a:xfrm>
            <a:off x="1428750" y="3000375"/>
            <a:ext cx="1000125" cy="369888"/>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Fortran</a:t>
            </a:r>
          </a:p>
        </p:txBody>
      </p:sp>
      <p:sp>
        <p:nvSpPr>
          <p:cNvPr id="9" name="TextBox 8"/>
          <p:cNvSpPr txBox="1"/>
          <p:nvPr/>
        </p:nvSpPr>
        <p:spPr>
          <a:xfrm>
            <a:off x="5429250" y="4429125"/>
            <a:ext cx="642938" cy="371475"/>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C++</a:t>
            </a:r>
          </a:p>
        </p:txBody>
      </p:sp>
      <p:sp>
        <p:nvSpPr>
          <p:cNvPr id="10" name="TextBox 9"/>
          <p:cNvSpPr txBox="1"/>
          <p:nvPr/>
        </p:nvSpPr>
        <p:spPr>
          <a:xfrm>
            <a:off x="4419600" y="5486400"/>
            <a:ext cx="428625" cy="369888"/>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C</a:t>
            </a:r>
          </a:p>
        </p:txBody>
      </p:sp>
      <p:sp>
        <p:nvSpPr>
          <p:cNvPr id="11" name="TextBox 10"/>
          <p:cNvSpPr txBox="1"/>
          <p:nvPr/>
        </p:nvSpPr>
        <p:spPr>
          <a:xfrm>
            <a:off x="3071813" y="3429000"/>
            <a:ext cx="1000125" cy="381000"/>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Simula</a:t>
            </a:r>
          </a:p>
        </p:txBody>
      </p:sp>
      <p:sp>
        <p:nvSpPr>
          <p:cNvPr id="12" name="TextBox 11"/>
          <p:cNvSpPr txBox="1"/>
          <p:nvPr/>
        </p:nvSpPr>
        <p:spPr>
          <a:xfrm>
            <a:off x="6858000" y="4429125"/>
            <a:ext cx="928688" cy="371475"/>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C++0x</a:t>
            </a:r>
          </a:p>
        </p:txBody>
      </p:sp>
      <p:cxnSp>
        <p:nvCxnSpPr>
          <p:cNvPr id="11275" name="Straight Arrow Connector 13"/>
          <p:cNvCxnSpPr>
            <a:cxnSpLocks noChangeShapeType="1"/>
            <a:stCxn id="10" idx="3"/>
            <a:endCxn id="9" idx="1"/>
          </p:cNvCxnSpPr>
          <p:nvPr/>
        </p:nvCxnSpPr>
        <p:spPr bwMode="auto">
          <a:xfrm flipV="1">
            <a:off x="4848225" y="4614863"/>
            <a:ext cx="581025" cy="1057275"/>
          </a:xfrm>
          <a:prstGeom prst="straightConnector1">
            <a:avLst/>
          </a:prstGeom>
          <a:noFill/>
          <a:ln w="1778" algn="ctr">
            <a:solidFill>
              <a:schemeClr val="accent2"/>
            </a:solidFill>
            <a:round/>
            <a:headEnd/>
            <a:tailEnd type="arrow" w="med" len="med"/>
          </a:ln>
        </p:spPr>
      </p:cxnSp>
      <p:cxnSp>
        <p:nvCxnSpPr>
          <p:cNvPr id="11276" name="Straight Arrow Connector 15"/>
          <p:cNvCxnSpPr>
            <a:cxnSpLocks noChangeShapeType="1"/>
            <a:stCxn id="11" idx="3"/>
            <a:endCxn id="9" idx="1"/>
          </p:cNvCxnSpPr>
          <p:nvPr/>
        </p:nvCxnSpPr>
        <p:spPr bwMode="auto">
          <a:xfrm>
            <a:off x="4071938" y="3619500"/>
            <a:ext cx="1357312" cy="995363"/>
          </a:xfrm>
          <a:prstGeom prst="straightConnector1">
            <a:avLst/>
          </a:prstGeom>
          <a:noFill/>
          <a:ln w="1778" algn="ctr">
            <a:solidFill>
              <a:schemeClr val="accent2"/>
            </a:solidFill>
            <a:round/>
            <a:headEnd/>
            <a:tailEnd type="arrow" w="med" len="med"/>
          </a:ln>
        </p:spPr>
      </p:cxnSp>
      <p:cxnSp>
        <p:nvCxnSpPr>
          <p:cNvPr id="11277" name="Straight Arrow Connector 21"/>
          <p:cNvCxnSpPr>
            <a:cxnSpLocks noChangeShapeType="1"/>
            <a:stCxn id="9" idx="3"/>
            <a:endCxn id="12" idx="1"/>
          </p:cNvCxnSpPr>
          <p:nvPr/>
        </p:nvCxnSpPr>
        <p:spPr bwMode="auto">
          <a:xfrm>
            <a:off x="6072188" y="4614863"/>
            <a:ext cx="785812" cy="1587"/>
          </a:xfrm>
          <a:prstGeom prst="straightConnector1">
            <a:avLst/>
          </a:prstGeom>
          <a:noFill/>
          <a:ln w="1778" algn="ctr">
            <a:solidFill>
              <a:schemeClr val="accent2"/>
            </a:solidFill>
            <a:round/>
            <a:headEnd/>
            <a:tailEnd type="arrow" w="med" len="med"/>
          </a:ln>
        </p:spPr>
      </p:cxnSp>
      <p:cxnSp>
        <p:nvCxnSpPr>
          <p:cNvPr id="11278" name="Straight Arrow Connector 29"/>
          <p:cNvCxnSpPr>
            <a:cxnSpLocks noChangeShapeType="1"/>
            <a:stCxn id="12" idx="3"/>
          </p:cNvCxnSpPr>
          <p:nvPr/>
        </p:nvCxnSpPr>
        <p:spPr bwMode="auto">
          <a:xfrm>
            <a:off x="7786688" y="4614863"/>
            <a:ext cx="595312" cy="33337"/>
          </a:xfrm>
          <a:prstGeom prst="straightConnector1">
            <a:avLst/>
          </a:prstGeom>
          <a:noFill/>
          <a:ln w="1778" algn="ctr">
            <a:solidFill>
              <a:schemeClr val="accent2"/>
            </a:solidFill>
            <a:round/>
            <a:headEnd/>
            <a:tailEnd type="arrow" w="med" len="med"/>
          </a:ln>
        </p:spPr>
      </p:cxnSp>
      <p:sp>
        <p:nvSpPr>
          <p:cNvPr id="11279" name="TextBox 32"/>
          <p:cNvSpPr txBox="1">
            <a:spLocks noChangeArrowheads="1"/>
          </p:cNvSpPr>
          <p:nvPr/>
        </p:nvSpPr>
        <p:spPr bwMode="auto">
          <a:xfrm>
            <a:off x="4114800" y="2714625"/>
            <a:ext cx="3100388" cy="338138"/>
          </a:xfrm>
          <a:prstGeom prst="rect">
            <a:avLst/>
          </a:prstGeom>
          <a:noFill/>
          <a:ln w="9525">
            <a:noFill/>
            <a:miter lim="800000"/>
            <a:headEnd/>
            <a:tailEnd/>
          </a:ln>
        </p:spPr>
        <p:txBody>
          <a:bodyPr>
            <a:spAutoFit/>
          </a:bodyPr>
          <a:lstStyle/>
          <a:p>
            <a:r>
              <a:rPr lang="en-US" sz="1600"/>
              <a:t>General-purpose abstraction</a:t>
            </a:r>
          </a:p>
        </p:txBody>
      </p:sp>
      <p:sp>
        <p:nvSpPr>
          <p:cNvPr id="11280" name="TextBox 33"/>
          <p:cNvSpPr txBox="1">
            <a:spLocks noChangeArrowheads="1"/>
          </p:cNvSpPr>
          <p:nvPr/>
        </p:nvSpPr>
        <p:spPr bwMode="auto">
          <a:xfrm>
            <a:off x="1295400" y="2362200"/>
            <a:ext cx="2347913" cy="584200"/>
          </a:xfrm>
          <a:prstGeom prst="rect">
            <a:avLst/>
          </a:prstGeom>
          <a:noFill/>
          <a:ln w="9525">
            <a:noFill/>
            <a:miter lim="800000"/>
            <a:headEnd/>
            <a:tailEnd/>
          </a:ln>
        </p:spPr>
        <p:txBody>
          <a:bodyPr>
            <a:spAutoFit/>
          </a:bodyPr>
          <a:lstStyle/>
          <a:p>
            <a:r>
              <a:rPr lang="en-US" sz="1600"/>
              <a:t>Domain-specific abstraction</a:t>
            </a:r>
          </a:p>
        </p:txBody>
      </p:sp>
      <p:sp>
        <p:nvSpPr>
          <p:cNvPr id="11281" name="TextBox 39"/>
          <p:cNvSpPr txBox="1">
            <a:spLocks noChangeArrowheads="1"/>
          </p:cNvSpPr>
          <p:nvPr/>
        </p:nvSpPr>
        <p:spPr bwMode="auto">
          <a:xfrm>
            <a:off x="1219200" y="4786313"/>
            <a:ext cx="2281238" cy="584200"/>
          </a:xfrm>
          <a:prstGeom prst="rect">
            <a:avLst/>
          </a:prstGeom>
          <a:noFill/>
          <a:ln w="9525">
            <a:noFill/>
            <a:miter lim="800000"/>
            <a:headEnd/>
            <a:tailEnd/>
          </a:ln>
        </p:spPr>
        <p:txBody>
          <a:bodyPr>
            <a:spAutoFit/>
          </a:bodyPr>
          <a:lstStyle/>
          <a:p>
            <a:r>
              <a:rPr lang="en-US" sz="1600"/>
              <a:t>Direct mapping to hardware</a:t>
            </a:r>
          </a:p>
        </p:txBody>
      </p:sp>
      <p:sp>
        <p:nvSpPr>
          <p:cNvPr id="25" name="TextBox 24"/>
          <p:cNvSpPr txBox="1"/>
          <p:nvPr/>
        </p:nvSpPr>
        <p:spPr>
          <a:xfrm>
            <a:off x="6500813" y="3500438"/>
            <a:ext cx="928687" cy="369887"/>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Java</a:t>
            </a:r>
          </a:p>
        </p:txBody>
      </p:sp>
      <p:cxnSp>
        <p:nvCxnSpPr>
          <p:cNvPr id="11283" name="Straight Arrow Connector 25"/>
          <p:cNvCxnSpPr>
            <a:cxnSpLocks noChangeShapeType="1"/>
            <a:stCxn id="6" idx="3"/>
            <a:endCxn id="38" idx="1"/>
          </p:cNvCxnSpPr>
          <p:nvPr/>
        </p:nvCxnSpPr>
        <p:spPr bwMode="auto">
          <a:xfrm>
            <a:off x="1847850" y="5672138"/>
            <a:ext cx="1200150" cy="1587"/>
          </a:xfrm>
          <a:prstGeom prst="straightConnector1">
            <a:avLst/>
          </a:prstGeom>
          <a:noFill/>
          <a:ln w="1778" algn="ctr">
            <a:solidFill>
              <a:schemeClr val="accent2"/>
            </a:solidFill>
            <a:round/>
            <a:headEnd/>
            <a:tailEnd type="arrow" w="med" len="med"/>
          </a:ln>
        </p:spPr>
      </p:cxnSp>
      <p:sp>
        <p:nvSpPr>
          <p:cNvPr id="27" name="TextBox 26"/>
          <p:cNvSpPr txBox="1"/>
          <p:nvPr/>
        </p:nvSpPr>
        <p:spPr>
          <a:xfrm>
            <a:off x="6500813" y="5357813"/>
            <a:ext cx="928687" cy="369887"/>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C#</a:t>
            </a:r>
          </a:p>
        </p:txBody>
      </p:sp>
      <p:cxnSp>
        <p:nvCxnSpPr>
          <p:cNvPr id="11285" name="Straight Arrow Connector 27"/>
          <p:cNvCxnSpPr>
            <a:cxnSpLocks noChangeShapeType="1"/>
            <a:stCxn id="9" idx="0"/>
            <a:endCxn id="25" idx="1"/>
          </p:cNvCxnSpPr>
          <p:nvPr/>
        </p:nvCxnSpPr>
        <p:spPr bwMode="auto">
          <a:xfrm rot="5400000" flipH="1" flipV="1">
            <a:off x="5753894" y="3682207"/>
            <a:ext cx="744537" cy="749300"/>
          </a:xfrm>
          <a:prstGeom prst="straightConnector1">
            <a:avLst/>
          </a:prstGeom>
          <a:noFill/>
          <a:ln w="1778" algn="ctr">
            <a:solidFill>
              <a:schemeClr val="accent2"/>
            </a:solidFill>
            <a:prstDash val="dash"/>
            <a:round/>
            <a:headEnd/>
            <a:tailEnd type="arrow" w="med" len="med"/>
          </a:ln>
        </p:spPr>
      </p:cxnSp>
      <p:cxnSp>
        <p:nvCxnSpPr>
          <p:cNvPr id="11286" name="Straight Arrow Connector 31"/>
          <p:cNvCxnSpPr>
            <a:cxnSpLocks noChangeShapeType="1"/>
            <a:stCxn id="9" idx="2"/>
            <a:endCxn id="27" idx="1"/>
          </p:cNvCxnSpPr>
          <p:nvPr/>
        </p:nvCxnSpPr>
        <p:spPr bwMode="auto">
          <a:xfrm rot="16200000" flipH="1">
            <a:off x="5755481" y="4796632"/>
            <a:ext cx="741363" cy="749300"/>
          </a:xfrm>
          <a:prstGeom prst="straightConnector1">
            <a:avLst/>
          </a:prstGeom>
          <a:noFill/>
          <a:ln w="1778" algn="ctr">
            <a:solidFill>
              <a:schemeClr val="accent2"/>
            </a:solidFill>
            <a:prstDash val="dash"/>
            <a:round/>
            <a:headEnd/>
            <a:tailEnd type="arrow" w="med" len="med"/>
          </a:ln>
        </p:spPr>
      </p:cxnSp>
      <p:sp>
        <p:nvSpPr>
          <p:cNvPr id="38" name="TextBox 37"/>
          <p:cNvSpPr txBox="1"/>
          <p:nvPr/>
        </p:nvSpPr>
        <p:spPr>
          <a:xfrm>
            <a:off x="3048000" y="5486400"/>
            <a:ext cx="952500" cy="369888"/>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BCPL</a:t>
            </a:r>
          </a:p>
        </p:txBody>
      </p:sp>
      <p:cxnSp>
        <p:nvCxnSpPr>
          <p:cNvPr id="11288" name="Straight Arrow Connector 40"/>
          <p:cNvCxnSpPr>
            <a:cxnSpLocks noChangeShapeType="1"/>
            <a:stCxn id="38" idx="3"/>
            <a:endCxn id="10" idx="1"/>
          </p:cNvCxnSpPr>
          <p:nvPr/>
        </p:nvCxnSpPr>
        <p:spPr bwMode="auto">
          <a:xfrm>
            <a:off x="4000500" y="5672138"/>
            <a:ext cx="419100" cy="1587"/>
          </a:xfrm>
          <a:prstGeom prst="straightConnector1">
            <a:avLst/>
          </a:prstGeom>
          <a:noFill/>
          <a:ln w="1778" algn="ctr">
            <a:solidFill>
              <a:schemeClr val="accent2"/>
            </a:solidFill>
            <a:round/>
            <a:headEnd/>
            <a:tailEnd type="arrow" w="med" len="med"/>
          </a:ln>
        </p:spPr>
      </p:cxnSp>
      <p:cxnSp>
        <p:nvCxnSpPr>
          <p:cNvPr id="11289" name="Straight Arrow Connector 28"/>
          <p:cNvCxnSpPr>
            <a:cxnSpLocks noChangeShapeType="1"/>
            <a:endCxn id="27" idx="1"/>
          </p:cNvCxnSpPr>
          <p:nvPr/>
        </p:nvCxnSpPr>
        <p:spPr bwMode="auto">
          <a:xfrm rot="5400000" flipH="1" flipV="1">
            <a:off x="6211888" y="5654675"/>
            <a:ext cx="401637" cy="176213"/>
          </a:xfrm>
          <a:prstGeom prst="straightConnector1">
            <a:avLst/>
          </a:prstGeom>
          <a:noFill/>
          <a:ln w="1778" algn="ctr">
            <a:solidFill>
              <a:schemeClr val="accent2"/>
            </a:solidFill>
            <a:prstDash val="dash"/>
            <a:round/>
            <a:headEnd/>
            <a:tailEnd type="arrow" w="med" len="med"/>
          </a:ln>
        </p:spPr>
      </p:cxnSp>
      <p:cxnSp>
        <p:nvCxnSpPr>
          <p:cNvPr id="11290" name="Straight Arrow Connector 30"/>
          <p:cNvCxnSpPr>
            <a:cxnSpLocks noChangeShapeType="1"/>
            <a:endCxn id="25" idx="1"/>
          </p:cNvCxnSpPr>
          <p:nvPr/>
        </p:nvCxnSpPr>
        <p:spPr bwMode="auto">
          <a:xfrm rot="16200000" flipH="1">
            <a:off x="6208713" y="3392487"/>
            <a:ext cx="331788" cy="252413"/>
          </a:xfrm>
          <a:prstGeom prst="straightConnector1">
            <a:avLst/>
          </a:prstGeom>
          <a:noFill/>
          <a:ln w="1778" algn="ctr">
            <a:solidFill>
              <a:schemeClr val="accent2"/>
            </a:solidFill>
            <a:prstDash val="dash"/>
            <a:round/>
            <a:headEnd/>
            <a:tailEnd type="arrow" w="med" len="med"/>
          </a:ln>
        </p:spPr>
      </p:cxnSp>
      <p:pic>
        <p:nvPicPr>
          <p:cNvPr id="11291" name="Picture 4" descr="nygaard"/>
          <p:cNvPicPr>
            <a:picLocks noChangeAspect="1" noChangeArrowheads="1"/>
          </p:cNvPicPr>
          <p:nvPr/>
        </p:nvPicPr>
        <p:blipFill>
          <a:blip r:embed="rId2" cstate="print"/>
          <a:srcRect/>
          <a:stretch>
            <a:fillRect/>
          </a:stretch>
        </p:blipFill>
        <p:spPr bwMode="auto">
          <a:xfrm>
            <a:off x="3200400" y="1905000"/>
            <a:ext cx="838200" cy="1341438"/>
          </a:xfrm>
          <a:prstGeom prst="rect">
            <a:avLst/>
          </a:prstGeom>
          <a:noFill/>
          <a:ln w="9525">
            <a:noFill/>
            <a:miter lim="800000"/>
            <a:headEnd/>
            <a:tailEnd/>
          </a:ln>
        </p:spPr>
      </p:pic>
      <p:pic>
        <p:nvPicPr>
          <p:cNvPr id="11292" name="Picture 5" descr="dmr"/>
          <p:cNvPicPr>
            <a:picLocks noChangeAspect="1" noChangeArrowheads="1"/>
          </p:cNvPicPr>
          <p:nvPr/>
        </p:nvPicPr>
        <p:blipFill>
          <a:blip r:embed="rId3" cstate="print"/>
          <a:srcRect/>
          <a:stretch>
            <a:fillRect/>
          </a:stretch>
        </p:blipFill>
        <p:spPr bwMode="auto">
          <a:xfrm>
            <a:off x="3810000" y="4191000"/>
            <a:ext cx="877888" cy="1219200"/>
          </a:xfrm>
          <a:prstGeom prst="rect">
            <a:avLst/>
          </a:prstGeom>
          <a:noFill/>
          <a:ln w="9525">
            <a:noFill/>
            <a:miter lim="800000"/>
            <a:headEnd/>
            <a:tailEnd/>
          </a:ln>
        </p:spPr>
      </p:pic>
      <p:pic>
        <p:nvPicPr>
          <p:cNvPr id="11293" name="Picture 2" descr="C:\Documents and Settings\bs\Desktop\112book\Chapter Photos\Ch 22\22-2 wheeler 3.tif"/>
          <p:cNvPicPr>
            <a:picLocks noChangeAspect="1" noChangeArrowheads="1"/>
          </p:cNvPicPr>
          <p:nvPr/>
        </p:nvPicPr>
        <p:blipFill>
          <a:blip r:embed="rId4" cstate="print"/>
          <a:srcRect/>
          <a:stretch>
            <a:fillRect/>
          </a:stretch>
        </p:blipFill>
        <p:spPr bwMode="auto">
          <a:xfrm>
            <a:off x="228600" y="4191000"/>
            <a:ext cx="762000" cy="1214438"/>
          </a:xfrm>
          <a:prstGeom prst="rect">
            <a:avLst/>
          </a:prstGeom>
          <a:noFill/>
          <a:ln w="9525">
            <a:noFill/>
            <a:miter lim="800000"/>
            <a:headEnd/>
            <a:tailEnd/>
          </a:ln>
        </p:spPr>
      </p:pic>
      <p:pic>
        <p:nvPicPr>
          <p:cNvPr id="11294" name="Picture 3" descr="C:\Documents and Settings\bs\Desktop\112book\Chapter Photos\Ch 22\22-3 John Bachus crop.tif"/>
          <p:cNvPicPr>
            <a:picLocks noChangeAspect="1" noChangeArrowheads="1"/>
          </p:cNvPicPr>
          <p:nvPr/>
        </p:nvPicPr>
        <p:blipFill>
          <a:blip r:embed="rId5" cstate="print"/>
          <a:srcRect/>
          <a:stretch>
            <a:fillRect/>
          </a:stretch>
        </p:blipFill>
        <p:spPr bwMode="auto">
          <a:xfrm>
            <a:off x="457200" y="2057400"/>
            <a:ext cx="776288" cy="1117600"/>
          </a:xfrm>
          <a:prstGeom prst="rect">
            <a:avLst/>
          </a:prstGeom>
          <a:noFill/>
          <a:ln w="9525">
            <a:noFill/>
            <a:miter lim="800000"/>
            <a:headEnd/>
            <a:tailEnd/>
          </a:ln>
        </p:spPr>
      </p:pic>
      <p:sp>
        <p:nvSpPr>
          <p:cNvPr id="11295" name="Footer Placeholder 30"/>
          <p:cNvSpPr>
            <a:spLocks noGrp="1"/>
          </p:cNvSpPr>
          <p:nvPr>
            <p:ph type="ftr" sz="quarter" idx="11"/>
          </p:nvPr>
        </p:nvSpPr>
        <p:spPr>
          <a:noFill/>
        </p:spPr>
        <p:txBody>
          <a:bodyPr/>
          <a:lstStyle/>
          <a:p>
            <a:r>
              <a:rPr lang="en-US" smtClean="0"/>
              <a:t>C++0x - Oct'10 - Stroustrup</a:t>
            </a:r>
          </a:p>
        </p:txBody>
      </p:sp>
      <p:pic>
        <p:nvPicPr>
          <p:cNvPr id="11296" name="Picture 32" descr="C:\Documents and Settings\bs\My Documents\My Pictures\Bjarne\Bjarne portrait.jpg"/>
          <p:cNvPicPr>
            <a:picLocks noChangeAspect="1" noChangeArrowheads="1"/>
          </p:cNvPicPr>
          <p:nvPr/>
        </p:nvPicPr>
        <p:blipFill>
          <a:blip r:embed="rId6" cstate="print"/>
          <a:srcRect/>
          <a:stretch>
            <a:fillRect/>
          </a:stretch>
        </p:blipFill>
        <p:spPr bwMode="auto">
          <a:xfrm>
            <a:off x="5029200" y="3100388"/>
            <a:ext cx="854075" cy="1125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model</a:t>
            </a:r>
            <a:endParaRPr lang="en-US" dirty="0"/>
          </a:p>
        </p:txBody>
      </p:sp>
      <p:sp>
        <p:nvSpPr>
          <p:cNvPr id="3" name="Content Placeholder 2"/>
          <p:cNvSpPr>
            <a:spLocks noGrp="1"/>
          </p:cNvSpPr>
          <p:nvPr>
            <p:ph idx="1"/>
          </p:nvPr>
        </p:nvSpPr>
        <p:spPr>
          <a:xfrm>
            <a:off x="457200" y="1371600"/>
            <a:ext cx="8229600" cy="4754563"/>
          </a:xfrm>
        </p:spPr>
        <p:txBody>
          <a:bodyPr/>
          <a:lstStyle/>
          <a:p>
            <a:r>
              <a:rPr lang="en-US" sz="2400" dirty="0" smtClean="0"/>
              <a:t>Two threads of execution can update and access separate memory locations without interfering with each other.</a:t>
            </a:r>
          </a:p>
          <a:p>
            <a:r>
              <a:rPr lang="en-US" sz="2400" dirty="0" smtClean="0"/>
              <a:t>But what is a “memory location?”</a:t>
            </a:r>
          </a:p>
          <a:p>
            <a:pPr lvl="1"/>
            <a:r>
              <a:rPr lang="en-US" sz="2000" dirty="0" smtClean="0"/>
              <a:t>A memory location is either an object of scalar type or a maximal sequence of adjacent bit-fields all having non-zero width.</a:t>
            </a:r>
          </a:p>
          <a:p>
            <a:pPr lvl="1"/>
            <a:r>
              <a:rPr lang="en-US" sz="2000" dirty="0" smtClean="0"/>
              <a:t>For example, here </a:t>
            </a:r>
            <a:r>
              <a:rPr lang="en-US" sz="2000" b="1" dirty="0" smtClean="0"/>
              <a:t>S</a:t>
            </a:r>
            <a:r>
              <a:rPr lang="en-US" sz="2000" dirty="0" smtClean="0"/>
              <a:t> has exactly four separate memory locations: </a:t>
            </a:r>
          </a:p>
          <a:p>
            <a:pPr lvl="1">
              <a:buNone/>
            </a:pPr>
            <a:r>
              <a:rPr lang="en-US" sz="2000" b="1" dirty="0" smtClean="0"/>
              <a:t>	</a:t>
            </a:r>
            <a:r>
              <a:rPr lang="en-US" sz="2000" b="1" dirty="0" err="1" smtClean="0"/>
              <a:t>struct</a:t>
            </a:r>
            <a:r>
              <a:rPr lang="en-US" sz="2000" b="1" dirty="0" smtClean="0"/>
              <a:t> S {</a:t>
            </a:r>
          </a:p>
          <a:p>
            <a:pPr lvl="1">
              <a:buNone/>
            </a:pPr>
            <a:r>
              <a:rPr lang="en-US" sz="2000" b="1" dirty="0" smtClean="0"/>
              <a:t>		char a; // </a:t>
            </a:r>
            <a:r>
              <a:rPr lang="en-US" sz="2000" dirty="0" smtClean="0"/>
              <a:t>location #1</a:t>
            </a:r>
            <a:endParaRPr lang="en-US" sz="2000" b="1" dirty="0" smtClean="0"/>
          </a:p>
          <a:p>
            <a:pPr lvl="1">
              <a:buNone/>
            </a:pPr>
            <a:r>
              <a:rPr lang="en-US" sz="2000" b="1" dirty="0" smtClean="0"/>
              <a:t>		</a:t>
            </a:r>
            <a:r>
              <a:rPr lang="en-US" sz="2000" b="1" dirty="0" err="1" smtClean="0"/>
              <a:t>int</a:t>
            </a:r>
            <a:r>
              <a:rPr lang="en-US" sz="2000" b="1" dirty="0" smtClean="0"/>
              <a:t> b:5, // </a:t>
            </a:r>
            <a:r>
              <a:rPr lang="en-US" sz="2000" dirty="0" smtClean="0"/>
              <a:t>location #2</a:t>
            </a:r>
            <a:endParaRPr lang="en-US" sz="2000" b="1" dirty="0" smtClean="0"/>
          </a:p>
          <a:p>
            <a:pPr lvl="1">
              <a:buNone/>
            </a:pPr>
            <a:r>
              <a:rPr lang="en-US" sz="2000" b="1" dirty="0" smtClean="0"/>
              <a:t>		unsigned c:11,</a:t>
            </a:r>
          </a:p>
          <a:p>
            <a:pPr lvl="1">
              <a:buNone/>
            </a:pPr>
            <a:r>
              <a:rPr lang="en-US" sz="2000" b="1" dirty="0" smtClean="0"/>
              <a:t>		unsigned :0, //</a:t>
            </a:r>
            <a:r>
              <a:rPr lang="en-US" sz="2000" dirty="0" smtClean="0"/>
              <a:t> note: :0 is "special“</a:t>
            </a:r>
            <a:endParaRPr lang="en-US" sz="2000" b="1" dirty="0" smtClean="0"/>
          </a:p>
          <a:p>
            <a:pPr lvl="1">
              <a:buNone/>
            </a:pPr>
            <a:r>
              <a:rPr lang="en-US" sz="2000" b="1" dirty="0" smtClean="0"/>
              <a:t>		unsigned d:8; // </a:t>
            </a:r>
            <a:r>
              <a:rPr lang="en-US" sz="2000" dirty="0" smtClean="0"/>
              <a:t>location #3</a:t>
            </a:r>
            <a:endParaRPr lang="en-US" sz="2000" b="1" dirty="0" smtClean="0"/>
          </a:p>
          <a:p>
            <a:pPr lvl="1">
              <a:buNone/>
            </a:pPr>
            <a:r>
              <a:rPr lang="en-US" sz="2000" b="1" dirty="0" smtClean="0"/>
              <a:t>		</a:t>
            </a:r>
            <a:r>
              <a:rPr lang="en-US" sz="2000" b="1" dirty="0" err="1" smtClean="0"/>
              <a:t>struct</a:t>
            </a:r>
            <a:r>
              <a:rPr lang="en-US" sz="2000" b="1" dirty="0" smtClean="0"/>
              <a:t> {</a:t>
            </a:r>
            <a:r>
              <a:rPr lang="en-US" sz="2000" b="1" dirty="0" err="1" smtClean="0"/>
              <a:t>int</a:t>
            </a:r>
            <a:r>
              <a:rPr lang="en-US" sz="2000" b="1" dirty="0" smtClean="0"/>
              <a:t> ee:8;} e; // </a:t>
            </a:r>
            <a:r>
              <a:rPr lang="en-US" sz="2000" dirty="0" smtClean="0"/>
              <a:t>location #4</a:t>
            </a:r>
            <a:endParaRPr lang="en-US" sz="2000" b="1" dirty="0" smtClean="0"/>
          </a:p>
          <a:p>
            <a:pPr lvl="1">
              <a:buNone/>
            </a:pPr>
            <a:r>
              <a:rPr lang="en-US" sz="2000" b="1" dirty="0" smtClean="0"/>
              <a:t>	}; </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Atomics </a:t>
            </a:r>
            <a:r>
              <a:rPr lang="en-US" sz="3200" dirty="0" smtClean="0"/>
              <a:t>(“here be dragons!”)</a:t>
            </a:r>
            <a:endParaRPr lang="en-US" sz="3200" dirty="0"/>
          </a:p>
        </p:txBody>
      </p:sp>
      <p:sp>
        <p:nvSpPr>
          <p:cNvPr id="3" name="Content Placeholder 2"/>
          <p:cNvSpPr>
            <a:spLocks noGrp="1"/>
          </p:cNvSpPr>
          <p:nvPr>
            <p:ph idx="1"/>
          </p:nvPr>
        </p:nvSpPr>
        <p:spPr>
          <a:xfrm>
            <a:off x="304800" y="1447800"/>
            <a:ext cx="8839200" cy="4678363"/>
          </a:xfrm>
        </p:spPr>
        <p:txBody>
          <a:bodyPr/>
          <a:lstStyle/>
          <a:p>
            <a:r>
              <a:rPr lang="en-US" sz="2400" dirty="0" smtClean="0"/>
              <a:t>Components for fine-grained atomic access</a:t>
            </a:r>
          </a:p>
          <a:p>
            <a:pPr lvl="1"/>
            <a:r>
              <a:rPr lang="en-US" sz="2000" dirty="0" smtClean="0"/>
              <a:t>provided via operations on atomic objects (in </a:t>
            </a:r>
            <a:r>
              <a:rPr lang="en-US" sz="2000" b="1" dirty="0" smtClean="0"/>
              <a:t>&lt;</a:t>
            </a:r>
            <a:r>
              <a:rPr lang="en-US" sz="2000" b="1" dirty="0" err="1" smtClean="0"/>
              <a:t>cstdatomic</a:t>
            </a:r>
            <a:r>
              <a:rPr lang="en-US" sz="2000" b="1" dirty="0" smtClean="0"/>
              <a:t>&gt;</a:t>
            </a:r>
            <a:r>
              <a:rPr lang="en-US" sz="2000" dirty="0" smtClean="0"/>
              <a:t>)</a:t>
            </a:r>
          </a:p>
          <a:p>
            <a:pPr lvl="1"/>
            <a:r>
              <a:rPr lang="en-US" sz="2000" dirty="0" smtClean="0"/>
              <a:t>Low-level, messy, and shared with C (making the notation messy)</a:t>
            </a:r>
          </a:p>
          <a:p>
            <a:pPr lvl="1"/>
            <a:r>
              <a:rPr lang="en-US" sz="2000" dirty="0" smtClean="0"/>
              <a:t>what you need for lock-free programming</a:t>
            </a:r>
          </a:p>
          <a:p>
            <a:pPr lvl="1"/>
            <a:r>
              <a:rPr lang="en-US" sz="2000" dirty="0" smtClean="0"/>
              <a:t>what you need to implement </a:t>
            </a:r>
            <a:r>
              <a:rPr lang="en-US" sz="2000" b="1" dirty="0" smtClean="0"/>
              <a:t>std::thread</a:t>
            </a:r>
            <a:r>
              <a:rPr lang="en-US" sz="2000" dirty="0" smtClean="0"/>
              <a:t>, </a:t>
            </a:r>
            <a:r>
              <a:rPr lang="en-US" sz="2000" b="1" dirty="0" smtClean="0"/>
              <a:t>std::</a:t>
            </a:r>
            <a:r>
              <a:rPr lang="en-US" sz="2000" b="1" dirty="0" err="1" smtClean="0"/>
              <a:t>mutex</a:t>
            </a:r>
            <a:r>
              <a:rPr lang="en-US" sz="2000" dirty="0" smtClean="0"/>
              <a:t>, etc.</a:t>
            </a:r>
          </a:p>
          <a:p>
            <a:pPr lvl="1"/>
            <a:r>
              <a:rPr lang="en-US" sz="2000" dirty="0" smtClean="0"/>
              <a:t>Several synchronization models, CAS, fences, …</a:t>
            </a:r>
          </a:p>
          <a:p>
            <a:pPr lvl="1">
              <a:buNone/>
            </a:pPr>
            <a:r>
              <a:rPr lang="en-US" sz="1800" b="1" dirty="0" err="1" smtClean="0"/>
              <a:t>enum</a:t>
            </a:r>
            <a:r>
              <a:rPr lang="en-US" sz="1800" b="1" dirty="0" smtClean="0"/>
              <a:t> </a:t>
            </a:r>
            <a:r>
              <a:rPr lang="en-US" sz="1800" b="1" dirty="0" err="1" smtClean="0"/>
              <a:t>memory_order</a:t>
            </a:r>
            <a:r>
              <a:rPr lang="en-US" sz="1800" b="1" dirty="0" smtClean="0"/>
              <a:t> { // </a:t>
            </a:r>
            <a:r>
              <a:rPr lang="en-US" sz="1800" i="1" dirty="0" smtClean="0"/>
              <a:t>regular (non-atomic) memory synchronization order</a:t>
            </a:r>
          </a:p>
          <a:p>
            <a:pPr lvl="1">
              <a:buNone/>
            </a:pPr>
            <a:r>
              <a:rPr lang="en-US" sz="1800" b="1" dirty="0" smtClean="0"/>
              <a:t>	</a:t>
            </a:r>
            <a:r>
              <a:rPr lang="en-US" sz="1800" b="1" dirty="0" err="1" smtClean="0"/>
              <a:t>memory_order_relaxed</a:t>
            </a:r>
            <a:r>
              <a:rPr lang="en-US" sz="1800" b="1" dirty="0" smtClean="0"/>
              <a:t>, </a:t>
            </a:r>
            <a:r>
              <a:rPr lang="en-US" sz="1800" b="1" dirty="0" err="1" smtClean="0"/>
              <a:t>memory_order_consume</a:t>
            </a:r>
            <a:r>
              <a:rPr lang="en-US" sz="1800" b="1" dirty="0" smtClean="0"/>
              <a:t>, </a:t>
            </a:r>
            <a:r>
              <a:rPr lang="en-US" sz="1800" b="1" dirty="0" err="1" smtClean="0"/>
              <a:t>memory_order_acquire</a:t>
            </a:r>
            <a:r>
              <a:rPr lang="en-US" sz="1800" b="1" dirty="0" smtClean="0"/>
              <a:t>, </a:t>
            </a:r>
            <a:r>
              <a:rPr lang="en-US" sz="1800" b="1" dirty="0" err="1" smtClean="0"/>
              <a:t>memory_order_release</a:t>
            </a:r>
            <a:r>
              <a:rPr lang="en-US" sz="1800" b="1" dirty="0" smtClean="0"/>
              <a:t>, </a:t>
            </a:r>
            <a:r>
              <a:rPr lang="en-US" sz="1800" b="1" dirty="0" err="1" smtClean="0"/>
              <a:t>memory_order_acq_rel</a:t>
            </a:r>
            <a:r>
              <a:rPr lang="en-US" sz="1800" b="1" dirty="0" smtClean="0"/>
              <a:t>, </a:t>
            </a:r>
            <a:r>
              <a:rPr lang="en-US" sz="1800" b="1" dirty="0" err="1" smtClean="0"/>
              <a:t>memory_order_seq_cst</a:t>
            </a:r>
            <a:endParaRPr lang="en-US" sz="1800" b="1" dirty="0" smtClean="0"/>
          </a:p>
          <a:p>
            <a:pPr lvl="1">
              <a:buNone/>
            </a:pPr>
            <a:r>
              <a:rPr lang="en-US" sz="1800" b="1" dirty="0" smtClean="0"/>
              <a:t>};</a:t>
            </a:r>
          </a:p>
          <a:p>
            <a:pPr lvl="1">
              <a:buNone/>
            </a:pPr>
            <a:r>
              <a:rPr lang="en-US" sz="1800" b="1" dirty="0" smtClean="0"/>
              <a:t>C </a:t>
            </a:r>
            <a:r>
              <a:rPr lang="en-US" sz="1800" b="1" dirty="0" err="1" smtClean="0"/>
              <a:t>atomic_load_explicit</a:t>
            </a:r>
            <a:r>
              <a:rPr lang="en-US" sz="1800" b="1" dirty="0" smtClean="0"/>
              <a:t>(const volatile A* object, </a:t>
            </a:r>
            <a:r>
              <a:rPr lang="en-US" sz="1800" b="1" dirty="0" err="1" smtClean="0"/>
              <a:t>memory_order</a:t>
            </a:r>
            <a:r>
              <a:rPr lang="en-US" sz="1800" b="1" dirty="0" smtClean="0"/>
              <a:t>);</a:t>
            </a:r>
          </a:p>
          <a:p>
            <a:pPr lvl="1">
              <a:buNone/>
            </a:pPr>
            <a:r>
              <a:rPr lang="en-US" sz="1800" b="1" dirty="0" smtClean="0"/>
              <a:t>void </a:t>
            </a:r>
            <a:r>
              <a:rPr lang="en-US" sz="1800" b="1" dirty="0" err="1" smtClean="0"/>
              <a:t>atomic_store_explicit</a:t>
            </a:r>
            <a:r>
              <a:rPr lang="en-US" sz="1800" b="1" dirty="0" smtClean="0"/>
              <a:t>(volatile A *object, C desired, </a:t>
            </a:r>
            <a:r>
              <a:rPr lang="en-US" sz="1800" b="1" dirty="0" err="1" smtClean="0"/>
              <a:t>memory_order</a:t>
            </a:r>
            <a:r>
              <a:rPr lang="en-US" sz="1800" b="1" dirty="0" smtClean="0"/>
              <a:t> order);</a:t>
            </a:r>
          </a:p>
          <a:p>
            <a:pPr lvl="1">
              <a:buNone/>
            </a:pPr>
            <a:r>
              <a:rPr lang="en-US" sz="1800" b="1" dirty="0" err="1" smtClean="0"/>
              <a:t>bool</a:t>
            </a:r>
            <a:r>
              <a:rPr lang="en-US" sz="1800" b="1" dirty="0" smtClean="0"/>
              <a:t> </a:t>
            </a:r>
            <a:r>
              <a:rPr lang="en-US" sz="1800" b="1" dirty="0" err="1" smtClean="0"/>
              <a:t>atomic_compare_exchange_weak_explicit</a:t>
            </a:r>
            <a:r>
              <a:rPr lang="en-US" sz="1800" b="1" dirty="0" smtClean="0"/>
              <a:t>(volatile A* object, C * expected, C desired, </a:t>
            </a:r>
            <a:r>
              <a:rPr lang="en-US" sz="1800" b="1" dirty="0" err="1" smtClean="0"/>
              <a:t>memory_order</a:t>
            </a:r>
            <a:r>
              <a:rPr lang="en-US" sz="1800" b="1" dirty="0" smtClean="0"/>
              <a:t> success, </a:t>
            </a:r>
            <a:r>
              <a:rPr lang="en-US" sz="1800" b="1" dirty="0" err="1" smtClean="0"/>
              <a:t>memory_order</a:t>
            </a:r>
            <a:r>
              <a:rPr lang="en-US" sz="1800" b="1" dirty="0" smtClean="0"/>
              <a:t> failure);</a:t>
            </a:r>
          </a:p>
          <a:p>
            <a:pPr lvl="1">
              <a:buNone/>
            </a:pPr>
            <a:r>
              <a:rPr lang="en-US" sz="1800" b="1" dirty="0" smtClean="0"/>
              <a:t>// </a:t>
            </a:r>
            <a:r>
              <a:rPr lang="en-US" sz="1800" i="1" dirty="0" smtClean="0"/>
              <a:t>… lots more …</a:t>
            </a:r>
            <a:endParaRPr lang="en-US" sz="1800" i="1"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Threading</a:t>
            </a:r>
            <a:endParaRPr lang="en-US" dirty="0"/>
          </a:p>
        </p:txBody>
      </p:sp>
      <p:sp>
        <p:nvSpPr>
          <p:cNvPr id="3" name="Content Placeholder 2"/>
          <p:cNvSpPr>
            <a:spLocks noGrp="1"/>
          </p:cNvSpPr>
          <p:nvPr>
            <p:ph idx="1"/>
          </p:nvPr>
        </p:nvSpPr>
        <p:spPr>
          <a:xfrm>
            <a:off x="457200" y="1600200"/>
            <a:ext cx="8382000" cy="4525963"/>
          </a:xfrm>
        </p:spPr>
        <p:txBody>
          <a:bodyPr/>
          <a:lstStyle/>
          <a:p>
            <a:r>
              <a:rPr lang="en-US" sz="2800" dirty="0" smtClean="0"/>
              <a:t>You can </a:t>
            </a:r>
          </a:p>
          <a:p>
            <a:pPr lvl="1"/>
            <a:r>
              <a:rPr lang="en-US" sz="2400" dirty="0" smtClean="0"/>
              <a:t>Spawn threads</a:t>
            </a:r>
          </a:p>
          <a:p>
            <a:pPr lvl="1"/>
            <a:r>
              <a:rPr lang="en-US" sz="2400" dirty="0" smtClean="0"/>
              <a:t>Wait for a thread to finish</a:t>
            </a:r>
          </a:p>
          <a:p>
            <a:pPr lvl="1"/>
            <a:r>
              <a:rPr lang="en-US" sz="2400" dirty="0" smtClean="0"/>
              <a:t>wait for a thread for a </a:t>
            </a:r>
            <a:r>
              <a:rPr lang="en-US" sz="2400" b="1" dirty="0" smtClean="0"/>
              <a:t>specified time </a:t>
            </a:r>
          </a:p>
          <a:p>
            <a:pPr lvl="1"/>
            <a:r>
              <a:rPr lang="en-US" sz="2400" dirty="0" smtClean="0"/>
              <a:t>control access to some data by </a:t>
            </a:r>
            <a:r>
              <a:rPr lang="en-US" sz="2400" b="1" dirty="0" smtClean="0"/>
              <a:t>mutual exclusion </a:t>
            </a:r>
          </a:p>
          <a:p>
            <a:pPr lvl="1"/>
            <a:r>
              <a:rPr lang="en-US" sz="2400" dirty="0" smtClean="0"/>
              <a:t>control access to some data using </a:t>
            </a:r>
            <a:r>
              <a:rPr lang="en-US" sz="2400" b="1" dirty="0" smtClean="0"/>
              <a:t>locks</a:t>
            </a:r>
            <a:r>
              <a:rPr lang="en-US" sz="2400" dirty="0" smtClean="0"/>
              <a:t> </a:t>
            </a:r>
          </a:p>
          <a:p>
            <a:pPr lvl="1"/>
            <a:r>
              <a:rPr lang="en-US" sz="2400" dirty="0" smtClean="0"/>
              <a:t>wait for an action of another task using a </a:t>
            </a:r>
            <a:r>
              <a:rPr lang="en-US" sz="2400" b="1" dirty="0" smtClean="0"/>
              <a:t>condition variable </a:t>
            </a:r>
          </a:p>
          <a:p>
            <a:pPr lvl="1"/>
            <a:r>
              <a:rPr lang="en-US" sz="2400" dirty="0" smtClean="0"/>
              <a:t>return a value from a thread through a </a:t>
            </a:r>
            <a:r>
              <a:rPr lang="en-US" sz="2400" b="1" dirty="0" smtClean="0"/>
              <a:t>future</a:t>
            </a:r>
            <a:r>
              <a:rPr lang="en-US" sz="2400" dirty="0" smtClean="0"/>
              <a:t> </a:t>
            </a:r>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std::thread</a:t>
            </a:r>
            <a:endParaRPr lang="en-US" dirty="0"/>
          </a:p>
        </p:txBody>
      </p:sp>
      <p:sp>
        <p:nvSpPr>
          <p:cNvPr id="3" name="Content Placeholder 2"/>
          <p:cNvSpPr>
            <a:spLocks noGrp="1"/>
          </p:cNvSpPr>
          <p:nvPr>
            <p:ph idx="1"/>
          </p:nvPr>
        </p:nvSpPr>
        <p:spPr/>
        <p:txBody>
          <a:bodyPr/>
          <a:lstStyle/>
          <a:p>
            <a:pPr>
              <a:buNone/>
            </a:pPr>
            <a:r>
              <a:rPr lang="en-US" sz="2000" b="1" dirty="0" smtClean="0"/>
              <a:t>#include&lt;thread&gt;</a:t>
            </a:r>
          </a:p>
          <a:p>
            <a:pPr>
              <a:buNone/>
            </a:pPr>
            <a:endParaRPr lang="en-US" sz="2000" b="1" dirty="0" smtClean="0"/>
          </a:p>
          <a:p>
            <a:pPr>
              <a:buNone/>
            </a:pPr>
            <a:r>
              <a:rPr lang="en-US" sz="2000" b="1" dirty="0" smtClean="0"/>
              <a:t>void f() { std::</a:t>
            </a:r>
            <a:r>
              <a:rPr lang="en-US" sz="2000" b="1" dirty="0" err="1" smtClean="0"/>
              <a:t>cout</a:t>
            </a:r>
            <a:r>
              <a:rPr lang="en-US" sz="2000" b="1" dirty="0" smtClean="0"/>
              <a:t> &lt;&lt; "Hello "; }</a:t>
            </a:r>
          </a:p>
          <a:p>
            <a:pPr>
              <a:buNone/>
            </a:pPr>
            <a:endParaRPr lang="en-US" sz="2000" b="1" dirty="0" smtClean="0"/>
          </a:p>
          <a:p>
            <a:pPr>
              <a:buNone/>
            </a:pPr>
            <a:r>
              <a:rPr lang="en-US" sz="2000" b="1" dirty="0" err="1" smtClean="0"/>
              <a:t>struct</a:t>
            </a:r>
            <a:r>
              <a:rPr lang="en-US" sz="2000" b="1" dirty="0" smtClean="0"/>
              <a:t> F {</a:t>
            </a:r>
          </a:p>
          <a:p>
            <a:pPr>
              <a:buNone/>
            </a:pPr>
            <a:r>
              <a:rPr lang="en-US" sz="2000" b="1" dirty="0" smtClean="0"/>
              <a:t>	void operator()() { std::</a:t>
            </a:r>
            <a:r>
              <a:rPr lang="en-US" sz="2000" b="1" dirty="0" err="1" smtClean="0"/>
              <a:t>cout</a:t>
            </a:r>
            <a:r>
              <a:rPr lang="en-US" sz="2000" b="1" dirty="0" smtClean="0"/>
              <a:t> &lt;&lt; "parallel world "; }</a:t>
            </a:r>
          </a:p>
          <a:p>
            <a:pPr>
              <a:buNone/>
            </a:pPr>
            <a:r>
              <a:rPr lang="en-US" sz="2000" b="1" dirty="0" smtClean="0"/>
              <a:t>};</a:t>
            </a:r>
          </a:p>
          <a:p>
            <a:pPr>
              <a:buNone/>
            </a:pPr>
            <a:endParaRPr lang="en-US" sz="2000" b="1" dirty="0" smtClean="0"/>
          </a:p>
          <a:p>
            <a:pPr>
              <a:buNone/>
            </a:pPr>
            <a:r>
              <a:rPr lang="en-US" sz="2000" b="1" dirty="0" err="1" smtClean="0"/>
              <a:t>int</a:t>
            </a:r>
            <a:r>
              <a:rPr lang="en-US" sz="2000" b="1" dirty="0" smtClean="0"/>
              <a:t> main() </a:t>
            </a:r>
          </a:p>
          <a:p>
            <a:pPr>
              <a:buNone/>
            </a:pPr>
            <a:r>
              <a:rPr lang="en-US" sz="2000" b="1" dirty="0" smtClean="0"/>
              <a:t>{</a:t>
            </a:r>
          </a:p>
          <a:p>
            <a:pPr>
              <a:buNone/>
            </a:pPr>
            <a:r>
              <a:rPr lang="en-US" sz="2000" b="1" dirty="0" smtClean="0"/>
              <a:t>	std::thread t1{f};	// </a:t>
            </a:r>
            <a:r>
              <a:rPr lang="en-US" sz="2000" i="1" dirty="0" smtClean="0"/>
              <a:t>f() executes in separate thread</a:t>
            </a:r>
            <a:endParaRPr lang="en-US" sz="2000" b="1" i="1" dirty="0" smtClean="0"/>
          </a:p>
          <a:p>
            <a:pPr>
              <a:buNone/>
            </a:pPr>
            <a:r>
              <a:rPr lang="en-US" sz="2000" b="1" dirty="0" smtClean="0"/>
              <a:t>	std::thread t2{F()};	// </a:t>
            </a:r>
            <a:r>
              <a:rPr lang="en-US" sz="2000" i="1" dirty="0" smtClean="0"/>
              <a:t>F()() executes in separate thread</a:t>
            </a:r>
            <a:endParaRPr lang="en-US" sz="2000" b="1" i="1" dirty="0" smtClean="0"/>
          </a:p>
          <a:p>
            <a:pPr>
              <a:buNone/>
            </a:pPr>
            <a:r>
              <a:rPr lang="en-US" sz="2000" b="1" dirty="0" smtClean="0"/>
              <a:t>}  // </a:t>
            </a:r>
            <a:r>
              <a:rPr lang="en-US" sz="2000" i="1" dirty="0" smtClean="0"/>
              <a:t>spot the bugs</a:t>
            </a:r>
            <a:endParaRPr lang="en-US" sz="2000" i="1"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std::thread</a:t>
            </a:r>
            <a:endParaRPr lang="en-US" dirty="0"/>
          </a:p>
        </p:txBody>
      </p:sp>
      <p:sp>
        <p:nvSpPr>
          <p:cNvPr id="3" name="Content Placeholder 2"/>
          <p:cNvSpPr>
            <a:spLocks noGrp="1"/>
          </p:cNvSpPr>
          <p:nvPr>
            <p:ph idx="1"/>
          </p:nvPr>
        </p:nvSpPr>
        <p:spPr/>
        <p:txBody>
          <a:bodyPr/>
          <a:lstStyle/>
          <a:p>
            <a:pPr>
              <a:buNone/>
            </a:pPr>
            <a:r>
              <a:rPr lang="en-US" sz="2000" b="1" dirty="0" err="1" smtClean="0"/>
              <a:t>int</a:t>
            </a:r>
            <a:r>
              <a:rPr lang="en-US" sz="2000" b="1" dirty="0" smtClean="0"/>
              <a:t> main()</a:t>
            </a:r>
          </a:p>
          <a:p>
            <a:pPr>
              <a:buNone/>
            </a:pPr>
            <a:r>
              <a:rPr lang="en-US" sz="2000" b="1" dirty="0" smtClean="0"/>
              <a:t>{</a:t>
            </a:r>
          </a:p>
          <a:p>
            <a:pPr>
              <a:buNone/>
            </a:pPr>
            <a:r>
              <a:rPr lang="en-US" sz="2000" b="1" dirty="0" smtClean="0"/>
              <a:t>	std::thread t1{f};	// </a:t>
            </a:r>
            <a:r>
              <a:rPr lang="en-US" sz="2000" i="1" dirty="0" smtClean="0"/>
              <a:t>f() executes in separate thread</a:t>
            </a:r>
            <a:endParaRPr lang="en-US" sz="2000" b="1" i="1" dirty="0" smtClean="0"/>
          </a:p>
          <a:p>
            <a:pPr>
              <a:buNone/>
            </a:pPr>
            <a:r>
              <a:rPr lang="en-US" sz="2000" b="1" dirty="0" smtClean="0"/>
              <a:t>	std::thread t2{F()};	// </a:t>
            </a:r>
            <a:r>
              <a:rPr lang="en-US" sz="2000" i="1" dirty="0" smtClean="0"/>
              <a:t>F()() executes in separate thread</a:t>
            </a:r>
            <a:endParaRPr lang="en-US" sz="2000" b="1" i="1" dirty="0" smtClean="0"/>
          </a:p>
          <a:p>
            <a:pPr>
              <a:buNone/>
            </a:pPr>
            <a:endParaRPr lang="en-US" sz="2000" b="1" dirty="0" smtClean="0"/>
          </a:p>
          <a:p>
            <a:pPr>
              <a:buNone/>
            </a:pPr>
            <a:r>
              <a:rPr lang="en-US" sz="2000" b="1" dirty="0" smtClean="0"/>
              <a:t>	t1.join();	// </a:t>
            </a:r>
            <a:r>
              <a:rPr lang="en-US" sz="2000" i="1" dirty="0" smtClean="0"/>
              <a:t>wait for t1</a:t>
            </a:r>
            <a:endParaRPr lang="en-US" sz="2000" b="1" i="1" dirty="0" smtClean="0"/>
          </a:p>
          <a:p>
            <a:pPr>
              <a:buNone/>
            </a:pPr>
            <a:r>
              <a:rPr lang="en-US" sz="2000" b="1" dirty="0" smtClean="0"/>
              <a:t>	t2.join();	// </a:t>
            </a:r>
            <a:r>
              <a:rPr lang="en-US" sz="2000" i="1" dirty="0" smtClean="0"/>
              <a:t>wait for t2</a:t>
            </a:r>
            <a:endParaRPr lang="en-US" sz="2000" b="1" i="1" dirty="0" smtClean="0"/>
          </a:p>
          <a:p>
            <a:pPr>
              <a:buNone/>
            </a:pPr>
            <a:r>
              <a:rPr lang="en-US" sz="2000" b="1" dirty="0" smtClean="0"/>
              <a:t>} </a:t>
            </a:r>
          </a:p>
          <a:p>
            <a:pPr>
              <a:buNone/>
            </a:pPr>
            <a:endParaRPr lang="en-US" sz="2000" b="1" i="1" dirty="0" smtClean="0"/>
          </a:p>
          <a:p>
            <a:pPr>
              <a:buNone/>
            </a:pPr>
            <a:r>
              <a:rPr lang="en-US" sz="2000" b="1" i="1" dirty="0" smtClean="0"/>
              <a:t>// </a:t>
            </a:r>
            <a:r>
              <a:rPr lang="en-US" sz="2000" i="1" dirty="0" smtClean="0"/>
              <a:t>and another bug: don’t write to </a:t>
            </a:r>
            <a:r>
              <a:rPr lang="en-US" sz="2000" b="1" dirty="0" err="1" smtClean="0"/>
              <a:t>cout</a:t>
            </a:r>
            <a:r>
              <a:rPr lang="en-US" sz="2000" i="1" dirty="0" smtClean="0"/>
              <a:t> without synchronization</a:t>
            </a:r>
            <a:endParaRPr lang="en-US" sz="2000" i="1"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 pass arguments</a:t>
            </a:r>
            <a:endParaRPr lang="en-US" dirty="0"/>
          </a:p>
        </p:txBody>
      </p:sp>
      <p:sp>
        <p:nvSpPr>
          <p:cNvPr id="3" name="Content Placeholder 2"/>
          <p:cNvSpPr>
            <a:spLocks noGrp="1"/>
          </p:cNvSpPr>
          <p:nvPr>
            <p:ph idx="1"/>
          </p:nvPr>
        </p:nvSpPr>
        <p:spPr>
          <a:xfrm>
            <a:off x="457200" y="1447800"/>
            <a:ext cx="8229600" cy="4678363"/>
          </a:xfrm>
        </p:spPr>
        <p:txBody>
          <a:bodyPr/>
          <a:lstStyle/>
          <a:p>
            <a:r>
              <a:rPr lang="en-US" dirty="0" smtClean="0"/>
              <a:t>Use function object or bind()</a:t>
            </a:r>
          </a:p>
          <a:p>
            <a:pPr lvl="1">
              <a:buNone/>
            </a:pPr>
            <a:r>
              <a:rPr lang="en-US" sz="2000" b="1" dirty="0" smtClean="0"/>
              <a:t>void f(vector&lt;double&gt;&amp;);</a:t>
            </a:r>
          </a:p>
          <a:p>
            <a:pPr lvl="1">
              <a:buNone/>
            </a:pPr>
            <a:r>
              <a:rPr lang="en-US" sz="2000" b="1" dirty="0" err="1" smtClean="0"/>
              <a:t>struct</a:t>
            </a:r>
            <a:r>
              <a:rPr lang="en-US" sz="2000" b="1" dirty="0" smtClean="0"/>
              <a:t> F {</a:t>
            </a:r>
          </a:p>
          <a:p>
            <a:pPr lvl="1">
              <a:buNone/>
            </a:pPr>
            <a:r>
              <a:rPr lang="en-US" sz="2000" b="1" dirty="0" smtClean="0"/>
              <a:t>	vector&lt;double&gt;&amp; v;</a:t>
            </a:r>
          </a:p>
          <a:p>
            <a:pPr lvl="1">
              <a:buNone/>
            </a:pPr>
            <a:r>
              <a:rPr lang="en-US" sz="2000" b="1" dirty="0" smtClean="0"/>
              <a:t>	F(vector&lt;double&gt;&amp; vv) :v{vv} { }</a:t>
            </a:r>
          </a:p>
          <a:p>
            <a:pPr lvl="1">
              <a:buNone/>
            </a:pPr>
            <a:r>
              <a:rPr lang="en-US" sz="2000" b="1" dirty="0" smtClean="0"/>
              <a:t>	void operator()();</a:t>
            </a:r>
          </a:p>
          <a:p>
            <a:pPr lvl="1">
              <a:buNone/>
            </a:pPr>
            <a:r>
              <a:rPr lang="en-US" sz="2000" b="1" dirty="0" smtClean="0"/>
              <a:t>}; </a:t>
            </a:r>
          </a:p>
          <a:p>
            <a:pPr lvl="1">
              <a:buNone/>
            </a:pPr>
            <a:endParaRPr lang="en-US" sz="1000" b="1" dirty="0" smtClean="0"/>
          </a:p>
          <a:p>
            <a:pPr lvl="1">
              <a:buNone/>
            </a:pPr>
            <a:r>
              <a:rPr lang="en-US" sz="2000" b="1" dirty="0" err="1" smtClean="0"/>
              <a:t>int</a:t>
            </a:r>
            <a:r>
              <a:rPr lang="en-US" sz="2000" b="1" dirty="0" smtClean="0"/>
              <a:t> main()</a:t>
            </a:r>
          </a:p>
          <a:p>
            <a:pPr lvl="1">
              <a:buNone/>
            </a:pPr>
            <a:r>
              <a:rPr lang="en-US" sz="2000" b="1" dirty="0" smtClean="0"/>
              <a:t>{</a:t>
            </a:r>
          </a:p>
          <a:p>
            <a:pPr lvl="1">
              <a:buNone/>
            </a:pPr>
            <a:r>
              <a:rPr lang="en-US" sz="2000" b="1" dirty="0" smtClean="0"/>
              <a:t>	std::thread t1{std::bind(</a:t>
            </a:r>
            <a:r>
              <a:rPr lang="en-US" sz="2000" b="1" dirty="0" err="1" smtClean="0"/>
              <a:t>f,some_vec</a:t>
            </a:r>
            <a:r>
              <a:rPr lang="en-US" sz="2000" b="1" dirty="0" smtClean="0"/>
              <a:t>)};	// </a:t>
            </a:r>
            <a:r>
              <a:rPr lang="en-US" sz="2000" i="1" dirty="0" smtClean="0"/>
              <a:t>f(</a:t>
            </a:r>
            <a:r>
              <a:rPr lang="en-US" sz="2000" i="1" dirty="0" err="1" smtClean="0"/>
              <a:t>some_vec</a:t>
            </a:r>
            <a:r>
              <a:rPr lang="en-US" sz="2000" i="1" dirty="0" smtClean="0"/>
              <a:t>)</a:t>
            </a:r>
            <a:endParaRPr lang="en-US" sz="2000" b="1" i="1" dirty="0" smtClean="0"/>
          </a:p>
          <a:p>
            <a:pPr lvl="1">
              <a:buNone/>
            </a:pPr>
            <a:r>
              <a:rPr lang="en-US" sz="2000" b="1" dirty="0" smtClean="0"/>
              <a:t>	std::thread t2{F(</a:t>
            </a:r>
            <a:r>
              <a:rPr lang="en-US" sz="2000" b="1" dirty="0" err="1" smtClean="0"/>
              <a:t>some_vec</a:t>
            </a:r>
            <a:r>
              <a:rPr lang="en-US" sz="2000" b="1" dirty="0" smtClean="0"/>
              <a:t>)};		// </a:t>
            </a:r>
            <a:r>
              <a:rPr lang="en-US" sz="2000" i="1" dirty="0" smtClean="0"/>
              <a:t>F(</a:t>
            </a:r>
            <a:r>
              <a:rPr lang="en-US" sz="2000" i="1" dirty="0" err="1" smtClean="0"/>
              <a:t>some_vec</a:t>
            </a:r>
            <a:r>
              <a:rPr lang="en-US" sz="2000" i="1" dirty="0" smtClean="0"/>
              <a:t>)() </a:t>
            </a:r>
            <a:endParaRPr lang="en-US" sz="2000" b="1" i="1" dirty="0" smtClean="0"/>
          </a:p>
          <a:p>
            <a:pPr lvl="1">
              <a:buNone/>
            </a:pPr>
            <a:r>
              <a:rPr lang="en-US" sz="2000" b="1" dirty="0" smtClean="0"/>
              <a:t>	t1.join(); t2.join(); </a:t>
            </a:r>
          </a:p>
          <a:p>
            <a:pPr lvl="1">
              <a:buNone/>
            </a:pPr>
            <a:r>
              <a:rPr lang="en-US" sz="2000" b="1" dirty="0" smtClean="0"/>
              <a:t>}</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 pass arguments</a:t>
            </a:r>
            <a:endParaRPr lang="en-US" dirty="0"/>
          </a:p>
        </p:txBody>
      </p:sp>
      <p:sp>
        <p:nvSpPr>
          <p:cNvPr id="3" name="Content Placeholder 2"/>
          <p:cNvSpPr>
            <a:spLocks noGrp="1"/>
          </p:cNvSpPr>
          <p:nvPr>
            <p:ph idx="1"/>
          </p:nvPr>
        </p:nvSpPr>
        <p:spPr>
          <a:xfrm>
            <a:off x="457200" y="1371600"/>
            <a:ext cx="8229600" cy="4754563"/>
          </a:xfrm>
        </p:spPr>
        <p:txBody>
          <a:bodyPr/>
          <a:lstStyle/>
          <a:p>
            <a:r>
              <a:rPr lang="en-US" dirty="0" smtClean="0"/>
              <a:t>Use bind() or variadic constructor</a:t>
            </a:r>
          </a:p>
          <a:p>
            <a:pPr lvl="1">
              <a:buNone/>
            </a:pPr>
            <a:r>
              <a:rPr lang="en-US" sz="2000" b="1" dirty="0" smtClean="0"/>
              <a:t>void f(vector&lt;double&gt;&amp;);</a:t>
            </a:r>
          </a:p>
          <a:p>
            <a:pPr lvl="1">
              <a:buNone/>
            </a:pPr>
            <a:r>
              <a:rPr lang="en-US" sz="2000" b="1" dirty="0" err="1" smtClean="0"/>
              <a:t>struct</a:t>
            </a:r>
            <a:r>
              <a:rPr lang="en-US" sz="2000" b="1" dirty="0" smtClean="0"/>
              <a:t> F {</a:t>
            </a:r>
          </a:p>
          <a:p>
            <a:pPr lvl="1">
              <a:buNone/>
            </a:pPr>
            <a:r>
              <a:rPr lang="en-US" sz="2000" b="1" dirty="0" smtClean="0"/>
              <a:t>	vector&lt;double&gt;&amp; v;</a:t>
            </a:r>
          </a:p>
          <a:p>
            <a:pPr lvl="1">
              <a:buNone/>
            </a:pPr>
            <a:r>
              <a:rPr lang="en-US" sz="2000" b="1" dirty="0" smtClean="0"/>
              <a:t>	F(vector&lt;double&gt;&amp; vv) :v{vv} { }</a:t>
            </a:r>
          </a:p>
          <a:p>
            <a:pPr lvl="1">
              <a:buNone/>
            </a:pPr>
            <a:r>
              <a:rPr lang="en-US" sz="2000" b="1" dirty="0" smtClean="0"/>
              <a:t>	void operator()();</a:t>
            </a:r>
          </a:p>
          <a:p>
            <a:pPr lvl="1">
              <a:buNone/>
            </a:pPr>
            <a:r>
              <a:rPr lang="en-US" sz="2000" b="1" dirty="0" smtClean="0"/>
              <a:t>}; </a:t>
            </a:r>
          </a:p>
          <a:p>
            <a:pPr lvl="1">
              <a:buNone/>
            </a:pPr>
            <a:endParaRPr lang="en-US" sz="1000" b="1" dirty="0" smtClean="0"/>
          </a:p>
          <a:p>
            <a:pPr lvl="1">
              <a:buNone/>
            </a:pPr>
            <a:r>
              <a:rPr lang="en-US" sz="2000" b="1" dirty="0" err="1" smtClean="0"/>
              <a:t>int</a:t>
            </a:r>
            <a:r>
              <a:rPr lang="en-US" sz="2000" b="1" dirty="0" smtClean="0"/>
              <a:t> main()</a:t>
            </a:r>
          </a:p>
          <a:p>
            <a:pPr lvl="1">
              <a:buNone/>
            </a:pPr>
            <a:r>
              <a:rPr lang="en-US" sz="2000" b="1" dirty="0" smtClean="0"/>
              <a:t>{</a:t>
            </a:r>
          </a:p>
          <a:p>
            <a:pPr lvl="1">
              <a:buNone/>
            </a:pPr>
            <a:r>
              <a:rPr lang="en-US" sz="2000" b="1" dirty="0" smtClean="0"/>
              <a:t>	std::thread t1{std::bind(</a:t>
            </a:r>
            <a:r>
              <a:rPr lang="en-US" sz="2000" b="1" dirty="0" err="1" smtClean="0"/>
              <a:t>f,some_vec</a:t>
            </a:r>
            <a:r>
              <a:rPr lang="en-US" sz="2000" b="1" dirty="0" smtClean="0"/>
              <a:t>)};	// </a:t>
            </a:r>
            <a:r>
              <a:rPr lang="en-US" sz="2000" i="1" dirty="0" smtClean="0"/>
              <a:t>f(</a:t>
            </a:r>
            <a:r>
              <a:rPr lang="en-US" sz="2000" i="1" dirty="0" err="1" smtClean="0"/>
              <a:t>some_vec</a:t>
            </a:r>
            <a:r>
              <a:rPr lang="en-US" sz="2000" i="1" dirty="0" smtClean="0"/>
              <a:t>)</a:t>
            </a:r>
            <a:endParaRPr lang="en-US" sz="2000" b="1" i="1" dirty="0" smtClean="0"/>
          </a:p>
          <a:p>
            <a:pPr lvl="1">
              <a:buNone/>
            </a:pPr>
            <a:r>
              <a:rPr lang="en-US" sz="2000" b="1" dirty="0" smtClean="0"/>
              <a:t>	std::thread t2{</a:t>
            </a:r>
            <a:r>
              <a:rPr lang="en-US" sz="2000" b="1" dirty="0" err="1" smtClean="0"/>
              <a:t>f,some_vec</a:t>
            </a:r>
            <a:r>
              <a:rPr lang="en-US" sz="2000" b="1" dirty="0" smtClean="0"/>
              <a:t>};		// </a:t>
            </a:r>
            <a:r>
              <a:rPr lang="en-US" sz="2000" i="1" dirty="0" smtClean="0"/>
              <a:t>f(</a:t>
            </a:r>
            <a:r>
              <a:rPr lang="en-US" sz="2000" i="1" dirty="0" err="1" smtClean="0"/>
              <a:t>some_vec</a:t>
            </a:r>
            <a:r>
              <a:rPr lang="en-US" sz="2000" i="1" dirty="0" smtClean="0"/>
              <a:t>) </a:t>
            </a:r>
            <a:endParaRPr lang="en-US" sz="2000" b="1" i="1" dirty="0" smtClean="0"/>
          </a:p>
          <a:p>
            <a:pPr lvl="1">
              <a:buNone/>
            </a:pPr>
            <a:r>
              <a:rPr lang="en-US" sz="2000" b="1" dirty="0" smtClean="0"/>
              <a:t>	t1.join(); t2.join(); </a:t>
            </a:r>
          </a:p>
          <a:p>
            <a:pPr lvl="1">
              <a:buNone/>
            </a:pPr>
            <a:r>
              <a:rPr lang="en-US" sz="2000" b="1" dirty="0" smtClean="0"/>
              <a:t>}</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 pass result (primitive)</a:t>
            </a:r>
            <a:endParaRPr lang="en-US" dirty="0"/>
          </a:p>
        </p:txBody>
      </p:sp>
      <p:sp>
        <p:nvSpPr>
          <p:cNvPr id="3" name="Content Placeholder 2"/>
          <p:cNvSpPr>
            <a:spLocks noGrp="1"/>
          </p:cNvSpPr>
          <p:nvPr>
            <p:ph idx="1"/>
          </p:nvPr>
        </p:nvSpPr>
        <p:spPr>
          <a:xfrm>
            <a:off x="457200" y="1371600"/>
            <a:ext cx="8229600" cy="4754563"/>
          </a:xfrm>
        </p:spPr>
        <p:txBody>
          <a:bodyPr/>
          <a:lstStyle/>
          <a:p>
            <a:pPr lvl="1">
              <a:buNone/>
            </a:pPr>
            <a:r>
              <a:rPr lang="en-US" sz="2000" b="1" dirty="0" smtClean="0"/>
              <a:t>void f(vector&lt;double&gt;&amp;, double* res); // </a:t>
            </a:r>
            <a:r>
              <a:rPr lang="en-US" sz="2000" dirty="0" smtClean="0"/>
              <a:t>place result in res</a:t>
            </a:r>
            <a:endParaRPr lang="en-US" sz="2000" b="1" dirty="0" smtClean="0"/>
          </a:p>
          <a:p>
            <a:pPr lvl="1">
              <a:buNone/>
            </a:pPr>
            <a:r>
              <a:rPr lang="en-US" sz="2000" b="1" dirty="0" err="1" smtClean="0"/>
              <a:t>struct</a:t>
            </a:r>
            <a:r>
              <a:rPr lang="en-US" sz="2000" b="1" dirty="0" smtClean="0"/>
              <a:t> F {</a:t>
            </a:r>
          </a:p>
          <a:p>
            <a:pPr lvl="1">
              <a:buNone/>
            </a:pPr>
            <a:r>
              <a:rPr lang="en-US" sz="2000" b="1" dirty="0" smtClean="0"/>
              <a:t>	vector&amp; v; double* res;</a:t>
            </a:r>
          </a:p>
          <a:p>
            <a:pPr lvl="1">
              <a:buNone/>
            </a:pPr>
            <a:r>
              <a:rPr lang="en-US" sz="2000" b="1" dirty="0" smtClean="0"/>
              <a:t>	F(vector&lt;double&gt;&amp; vv, double* p) :v{vv}, res{p} { } </a:t>
            </a:r>
          </a:p>
          <a:p>
            <a:pPr lvl="1">
              <a:buNone/>
            </a:pPr>
            <a:r>
              <a:rPr lang="en-US" sz="2000" b="1" dirty="0" smtClean="0"/>
              <a:t>	void operator()(); 	// </a:t>
            </a:r>
            <a:r>
              <a:rPr lang="en-US" sz="2000" i="1" dirty="0" smtClean="0"/>
              <a:t>place result in res</a:t>
            </a:r>
            <a:endParaRPr lang="en-US" sz="2000" b="1" i="1" dirty="0" smtClean="0"/>
          </a:p>
          <a:p>
            <a:pPr lvl="1">
              <a:buNone/>
            </a:pPr>
            <a:r>
              <a:rPr lang="en-US" sz="2000" b="1" dirty="0" smtClean="0"/>
              <a:t>};</a:t>
            </a:r>
          </a:p>
          <a:p>
            <a:pPr lvl="1">
              <a:buNone/>
            </a:pPr>
            <a:endParaRPr lang="en-US" sz="1100" b="1" dirty="0" smtClean="0"/>
          </a:p>
          <a:p>
            <a:pPr lvl="1">
              <a:buNone/>
            </a:pPr>
            <a:r>
              <a:rPr lang="en-US" sz="2000" b="1" dirty="0" smtClean="0"/>
              <a:t> </a:t>
            </a:r>
            <a:r>
              <a:rPr lang="en-US" sz="2000" b="1" dirty="0" err="1" smtClean="0"/>
              <a:t>int</a:t>
            </a:r>
            <a:r>
              <a:rPr lang="en-US" sz="2000" b="1" dirty="0" smtClean="0"/>
              <a:t> main()</a:t>
            </a:r>
          </a:p>
          <a:p>
            <a:pPr lvl="1">
              <a:buNone/>
            </a:pPr>
            <a:r>
              <a:rPr lang="en-US" sz="2000" b="1" dirty="0" smtClean="0"/>
              <a:t>{</a:t>
            </a:r>
          </a:p>
          <a:p>
            <a:pPr lvl="1">
              <a:buNone/>
            </a:pPr>
            <a:r>
              <a:rPr lang="en-US" sz="2000" b="1" dirty="0" smtClean="0"/>
              <a:t>	double res1; double res2;</a:t>
            </a:r>
          </a:p>
          <a:p>
            <a:pPr lvl="1">
              <a:buNone/>
            </a:pPr>
            <a:r>
              <a:rPr lang="en-US" sz="2000" b="1" dirty="0" smtClean="0"/>
              <a:t>	std::thread t1{f,some_vec,&amp;res1}; // </a:t>
            </a:r>
            <a:r>
              <a:rPr lang="en-US" sz="2000" i="1" dirty="0" smtClean="0"/>
              <a:t>f(some_vec,&amp;res1)</a:t>
            </a:r>
            <a:endParaRPr lang="en-US" sz="2000" b="1" i="1" dirty="0" smtClean="0"/>
          </a:p>
          <a:p>
            <a:pPr lvl="1">
              <a:buNone/>
            </a:pPr>
            <a:r>
              <a:rPr lang="en-US" sz="2000" b="1" dirty="0" smtClean="0"/>
              <a:t>	std::thread t2{F,some_vec,&amp;res2}; // </a:t>
            </a:r>
            <a:r>
              <a:rPr lang="en-US" sz="2000" i="1" dirty="0" smtClean="0"/>
              <a:t>F(some_vec,&amp;res2)()</a:t>
            </a:r>
            <a:endParaRPr lang="en-US" sz="2000" b="1" i="1" dirty="0" smtClean="0"/>
          </a:p>
          <a:p>
            <a:pPr lvl="1">
              <a:buNone/>
            </a:pPr>
            <a:r>
              <a:rPr lang="en-US" sz="2000" b="1" dirty="0" smtClean="0"/>
              <a:t>	t1.join(); t2.join();</a:t>
            </a:r>
          </a:p>
          <a:p>
            <a:pPr lvl="1">
              <a:buNone/>
            </a:pPr>
            <a:r>
              <a:rPr lang="en-US" sz="2000" b="1" dirty="0" smtClean="0"/>
              <a:t>	std::</a:t>
            </a:r>
            <a:r>
              <a:rPr lang="en-US" sz="2000" b="1" dirty="0" err="1" smtClean="0"/>
              <a:t>cout</a:t>
            </a:r>
            <a:r>
              <a:rPr lang="en-US" sz="2000" b="1" dirty="0" smtClean="0"/>
              <a:t> &lt;&lt; res1 &lt;&lt; ' ' &lt;&lt; res2 &lt;&lt; '\n';</a:t>
            </a:r>
          </a:p>
          <a:p>
            <a:pPr lvl="1">
              <a:buNone/>
            </a:pPr>
            <a:r>
              <a:rPr lang="en-US" sz="2000" b="1" dirty="0" smtClean="0"/>
              <a:t>}</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cancellation/interruption</a:t>
            </a:r>
            <a:endParaRPr lang="en-US" dirty="0"/>
          </a:p>
        </p:txBody>
      </p:sp>
      <p:sp>
        <p:nvSpPr>
          <p:cNvPr id="3" name="Content Placeholder 2"/>
          <p:cNvSpPr>
            <a:spLocks noGrp="1"/>
          </p:cNvSpPr>
          <p:nvPr>
            <p:ph idx="1"/>
          </p:nvPr>
        </p:nvSpPr>
        <p:spPr/>
        <p:txBody>
          <a:bodyPr/>
          <a:lstStyle/>
          <a:p>
            <a:r>
              <a:rPr lang="en-US" sz="2000" dirty="0" smtClean="0"/>
              <a:t>When a </a:t>
            </a:r>
            <a:r>
              <a:rPr lang="en-US" sz="2000" b="1" dirty="0" smtClean="0"/>
              <a:t>thread</a:t>
            </a:r>
            <a:r>
              <a:rPr lang="en-US" sz="2000" dirty="0" smtClean="0"/>
              <a:t> goes out of scope the program is </a:t>
            </a:r>
            <a:r>
              <a:rPr lang="en-US" sz="2000" b="1" dirty="0" smtClean="0"/>
              <a:t>terminate()</a:t>
            </a:r>
            <a:r>
              <a:rPr lang="en-US" sz="2000" dirty="0" smtClean="0"/>
              <a:t>d unless its task has completed. That's obviously to be avoided. </a:t>
            </a:r>
          </a:p>
          <a:p>
            <a:r>
              <a:rPr lang="en-US" sz="2000" dirty="0" smtClean="0"/>
              <a:t>There is no way to request a </a:t>
            </a:r>
            <a:r>
              <a:rPr lang="en-US" sz="2000" b="1" dirty="0" smtClean="0"/>
              <a:t>thread</a:t>
            </a:r>
            <a:r>
              <a:rPr lang="en-US" sz="2000" dirty="0" smtClean="0"/>
              <a:t> to terminate (i.e. request that it exit as a soon as possible and as gracefully as possible) or to force a thread to terminate (i.e. kill it). We are left with the options of </a:t>
            </a:r>
          </a:p>
          <a:p>
            <a:pPr lvl="1"/>
            <a:r>
              <a:rPr lang="en-US" sz="1800" dirty="0" smtClean="0"/>
              <a:t>design our own cooperative “interruption mechanism”: have a piece of shared data that a caller thread can set for a called thread to check (and quickly and gracefully exit when it is set)</a:t>
            </a:r>
          </a:p>
          <a:p>
            <a:pPr lvl="1"/>
            <a:r>
              <a:rPr lang="en-US" sz="1800" dirty="0" smtClean="0"/>
              <a:t>“go native”: use </a:t>
            </a:r>
            <a:r>
              <a:rPr lang="en-US" sz="1800" b="1" dirty="0" smtClean="0"/>
              <a:t>thread::</a:t>
            </a:r>
            <a:r>
              <a:rPr lang="en-US" sz="1800" b="1" dirty="0" err="1" smtClean="0"/>
              <a:t>native_handle</a:t>
            </a:r>
            <a:r>
              <a:rPr lang="en-US" sz="1800" b="1" dirty="0" smtClean="0"/>
              <a:t>()</a:t>
            </a:r>
            <a:r>
              <a:rPr lang="en-US" sz="1800" dirty="0" smtClean="0"/>
              <a:t> to gain access to the operating system's notion of a thread</a:t>
            </a:r>
          </a:p>
          <a:p>
            <a:pPr lvl="1"/>
            <a:r>
              <a:rPr lang="en-US" sz="1800" dirty="0" smtClean="0"/>
              <a:t>kill the process: </a:t>
            </a:r>
            <a:r>
              <a:rPr lang="en-US" sz="1800" b="1" dirty="0" smtClean="0"/>
              <a:t>std::</a:t>
            </a:r>
            <a:r>
              <a:rPr lang="en-US" sz="1800" b="1" dirty="0" err="1" smtClean="0"/>
              <a:t>quick_exit</a:t>
            </a:r>
            <a:r>
              <a:rPr lang="en-US" sz="1800" b="1" dirty="0" smtClean="0"/>
              <a:t>()</a:t>
            </a:r>
            <a:endParaRPr lang="en-US" sz="1800" dirty="0" smtClean="0"/>
          </a:p>
          <a:p>
            <a:pPr lvl="1"/>
            <a:r>
              <a:rPr lang="en-US" sz="1800" dirty="0" smtClean="0"/>
              <a:t>kill the program: </a:t>
            </a:r>
            <a:r>
              <a:rPr lang="en-US" sz="1800" b="1" dirty="0" smtClean="0"/>
              <a:t>std::terminate()</a:t>
            </a:r>
            <a:endParaRPr lang="en-US" sz="1800"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exclusion: std::</a:t>
            </a:r>
            <a:r>
              <a:rPr lang="en-US" dirty="0" err="1" smtClean="0"/>
              <a:t>mutex</a:t>
            </a:r>
            <a:endParaRPr lang="en-US" dirty="0"/>
          </a:p>
        </p:txBody>
      </p:sp>
      <p:sp>
        <p:nvSpPr>
          <p:cNvPr id="3" name="Content Placeholder 2"/>
          <p:cNvSpPr>
            <a:spLocks noGrp="1"/>
          </p:cNvSpPr>
          <p:nvPr>
            <p:ph idx="1"/>
          </p:nvPr>
        </p:nvSpPr>
        <p:spPr/>
        <p:txBody>
          <a:bodyPr/>
          <a:lstStyle/>
          <a:p>
            <a:r>
              <a:rPr lang="en-US" sz="2400" dirty="0" smtClean="0"/>
              <a:t>A </a:t>
            </a:r>
            <a:r>
              <a:rPr lang="en-US" sz="2400" b="1" dirty="0" err="1" smtClean="0"/>
              <a:t>mutex</a:t>
            </a:r>
            <a:r>
              <a:rPr lang="en-US" sz="2400" dirty="0" smtClean="0"/>
              <a:t> is a primitive object use for controlling access in a multi-threaded system.</a:t>
            </a:r>
          </a:p>
          <a:p>
            <a:r>
              <a:rPr lang="en-US" sz="2400" dirty="0" smtClean="0"/>
              <a:t>A </a:t>
            </a:r>
            <a:r>
              <a:rPr lang="en-US" sz="2400" b="1" dirty="0" err="1" smtClean="0"/>
              <a:t>mutex</a:t>
            </a:r>
            <a:r>
              <a:rPr lang="en-US" sz="2400" dirty="0" smtClean="0"/>
              <a:t> is a shared object (a resource)</a:t>
            </a:r>
          </a:p>
          <a:p>
            <a:r>
              <a:rPr lang="en-US" sz="2400" dirty="0" smtClean="0"/>
              <a:t>Simplest use:</a:t>
            </a:r>
          </a:p>
          <a:p>
            <a:pPr lvl="1">
              <a:buNone/>
            </a:pPr>
            <a:r>
              <a:rPr lang="en-US" sz="2000" b="1" dirty="0" smtClean="0"/>
              <a:t>std::</a:t>
            </a:r>
            <a:r>
              <a:rPr lang="en-US" sz="2000" b="1" dirty="0" err="1" smtClean="0"/>
              <a:t>mutex</a:t>
            </a:r>
            <a:r>
              <a:rPr lang="en-US" sz="2000" b="1" dirty="0" smtClean="0"/>
              <a:t> m;</a:t>
            </a:r>
          </a:p>
          <a:p>
            <a:pPr lvl="1">
              <a:buNone/>
            </a:pPr>
            <a:r>
              <a:rPr lang="en-US" sz="2000" b="1" dirty="0" err="1" smtClean="0"/>
              <a:t>int</a:t>
            </a:r>
            <a:r>
              <a:rPr lang="en-US" sz="2000" b="1" dirty="0" smtClean="0"/>
              <a:t> </a:t>
            </a:r>
            <a:r>
              <a:rPr lang="en-US" sz="2000" b="1" dirty="0" err="1" smtClean="0"/>
              <a:t>sh</a:t>
            </a:r>
            <a:r>
              <a:rPr lang="en-US" sz="2000" b="1" dirty="0" smtClean="0"/>
              <a:t>; // </a:t>
            </a:r>
            <a:r>
              <a:rPr lang="en-US" sz="2000" i="1" dirty="0" smtClean="0"/>
              <a:t>shared data</a:t>
            </a:r>
          </a:p>
          <a:p>
            <a:pPr lvl="1">
              <a:buNone/>
            </a:pPr>
            <a:r>
              <a:rPr lang="en-US" sz="2000" b="1" dirty="0" smtClean="0"/>
              <a:t>// </a:t>
            </a:r>
            <a:r>
              <a:rPr lang="en-US" sz="2000" dirty="0" smtClean="0"/>
              <a:t>...</a:t>
            </a:r>
            <a:endParaRPr lang="en-US" sz="2000" b="1" dirty="0" smtClean="0"/>
          </a:p>
          <a:p>
            <a:pPr lvl="1">
              <a:buNone/>
            </a:pPr>
            <a:r>
              <a:rPr lang="en-US" sz="2000" b="1" dirty="0" err="1" smtClean="0"/>
              <a:t>m.lock</a:t>
            </a:r>
            <a:r>
              <a:rPr lang="en-US" sz="2000" b="1" dirty="0" smtClean="0"/>
              <a:t>();</a:t>
            </a:r>
          </a:p>
          <a:p>
            <a:pPr lvl="1">
              <a:buNone/>
            </a:pPr>
            <a:r>
              <a:rPr lang="en-US" sz="2000" b="1" dirty="0" smtClean="0"/>
              <a:t>// </a:t>
            </a:r>
            <a:r>
              <a:rPr lang="en-US" sz="2000" i="1" dirty="0" smtClean="0"/>
              <a:t>manipulate shared data:</a:t>
            </a:r>
            <a:endParaRPr lang="en-US" sz="2000" b="1" i="1" dirty="0" smtClean="0"/>
          </a:p>
          <a:p>
            <a:pPr lvl="1">
              <a:buNone/>
            </a:pPr>
            <a:r>
              <a:rPr lang="en-US" sz="2000" b="1" dirty="0" err="1" smtClean="0"/>
              <a:t>sh</a:t>
            </a:r>
            <a:r>
              <a:rPr lang="en-US" sz="2000" b="1" dirty="0" smtClean="0"/>
              <a:t>+=1;</a:t>
            </a:r>
          </a:p>
          <a:p>
            <a:pPr lvl="1">
              <a:buNone/>
            </a:pPr>
            <a:r>
              <a:rPr lang="en-US" sz="2000" b="1" dirty="0" err="1" smtClean="0"/>
              <a:t>m.unlock</a:t>
            </a:r>
            <a:r>
              <a:rPr lang="en-US" sz="2000" b="1" dirty="0" smtClean="0"/>
              <a:t>(); </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p>
            <a:fld id="{48B65C9A-FA8F-4694-B9F4-68C6F1D6E1B3}" type="slidenum">
              <a:rPr lang="en-US" smtClean="0"/>
              <a:pPr/>
              <a:t>6</a:t>
            </a:fld>
            <a:endParaRPr lang="en-US" smtClean="0"/>
          </a:p>
        </p:txBody>
      </p:sp>
      <p:sp>
        <p:nvSpPr>
          <p:cNvPr id="19459" name="Rectangle 2"/>
          <p:cNvSpPr>
            <a:spLocks noGrp="1" noChangeArrowheads="1"/>
          </p:cNvSpPr>
          <p:nvPr>
            <p:ph type="title"/>
          </p:nvPr>
        </p:nvSpPr>
        <p:spPr/>
        <p:txBody>
          <a:bodyPr/>
          <a:lstStyle/>
          <a:p>
            <a:r>
              <a:rPr lang="en-US" smtClean="0"/>
              <a:t>Ideals</a:t>
            </a:r>
          </a:p>
        </p:txBody>
      </p:sp>
      <p:sp>
        <p:nvSpPr>
          <p:cNvPr id="19460" name="Rectangle 3"/>
          <p:cNvSpPr>
            <a:spLocks noGrp="1" noChangeArrowheads="1"/>
          </p:cNvSpPr>
          <p:nvPr>
            <p:ph type="body" idx="1"/>
          </p:nvPr>
        </p:nvSpPr>
        <p:spPr>
          <a:xfrm>
            <a:off x="457200" y="1600200"/>
            <a:ext cx="8229600" cy="4953000"/>
          </a:xfrm>
        </p:spPr>
        <p:txBody>
          <a:bodyPr/>
          <a:lstStyle/>
          <a:p>
            <a:pPr marL="609600" indent="-609600">
              <a:lnSpc>
                <a:spcPct val="80000"/>
              </a:lnSpc>
            </a:pPr>
            <a:r>
              <a:rPr lang="en-US" sz="2400" dirty="0" smtClean="0"/>
              <a:t>Work at the highest feasible level of abstraction</a:t>
            </a:r>
          </a:p>
          <a:p>
            <a:pPr marL="990600" lvl="1" indent="-533400">
              <a:lnSpc>
                <a:spcPct val="80000"/>
              </a:lnSpc>
            </a:pPr>
            <a:r>
              <a:rPr lang="en-US" sz="2000" dirty="0" smtClean="0"/>
              <a:t>More general, correct, comprehensible, and maintainable code</a:t>
            </a:r>
          </a:p>
          <a:p>
            <a:pPr marL="990600" lvl="1" indent="-533400">
              <a:lnSpc>
                <a:spcPct val="80000"/>
              </a:lnSpc>
            </a:pPr>
            <a:endParaRPr lang="en-US" sz="2000" dirty="0" smtClean="0"/>
          </a:p>
          <a:p>
            <a:pPr marL="609600" indent="-609600">
              <a:lnSpc>
                <a:spcPct val="80000"/>
              </a:lnSpc>
            </a:pPr>
            <a:r>
              <a:rPr lang="en-US" sz="2400" dirty="0" smtClean="0"/>
              <a:t>Represent</a:t>
            </a:r>
          </a:p>
          <a:p>
            <a:pPr marL="990600" lvl="1" indent="-533400">
              <a:lnSpc>
                <a:spcPct val="80000"/>
              </a:lnSpc>
            </a:pPr>
            <a:r>
              <a:rPr lang="en-US" sz="2000" dirty="0" smtClean="0"/>
              <a:t>concepts directly in code</a:t>
            </a:r>
          </a:p>
          <a:p>
            <a:pPr marL="990600" lvl="1" indent="-533400">
              <a:lnSpc>
                <a:spcPct val="80000"/>
              </a:lnSpc>
            </a:pPr>
            <a:r>
              <a:rPr lang="en-US" sz="2000" dirty="0" smtClean="0"/>
              <a:t>independent concepts independently in code</a:t>
            </a:r>
          </a:p>
          <a:p>
            <a:pPr marL="609600" indent="-609600">
              <a:lnSpc>
                <a:spcPct val="80000"/>
              </a:lnSpc>
            </a:pPr>
            <a:r>
              <a:rPr lang="en-US" sz="2400" dirty="0" smtClean="0"/>
              <a:t>Represent relationships among concepts directly</a:t>
            </a:r>
          </a:p>
          <a:p>
            <a:pPr marL="990600" lvl="1" indent="-533400">
              <a:lnSpc>
                <a:spcPct val="80000"/>
              </a:lnSpc>
            </a:pPr>
            <a:r>
              <a:rPr lang="en-US" sz="2000" dirty="0" smtClean="0"/>
              <a:t>For example</a:t>
            </a:r>
          </a:p>
          <a:p>
            <a:pPr marL="1371600" lvl="2" indent="-457200">
              <a:lnSpc>
                <a:spcPct val="80000"/>
              </a:lnSpc>
            </a:pPr>
            <a:r>
              <a:rPr lang="en-US" sz="1800" dirty="0" smtClean="0"/>
              <a:t>Hierarchical relationships (object-oriented programming)</a:t>
            </a:r>
          </a:p>
          <a:p>
            <a:pPr marL="1371600" lvl="2" indent="-457200">
              <a:lnSpc>
                <a:spcPct val="80000"/>
              </a:lnSpc>
            </a:pPr>
            <a:r>
              <a:rPr lang="en-US" sz="1800" dirty="0" smtClean="0"/>
              <a:t>Parametric relationships (generic programming)</a:t>
            </a:r>
          </a:p>
          <a:p>
            <a:pPr marL="609600" indent="-609600">
              <a:lnSpc>
                <a:spcPct val="80000"/>
              </a:lnSpc>
            </a:pPr>
            <a:r>
              <a:rPr lang="en-US" sz="2400" dirty="0" smtClean="0"/>
              <a:t>Combine concepts</a:t>
            </a:r>
          </a:p>
          <a:p>
            <a:pPr marL="990600" lvl="1" indent="-533400">
              <a:lnSpc>
                <a:spcPct val="80000"/>
              </a:lnSpc>
            </a:pPr>
            <a:r>
              <a:rPr lang="en-US" sz="2000" dirty="0" smtClean="0"/>
              <a:t>freely</a:t>
            </a:r>
          </a:p>
          <a:p>
            <a:pPr marL="990600" lvl="1" indent="-533400">
              <a:lnSpc>
                <a:spcPct val="80000"/>
              </a:lnSpc>
            </a:pPr>
            <a:r>
              <a:rPr lang="en-US" sz="2000" dirty="0" smtClean="0"/>
              <a:t>but only when needed and it makes sense</a:t>
            </a:r>
          </a:p>
          <a:p>
            <a:pPr marL="609600" indent="-609600">
              <a:lnSpc>
                <a:spcPct val="80000"/>
              </a:lnSpc>
            </a:pPr>
            <a:endParaRPr lang="en-US" sz="2800" dirty="0" smtClean="0"/>
          </a:p>
        </p:txBody>
      </p:sp>
      <p:sp>
        <p:nvSpPr>
          <p:cNvPr id="19461" name="Footer Placeholder 5"/>
          <p:cNvSpPr>
            <a:spLocks noGrp="1"/>
          </p:cNvSpPr>
          <p:nvPr>
            <p:ph type="ftr" sz="quarter" idx="11"/>
          </p:nvPr>
        </p:nvSpPr>
        <p:spPr>
          <a:noFill/>
        </p:spPr>
        <p:txBody>
          <a:bodyPr/>
          <a:lstStyle/>
          <a:p>
            <a:r>
              <a:rPr lang="en-US" smtClean="0"/>
              <a:t>C++0x - Oct'10 - Stroustrup</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Mutex</a:t>
            </a:r>
            <a:r>
              <a:rPr lang="en-US" dirty="0" smtClean="0"/>
              <a:t> – </a:t>
            </a:r>
            <a:r>
              <a:rPr lang="en-US" dirty="0" err="1" smtClean="0"/>
              <a:t>try_lock</a:t>
            </a:r>
            <a:r>
              <a:rPr lang="en-US" dirty="0" smtClean="0"/>
              <a:t>()</a:t>
            </a:r>
            <a:endParaRPr lang="en-US" dirty="0"/>
          </a:p>
        </p:txBody>
      </p:sp>
      <p:sp>
        <p:nvSpPr>
          <p:cNvPr id="3" name="Content Placeholder 2"/>
          <p:cNvSpPr>
            <a:spLocks noGrp="1"/>
          </p:cNvSpPr>
          <p:nvPr>
            <p:ph idx="1"/>
          </p:nvPr>
        </p:nvSpPr>
        <p:spPr/>
        <p:txBody>
          <a:bodyPr/>
          <a:lstStyle/>
          <a:p>
            <a:r>
              <a:rPr lang="en-US" dirty="0" smtClean="0"/>
              <a:t>Don’t wait unnecessarily</a:t>
            </a:r>
          </a:p>
          <a:p>
            <a:pPr lvl="1">
              <a:buNone/>
            </a:pPr>
            <a:r>
              <a:rPr lang="en-US" sz="2000" b="1" dirty="0" smtClean="0"/>
              <a:t>std::</a:t>
            </a:r>
            <a:r>
              <a:rPr lang="en-US" sz="2000" b="1" dirty="0" err="1" smtClean="0"/>
              <a:t>mutex</a:t>
            </a:r>
            <a:r>
              <a:rPr lang="en-US" sz="2000" b="1" dirty="0" smtClean="0"/>
              <a:t> m;</a:t>
            </a:r>
          </a:p>
          <a:p>
            <a:pPr lvl="1">
              <a:buNone/>
            </a:pPr>
            <a:r>
              <a:rPr lang="en-US" sz="2000" b="1" dirty="0" err="1" smtClean="0"/>
              <a:t>int</a:t>
            </a:r>
            <a:r>
              <a:rPr lang="en-US" sz="2000" b="1" dirty="0" smtClean="0"/>
              <a:t> </a:t>
            </a:r>
            <a:r>
              <a:rPr lang="en-US" sz="2000" b="1" dirty="0" err="1" smtClean="0"/>
              <a:t>sh</a:t>
            </a:r>
            <a:r>
              <a:rPr lang="en-US" sz="2000" b="1" dirty="0" smtClean="0"/>
              <a:t>; // </a:t>
            </a:r>
            <a:r>
              <a:rPr lang="en-US" sz="2000" i="1" dirty="0" smtClean="0"/>
              <a:t>shared data</a:t>
            </a:r>
            <a:endParaRPr lang="en-US" sz="2000" b="1" i="1" dirty="0" smtClean="0"/>
          </a:p>
          <a:p>
            <a:pPr lvl="1">
              <a:buNone/>
            </a:pPr>
            <a:r>
              <a:rPr lang="en-US" sz="2000" b="1" dirty="0" smtClean="0"/>
              <a:t>// </a:t>
            </a:r>
            <a:r>
              <a:rPr lang="en-US" sz="2000" dirty="0" smtClean="0"/>
              <a:t>...</a:t>
            </a:r>
            <a:endParaRPr lang="en-US" sz="2000" b="1" dirty="0" smtClean="0"/>
          </a:p>
          <a:p>
            <a:pPr lvl="1">
              <a:buNone/>
            </a:pPr>
            <a:r>
              <a:rPr lang="en-US" sz="2000" b="1" dirty="0" smtClean="0"/>
              <a:t>if (</a:t>
            </a:r>
            <a:r>
              <a:rPr lang="en-US" sz="2000" b="1" dirty="0" err="1" smtClean="0"/>
              <a:t>m.try_lock</a:t>
            </a:r>
            <a:r>
              <a:rPr lang="en-US" sz="2000" b="1" dirty="0" smtClean="0"/>
              <a:t>()) { // </a:t>
            </a:r>
            <a:r>
              <a:rPr lang="en-US" sz="2000" i="1" dirty="0" smtClean="0"/>
              <a:t>manipulate shared data:</a:t>
            </a:r>
            <a:endParaRPr lang="en-US" sz="2000" b="1" i="1" dirty="0" smtClean="0"/>
          </a:p>
          <a:p>
            <a:pPr lvl="1">
              <a:buNone/>
            </a:pPr>
            <a:r>
              <a:rPr lang="en-US" sz="2000" b="1" dirty="0" smtClean="0"/>
              <a:t>	</a:t>
            </a:r>
            <a:r>
              <a:rPr lang="en-US" sz="2000" b="1" dirty="0" err="1" smtClean="0"/>
              <a:t>sh</a:t>
            </a:r>
            <a:r>
              <a:rPr lang="en-US" sz="2000" b="1" dirty="0" smtClean="0"/>
              <a:t>+=1;</a:t>
            </a:r>
          </a:p>
          <a:p>
            <a:pPr lvl="1">
              <a:buNone/>
            </a:pPr>
            <a:r>
              <a:rPr lang="en-US" sz="2000" b="1" dirty="0" smtClean="0"/>
              <a:t>	</a:t>
            </a:r>
            <a:r>
              <a:rPr lang="en-US" sz="2000" b="1" dirty="0" err="1" smtClean="0"/>
              <a:t>m.unlock</a:t>
            </a:r>
            <a:r>
              <a:rPr lang="en-US" sz="2000" b="1" dirty="0" smtClean="0"/>
              <a:t>();</a:t>
            </a:r>
          </a:p>
          <a:p>
            <a:pPr lvl="1">
              <a:buNone/>
            </a:pPr>
            <a:r>
              <a:rPr lang="en-US" sz="2000" b="1" dirty="0" smtClean="0"/>
              <a:t>else {</a:t>
            </a:r>
          </a:p>
          <a:p>
            <a:pPr lvl="1">
              <a:buNone/>
            </a:pPr>
            <a:r>
              <a:rPr lang="en-US" sz="2000" b="1" dirty="0" smtClean="0"/>
              <a:t>	// </a:t>
            </a:r>
            <a:r>
              <a:rPr lang="en-US" sz="2000" i="1" dirty="0" smtClean="0"/>
              <a:t>maybe do something else</a:t>
            </a:r>
            <a:endParaRPr lang="en-US" sz="2000" b="1" i="1" dirty="0" smtClean="0"/>
          </a:p>
          <a:p>
            <a:pPr lvl="1">
              <a:buNone/>
            </a:pPr>
            <a:r>
              <a:rPr lang="en-US" sz="2000" b="1" dirty="0" smtClean="0"/>
              <a:t>}</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Mutex</a:t>
            </a:r>
            <a:r>
              <a:rPr lang="en-US" dirty="0" smtClean="0"/>
              <a:t> – </a:t>
            </a:r>
            <a:r>
              <a:rPr lang="en-US" dirty="0" err="1" smtClean="0"/>
              <a:t>try_lock_for</a:t>
            </a:r>
            <a:r>
              <a:rPr lang="en-US" dirty="0" smtClean="0"/>
              <a:t>()</a:t>
            </a:r>
            <a:endParaRPr lang="en-US" dirty="0"/>
          </a:p>
        </p:txBody>
      </p:sp>
      <p:sp>
        <p:nvSpPr>
          <p:cNvPr id="3" name="Content Placeholder 2"/>
          <p:cNvSpPr>
            <a:spLocks noGrp="1"/>
          </p:cNvSpPr>
          <p:nvPr>
            <p:ph idx="1"/>
          </p:nvPr>
        </p:nvSpPr>
        <p:spPr/>
        <p:txBody>
          <a:bodyPr/>
          <a:lstStyle/>
          <a:p>
            <a:r>
              <a:rPr lang="en-US" sz="2800" dirty="0" smtClean="0"/>
              <a:t>Don’t wait for too long:</a:t>
            </a:r>
          </a:p>
          <a:p>
            <a:pPr lvl="1">
              <a:buNone/>
            </a:pPr>
            <a:r>
              <a:rPr lang="en-US" sz="2000" b="1" dirty="0" smtClean="0"/>
              <a:t>std::</a:t>
            </a:r>
            <a:r>
              <a:rPr lang="en-US" sz="2000" b="1" dirty="0" err="1" smtClean="0"/>
              <a:t>timed_mutex</a:t>
            </a:r>
            <a:r>
              <a:rPr lang="en-US" sz="2000" b="1" dirty="0" smtClean="0"/>
              <a:t> m;</a:t>
            </a:r>
          </a:p>
          <a:p>
            <a:pPr lvl="1">
              <a:buNone/>
            </a:pPr>
            <a:r>
              <a:rPr lang="en-US" sz="2000" b="1" dirty="0" err="1" smtClean="0"/>
              <a:t>int</a:t>
            </a:r>
            <a:r>
              <a:rPr lang="en-US" sz="2000" b="1" dirty="0" smtClean="0"/>
              <a:t> </a:t>
            </a:r>
            <a:r>
              <a:rPr lang="en-US" sz="2000" b="1" dirty="0" err="1" smtClean="0"/>
              <a:t>sh</a:t>
            </a:r>
            <a:r>
              <a:rPr lang="en-US" sz="2000" b="1" dirty="0" smtClean="0"/>
              <a:t>; // </a:t>
            </a:r>
            <a:r>
              <a:rPr lang="en-US" sz="2000" i="1" dirty="0" smtClean="0"/>
              <a:t>shared data</a:t>
            </a:r>
            <a:endParaRPr lang="en-US" sz="2000" b="1" i="1" dirty="0" smtClean="0"/>
          </a:p>
          <a:p>
            <a:pPr lvl="1">
              <a:buNone/>
            </a:pPr>
            <a:r>
              <a:rPr lang="en-US" sz="2000" b="1" dirty="0" smtClean="0"/>
              <a:t>// </a:t>
            </a:r>
            <a:r>
              <a:rPr lang="en-US" sz="2000" dirty="0" smtClean="0"/>
              <a:t>...</a:t>
            </a:r>
            <a:endParaRPr lang="en-US" sz="2000" b="1" dirty="0" smtClean="0"/>
          </a:p>
          <a:p>
            <a:pPr lvl="1">
              <a:buNone/>
            </a:pPr>
            <a:r>
              <a:rPr lang="en-US" sz="2000" b="1" dirty="0" smtClean="0"/>
              <a:t>if (</a:t>
            </a:r>
            <a:r>
              <a:rPr lang="en-US" sz="2000" b="1" dirty="0" err="1" smtClean="0"/>
              <a:t>m.try_lock_for</a:t>
            </a:r>
            <a:r>
              <a:rPr lang="en-US" sz="2000" b="1" dirty="0" smtClean="0"/>
              <a:t>(std::</a:t>
            </a:r>
            <a:r>
              <a:rPr lang="en-US" sz="2000" b="1" dirty="0" err="1" smtClean="0"/>
              <a:t>chrono</a:t>
            </a:r>
            <a:r>
              <a:rPr lang="en-US" sz="2000" b="1" dirty="0" smtClean="0"/>
              <a:t>::seconds(10))) {		// </a:t>
            </a:r>
            <a:r>
              <a:rPr lang="en-US" sz="2000" i="1" dirty="0" smtClean="0"/>
              <a:t>Note: time</a:t>
            </a:r>
          </a:p>
          <a:p>
            <a:pPr lvl="1">
              <a:buNone/>
            </a:pPr>
            <a:r>
              <a:rPr lang="en-US" sz="2000" b="1" dirty="0" smtClean="0"/>
              <a:t>	// </a:t>
            </a:r>
            <a:r>
              <a:rPr lang="en-US" sz="2000" i="1" dirty="0" smtClean="0"/>
              <a:t>manipulate shared data:</a:t>
            </a:r>
            <a:endParaRPr lang="en-US" sz="2000" b="1" i="1" dirty="0" smtClean="0"/>
          </a:p>
          <a:p>
            <a:pPr lvl="1">
              <a:buNone/>
            </a:pPr>
            <a:r>
              <a:rPr lang="en-US" sz="2000" b="1" dirty="0" smtClean="0"/>
              <a:t>	</a:t>
            </a:r>
            <a:r>
              <a:rPr lang="en-US" sz="2000" b="1" dirty="0" err="1" smtClean="0"/>
              <a:t>sh</a:t>
            </a:r>
            <a:r>
              <a:rPr lang="en-US" sz="2000" b="1" dirty="0" smtClean="0"/>
              <a:t>+=1;</a:t>
            </a:r>
          </a:p>
          <a:p>
            <a:pPr lvl="1">
              <a:buNone/>
            </a:pPr>
            <a:r>
              <a:rPr lang="en-US" sz="2000" b="1" dirty="0" smtClean="0"/>
              <a:t>	</a:t>
            </a:r>
            <a:r>
              <a:rPr lang="en-US" sz="2000" b="1" dirty="0" err="1" smtClean="0"/>
              <a:t>m.unlock</a:t>
            </a:r>
            <a:r>
              <a:rPr lang="en-US" sz="2000" b="1" dirty="0" smtClean="0"/>
              <a:t>();</a:t>
            </a:r>
          </a:p>
          <a:p>
            <a:pPr lvl="1">
              <a:buNone/>
            </a:pPr>
            <a:r>
              <a:rPr lang="en-US" sz="2000" b="1" dirty="0" smtClean="0"/>
              <a:t>}</a:t>
            </a:r>
          </a:p>
          <a:p>
            <a:pPr lvl="1">
              <a:buNone/>
            </a:pPr>
            <a:r>
              <a:rPr lang="en-US" sz="2000" b="1" dirty="0" smtClean="0"/>
              <a:t>else {</a:t>
            </a:r>
          </a:p>
          <a:p>
            <a:pPr lvl="1">
              <a:buNone/>
            </a:pPr>
            <a:r>
              <a:rPr lang="en-US" sz="2000" b="1" dirty="0" smtClean="0"/>
              <a:t>	// </a:t>
            </a:r>
            <a:r>
              <a:rPr lang="en-US" sz="2000" i="1" dirty="0" smtClean="0"/>
              <a:t>we didn't get the </a:t>
            </a:r>
            <a:r>
              <a:rPr lang="en-US" sz="2000" i="1" dirty="0" err="1" smtClean="0"/>
              <a:t>mutex</a:t>
            </a:r>
            <a:r>
              <a:rPr lang="en-US" sz="2000" i="1" dirty="0" smtClean="0"/>
              <a:t>; do something else</a:t>
            </a:r>
            <a:endParaRPr lang="en-US" sz="2000" b="1" i="1" dirty="0" smtClean="0"/>
          </a:p>
          <a:p>
            <a:pPr lvl="1">
              <a:buNone/>
            </a:pPr>
            <a:r>
              <a:rPr lang="en-US" sz="2000" b="1" dirty="0" smtClean="0"/>
              <a:t>} </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Mutex</a:t>
            </a:r>
            <a:r>
              <a:rPr lang="en-US" dirty="0" smtClean="0"/>
              <a:t> – </a:t>
            </a:r>
            <a:r>
              <a:rPr lang="en-US" dirty="0" err="1" smtClean="0"/>
              <a:t>try_lock_until</a:t>
            </a:r>
            <a:r>
              <a:rPr lang="en-US" dirty="0" smtClean="0"/>
              <a:t>()</a:t>
            </a:r>
            <a:endParaRPr lang="en-US" dirty="0"/>
          </a:p>
        </p:txBody>
      </p:sp>
      <p:sp>
        <p:nvSpPr>
          <p:cNvPr id="3" name="Content Placeholder 2"/>
          <p:cNvSpPr>
            <a:spLocks noGrp="1"/>
          </p:cNvSpPr>
          <p:nvPr>
            <p:ph idx="1"/>
          </p:nvPr>
        </p:nvSpPr>
        <p:spPr/>
        <p:txBody>
          <a:bodyPr/>
          <a:lstStyle/>
          <a:p>
            <a:r>
              <a:rPr lang="en-US" sz="2800" dirty="0" smtClean="0"/>
              <a:t>We can wait until a fixed time in the future:</a:t>
            </a:r>
          </a:p>
          <a:p>
            <a:pPr lvl="1">
              <a:buNone/>
            </a:pPr>
            <a:r>
              <a:rPr lang="en-US" sz="2000" b="1" dirty="0" smtClean="0"/>
              <a:t>std::</a:t>
            </a:r>
            <a:r>
              <a:rPr lang="en-US" sz="2000" b="1" dirty="0" err="1" smtClean="0"/>
              <a:t>timed_mutex</a:t>
            </a:r>
            <a:r>
              <a:rPr lang="en-US" sz="2000" b="1" dirty="0" smtClean="0"/>
              <a:t> m;</a:t>
            </a:r>
          </a:p>
          <a:p>
            <a:pPr lvl="1">
              <a:buNone/>
            </a:pPr>
            <a:r>
              <a:rPr lang="en-US" sz="2000" b="1" dirty="0" err="1" smtClean="0"/>
              <a:t>int</a:t>
            </a:r>
            <a:r>
              <a:rPr lang="en-US" sz="2000" b="1" dirty="0" smtClean="0"/>
              <a:t> </a:t>
            </a:r>
            <a:r>
              <a:rPr lang="en-US" sz="2000" b="1" dirty="0" err="1" smtClean="0"/>
              <a:t>sh</a:t>
            </a:r>
            <a:r>
              <a:rPr lang="en-US" sz="2000" b="1" dirty="0" smtClean="0"/>
              <a:t>; // </a:t>
            </a:r>
            <a:r>
              <a:rPr lang="en-US" sz="2000" i="1" dirty="0" smtClean="0"/>
              <a:t>shared data</a:t>
            </a:r>
            <a:r>
              <a:rPr lang="en-US" sz="2000" b="1" i="1" dirty="0" smtClean="0"/>
              <a:t> </a:t>
            </a:r>
          </a:p>
          <a:p>
            <a:pPr lvl="1">
              <a:buNone/>
            </a:pPr>
            <a:r>
              <a:rPr lang="en-US" sz="2000" b="1" dirty="0" smtClean="0"/>
              <a:t>// </a:t>
            </a:r>
            <a:r>
              <a:rPr lang="en-US" sz="2000" dirty="0" smtClean="0"/>
              <a:t>...</a:t>
            </a:r>
          </a:p>
          <a:p>
            <a:pPr lvl="1">
              <a:buNone/>
            </a:pPr>
            <a:r>
              <a:rPr lang="en-US" sz="2000" b="1" dirty="0" smtClean="0"/>
              <a:t> if (</a:t>
            </a:r>
            <a:r>
              <a:rPr lang="en-US" sz="2000" b="1" dirty="0" err="1" smtClean="0"/>
              <a:t>m.try_lock_until</a:t>
            </a:r>
            <a:r>
              <a:rPr lang="en-US" sz="2000" b="1" dirty="0" smtClean="0"/>
              <a:t>(midnight)) { // </a:t>
            </a:r>
            <a:r>
              <a:rPr lang="en-US" sz="2000" i="1" dirty="0" smtClean="0"/>
              <a:t>manipulate shared data:</a:t>
            </a:r>
            <a:r>
              <a:rPr lang="en-US" sz="2000" b="1" i="1" dirty="0" smtClean="0"/>
              <a:t> </a:t>
            </a:r>
          </a:p>
          <a:p>
            <a:pPr lvl="1">
              <a:buNone/>
            </a:pPr>
            <a:r>
              <a:rPr lang="en-US" sz="2000" b="1" dirty="0" smtClean="0"/>
              <a:t>	</a:t>
            </a:r>
            <a:r>
              <a:rPr lang="en-US" sz="2000" b="1" dirty="0" err="1" smtClean="0"/>
              <a:t>sh</a:t>
            </a:r>
            <a:r>
              <a:rPr lang="en-US" sz="2000" b="1" dirty="0" smtClean="0"/>
              <a:t>+=1; </a:t>
            </a:r>
          </a:p>
          <a:p>
            <a:pPr lvl="1">
              <a:buNone/>
            </a:pPr>
            <a:r>
              <a:rPr lang="en-US" sz="2000" b="1" dirty="0" smtClean="0"/>
              <a:t>	</a:t>
            </a:r>
            <a:r>
              <a:rPr lang="en-US" sz="2000" b="1" dirty="0" err="1" smtClean="0"/>
              <a:t>m.unlock</a:t>
            </a:r>
            <a:r>
              <a:rPr lang="en-US" sz="2000" b="1" dirty="0" smtClean="0"/>
              <a:t>(); </a:t>
            </a:r>
          </a:p>
          <a:p>
            <a:pPr lvl="1">
              <a:buNone/>
            </a:pPr>
            <a:r>
              <a:rPr lang="en-US" sz="2000" b="1" dirty="0" smtClean="0"/>
              <a:t>} else { </a:t>
            </a:r>
          </a:p>
          <a:p>
            <a:pPr lvl="1">
              <a:buNone/>
            </a:pPr>
            <a:r>
              <a:rPr lang="en-US" sz="2000" b="1" dirty="0" smtClean="0"/>
              <a:t>	// </a:t>
            </a:r>
            <a:r>
              <a:rPr lang="en-US" sz="2000" i="1" dirty="0" smtClean="0"/>
              <a:t>we didn't get the </a:t>
            </a:r>
            <a:r>
              <a:rPr lang="en-US" sz="2000" i="1" dirty="0" err="1" smtClean="0"/>
              <a:t>mutex</a:t>
            </a:r>
            <a:r>
              <a:rPr lang="en-US" sz="2000" i="1" dirty="0" smtClean="0"/>
              <a:t>; do something else</a:t>
            </a:r>
            <a:r>
              <a:rPr lang="en-US" sz="2000" b="1" i="1" dirty="0" smtClean="0"/>
              <a:t> </a:t>
            </a:r>
          </a:p>
          <a:p>
            <a:pPr lvl="1">
              <a:buNone/>
            </a:pPr>
            <a:r>
              <a:rPr lang="en-US" sz="2000" b="1" dirty="0" smtClean="0"/>
              <a:t>}</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a:t>
            </a:r>
            <a:r>
              <a:rPr lang="en-US" dirty="0" err="1" smtClean="0"/>
              <a:t>mutex</a:t>
            </a:r>
            <a:endParaRPr lang="en-US" dirty="0"/>
          </a:p>
        </p:txBody>
      </p:sp>
      <p:sp>
        <p:nvSpPr>
          <p:cNvPr id="3" name="Content Placeholder 2"/>
          <p:cNvSpPr>
            <a:spLocks noGrp="1"/>
          </p:cNvSpPr>
          <p:nvPr>
            <p:ph idx="1"/>
          </p:nvPr>
        </p:nvSpPr>
        <p:spPr>
          <a:xfrm>
            <a:off x="457200" y="1600200"/>
            <a:ext cx="8686800" cy="4525963"/>
          </a:xfrm>
        </p:spPr>
        <p:txBody>
          <a:bodyPr/>
          <a:lstStyle/>
          <a:p>
            <a:r>
              <a:rPr lang="en-US" sz="2800" dirty="0" smtClean="0"/>
              <a:t>In some important use cases it is hard to avoid recursion</a:t>
            </a:r>
          </a:p>
          <a:p>
            <a:pPr lvl="1">
              <a:buNone/>
            </a:pPr>
            <a:r>
              <a:rPr lang="en-US" sz="2000" b="1" dirty="0" smtClean="0"/>
              <a:t>std::</a:t>
            </a:r>
            <a:r>
              <a:rPr lang="en-US" sz="2000" b="1" dirty="0" err="1" smtClean="0"/>
              <a:t>recursive_mutex</a:t>
            </a:r>
            <a:r>
              <a:rPr lang="en-US" sz="2000" b="1" dirty="0" smtClean="0"/>
              <a:t> m;</a:t>
            </a:r>
          </a:p>
          <a:p>
            <a:pPr lvl="1">
              <a:buNone/>
            </a:pPr>
            <a:r>
              <a:rPr lang="en-US" sz="2000" b="1" dirty="0" err="1" smtClean="0"/>
              <a:t>int</a:t>
            </a:r>
            <a:r>
              <a:rPr lang="en-US" sz="2000" b="1" dirty="0" smtClean="0"/>
              <a:t> </a:t>
            </a:r>
            <a:r>
              <a:rPr lang="en-US" sz="2000" b="1" dirty="0" err="1" smtClean="0"/>
              <a:t>sh</a:t>
            </a:r>
            <a:r>
              <a:rPr lang="en-US" sz="2000" b="1" dirty="0" smtClean="0"/>
              <a:t>; // </a:t>
            </a:r>
            <a:r>
              <a:rPr lang="en-US" sz="2000" i="1" dirty="0" smtClean="0"/>
              <a:t>shared data</a:t>
            </a:r>
            <a:endParaRPr lang="en-US" sz="2000" b="1" i="1" dirty="0" smtClean="0"/>
          </a:p>
          <a:p>
            <a:pPr lvl="1">
              <a:buNone/>
            </a:pPr>
            <a:r>
              <a:rPr lang="en-US" sz="2000" b="1" dirty="0" smtClean="0"/>
              <a:t>// </a:t>
            </a:r>
            <a:r>
              <a:rPr lang="en-US" sz="2000" dirty="0" smtClean="0"/>
              <a:t>...</a:t>
            </a:r>
            <a:endParaRPr lang="en-US" sz="2000" b="1" dirty="0" smtClean="0"/>
          </a:p>
          <a:p>
            <a:pPr lvl="1">
              <a:buNone/>
            </a:pPr>
            <a:r>
              <a:rPr lang="en-US" sz="2000" b="1" dirty="0" smtClean="0"/>
              <a:t>void f(</a:t>
            </a:r>
            <a:r>
              <a:rPr lang="en-US" sz="2000" b="1" dirty="0" err="1" smtClean="0"/>
              <a:t>int</a:t>
            </a:r>
            <a:r>
              <a:rPr lang="en-US" sz="2000" b="1" dirty="0" smtClean="0"/>
              <a:t> </a:t>
            </a:r>
            <a:r>
              <a:rPr lang="en-US" sz="2000" b="1" dirty="0" err="1" smtClean="0"/>
              <a:t>i</a:t>
            </a:r>
            <a:r>
              <a:rPr lang="en-US" sz="2000" b="1" dirty="0" smtClean="0"/>
              <a:t>) </a:t>
            </a:r>
          </a:p>
          <a:p>
            <a:pPr lvl="1">
              <a:buNone/>
            </a:pPr>
            <a:r>
              <a:rPr lang="en-US" sz="2000" b="1" dirty="0" smtClean="0"/>
              <a:t>{</a:t>
            </a:r>
          </a:p>
          <a:p>
            <a:pPr lvl="1">
              <a:buNone/>
            </a:pPr>
            <a:r>
              <a:rPr lang="en-US" sz="2000" b="1" dirty="0" smtClean="0"/>
              <a:t>	// </a:t>
            </a:r>
            <a:r>
              <a:rPr lang="en-US" sz="2000" dirty="0" smtClean="0"/>
              <a:t>...</a:t>
            </a:r>
            <a:r>
              <a:rPr lang="en-US" sz="2000" b="1" dirty="0" smtClean="0"/>
              <a:t> </a:t>
            </a:r>
          </a:p>
          <a:p>
            <a:pPr lvl="1">
              <a:buNone/>
            </a:pPr>
            <a:r>
              <a:rPr lang="en-US" sz="2000" b="1" dirty="0" smtClean="0"/>
              <a:t>	</a:t>
            </a:r>
            <a:r>
              <a:rPr lang="en-US" sz="2000" b="1" dirty="0" err="1" smtClean="0"/>
              <a:t>m.lock</a:t>
            </a:r>
            <a:r>
              <a:rPr lang="en-US" sz="2000" b="1" dirty="0" smtClean="0"/>
              <a:t>(); </a:t>
            </a:r>
          </a:p>
          <a:p>
            <a:pPr lvl="1">
              <a:buNone/>
            </a:pPr>
            <a:r>
              <a:rPr lang="en-US" sz="2000" b="1" dirty="0" smtClean="0"/>
              <a:t>	// </a:t>
            </a:r>
            <a:r>
              <a:rPr lang="en-US" sz="2000" i="1" dirty="0" smtClean="0"/>
              <a:t>manipulate shared data:</a:t>
            </a:r>
            <a:r>
              <a:rPr lang="en-US" sz="2000" b="1" i="1" dirty="0" smtClean="0"/>
              <a:t> </a:t>
            </a:r>
          </a:p>
          <a:p>
            <a:pPr lvl="1">
              <a:buNone/>
            </a:pPr>
            <a:r>
              <a:rPr lang="en-US" sz="2000" b="1" dirty="0" smtClean="0"/>
              <a:t>	</a:t>
            </a:r>
            <a:r>
              <a:rPr lang="en-US" sz="2000" b="1" dirty="0" err="1" smtClean="0"/>
              <a:t>sh</a:t>
            </a:r>
            <a:r>
              <a:rPr lang="en-US" sz="2000" b="1" dirty="0" smtClean="0"/>
              <a:t>+=1; </a:t>
            </a:r>
          </a:p>
          <a:p>
            <a:pPr lvl="1">
              <a:buNone/>
            </a:pPr>
            <a:r>
              <a:rPr lang="en-US" sz="2000" b="1" dirty="0" smtClean="0"/>
              <a:t>	if (--</a:t>
            </a:r>
            <a:r>
              <a:rPr lang="en-US" sz="2000" b="1" dirty="0" err="1" smtClean="0"/>
              <a:t>i</a:t>
            </a:r>
            <a:r>
              <a:rPr lang="en-US" sz="2000" b="1" dirty="0" smtClean="0"/>
              <a:t>&gt;0) f(</a:t>
            </a:r>
            <a:r>
              <a:rPr lang="en-US" sz="2000" b="1" dirty="0" err="1" smtClean="0"/>
              <a:t>i</a:t>
            </a:r>
            <a:r>
              <a:rPr lang="en-US" sz="2000" b="1" dirty="0" smtClean="0"/>
              <a:t>); </a:t>
            </a:r>
          </a:p>
          <a:p>
            <a:pPr lvl="1">
              <a:buNone/>
            </a:pPr>
            <a:r>
              <a:rPr lang="en-US" sz="2000" b="1" dirty="0" smtClean="0"/>
              <a:t>	</a:t>
            </a:r>
            <a:r>
              <a:rPr lang="en-US" sz="2000" b="1" dirty="0" err="1" smtClean="0"/>
              <a:t>m.unlock</a:t>
            </a:r>
            <a:r>
              <a:rPr lang="en-US" sz="2000" b="1" dirty="0" smtClean="0"/>
              <a:t>(); </a:t>
            </a:r>
          </a:p>
          <a:p>
            <a:pPr lvl="1">
              <a:buNone/>
            </a:pPr>
            <a:r>
              <a:rPr lang="en-US" sz="2000" b="1" dirty="0" smtClean="0"/>
              <a:t>	// </a:t>
            </a:r>
            <a:r>
              <a:rPr lang="en-US" sz="2000" dirty="0" smtClean="0"/>
              <a:t>...</a:t>
            </a:r>
            <a:r>
              <a:rPr lang="en-US" sz="2000" b="1" dirty="0" smtClean="0"/>
              <a:t> </a:t>
            </a:r>
          </a:p>
          <a:p>
            <a:pPr lvl="1">
              <a:buNone/>
            </a:pPr>
            <a:r>
              <a:rPr lang="en-US" sz="2000" b="1" dirty="0" smtClean="0"/>
              <a:t>}</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RAII for </a:t>
            </a:r>
            <a:r>
              <a:rPr lang="en-US" dirty="0" err="1" smtClean="0"/>
              <a:t>mutexes</a:t>
            </a:r>
            <a:r>
              <a:rPr lang="en-US" dirty="0" smtClean="0"/>
              <a:t>: std::lock</a:t>
            </a:r>
            <a:endParaRPr lang="en-US" dirty="0"/>
          </a:p>
        </p:txBody>
      </p:sp>
      <p:sp>
        <p:nvSpPr>
          <p:cNvPr id="3" name="Content Placeholder 2"/>
          <p:cNvSpPr>
            <a:spLocks noGrp="1"/>
          </p:cNvSpPr>
          <p:nvPr>
            <p:ph idx="1"/>
          </p:nvPr>
        </p:nvSpPr>
        <p:spPr/>
        <p:txBody>
          <a:bodyPr/>
          <a:lstStyle/>
          <a:p>
            <a:r>
              <a:rPr lang="en-US" sz="2400" dirty="0" smtClean="0"/>
              <a:t>A lock represents local ownership of a non-local resource (the </a:t>
            </a:r>
            <a:r>
              <a:rPr lang="en-US" sz="2400" b="1" dirty="0" err="1" smtClean="0"/>
              <a:t>mutex</a:t>
            </a:r>
            <a:r>
              <a:rPr lang="en-US" sz="2400" dirty="0" smtClean="0"/>
              <a:t>) </a:t>
            </a:r>
          </a:p>
          <a:p>
            <a:pPr lvl="1">
              <a:buNone/>
            </a:pPr>
            <a:r>
              <a:rPr lang="en-US" sz="2000" b="1" dirty="0" smtClean="0"/>
              <a:t>std::</a:t>
            </a:r>
            <a:r>
              <a:rPr lang="en-US" sz="2000" b="1" dirty="0" err="1" smtClean="0"/>
              <a:t>mutex</a:t>
            </a:r>
            <a:r>
              <a:rPr lang="en-US" sz="2000" b="1" dirty="0" smtClean="0"/>
              <a:t> m;</a:t>
            </a:r>
          </a:p>
          <a:p>
            <a:pPr lvl="1">
              <a:buNone/>
            </a:pPr>
            <a:r>
              <a:rPr lang="en-US" sz="2000" b="1" dirty="0" err="1" smtClean="0"/>
              <a:t>int</a:t>
            </a:r>
            <a:r>
              <a:rPr lang="en-US" sz="2000" b="1" dirty="0" smtClean="0"/>
              <a:t> </a:t>
            </a:r>
            <a:r>
              <a:rPr lang="en-US" sz="2000" b="1" dirty="0" err="1" smtClean="0"/>
              <a:t>sh</a:t>
            </a:r>
            <a:r>
              <a:rPr lang="en-US" sz="2000" b="1" dirty="0" smtClean="0"/>
              <a:t>; // </a:t>
            </a:r>
            <a:r>
              <a:rPr lang="en-US" sz="2000" i="1" dirty="0" smtClean="0"/>
              <a:t>shared data</a:t>
            </a:r>
            <a:endParaRPr lang="en-US" sz="2000" b="1" i="1" dirty="0" smtClean="0"/>
          </a:p>
          <a:p>
            <a:pPr lvl="1">
              <a:buNone/>
            </a:pPr>
            <a:endParaRPr lang="en-US" sz="2000" b="1" dirty="0" smtClean="0"/>
          </a:p>
          <a:p>
            <a:pPr lvl="1">
              <a:buNone/>
            </a:pPr>
            <a:r>
              <a:rPr lang="en-US" sz="2000" b="1" dirty="0" smtClean="0"/>
              <a:t>void f()</a:t>
            </a:r>
          </a:p>
          <a:p>
            <a:pPr lvl="1">
              <a:buNone/>
            </a:pPr>
            <a:r>
              <a:rPr lang="en-US" sz="2000" b="1" dirty="0" smtClean="0"/>
              <a:t>{</a:t>
            </a:r>
          </a:p>
          <a:p>
            <a:pPr lvl="1">
              <a:buNone/>
            </a:pPr>
            <a:r>
              <a:rPr lang="en-US" sz="2000" b="1" dirty="0" smtClean="0"/>
              <a:t>	// </a:t>
            </a:r>
            <a:r>
              <a:rPr lang="en-US" sz="2000" i="1" dirty="0" smtClean="0"/>
              <a:t>...</a:t>
            </a:r>
          </a:p>
          <a:p>
            <a:pPr lvl="1">
              <a:buNone/>
            </a:pPr>
            <a:r>
              <a:rPr lang="en-US" sz="2000" b="1" dirty="0" smtClean="0"/>
              <a:t>	std::</a:t>
            </a:r>
            <a:r>
              <a:rPr lang="en-US" sz="2000" b="1" dirty="0" err="1" smtClean="0"/>
              <a:t>unique_lock</a:t>
            </a:r>
            <a:r>
              <a:rPr lang="en-US" sz="2000" b="1" dirty="0" smtClean="0"/>
              <a:t> </a:t>
            </a:r>
            <a:r>
              <a:rPr lang="en-US" sz="2000" b="1" dirty="0" err="1" smtClean="0"/>
              <a:t>lck</a:t>
            </a:r>
            <a:r>
              <a:rPr lang="en-US" sz="2000" b="1" dirty="0" smtClean="0"/>
              <a:t>(m);	// </a:t>
            </a:r>
            <a:r>
              <a:rPr lang="en-US" sz="2000" i="1" dirty="0" smtClean="0"/>
              <a:t>grab (acquire) the </a:t>
            </a:r>
            <a:r>
              <a:rPr lang="en-US" sz="2000" i="1" dirty="0" err="1" smtClean="0"/>
              <a:t>mutex</a:t>
            </a:r>
            <a:endParaRPr lang="en-US" sz="2000" i="1" dirty="0" smtClean="0"/>
          </a:p>
          <a:p>
            <a:pPr lvl="1">
              <a:buNone/>
            </a:pPr>
            <a:r>
              <a:rPr lang="en-US" sz="2000" b="1" dirty="0" smtClean="0"/>
              <a:t>	// </a:t>
            </a:r>
            <a:r>
              <a:rPr lang="en-US" sz="2000" i="1" dirty="0" smtClean="0"/>
              <a:t>manipulate shared data:</a:t>
            </a:r>
            <a:endParaRPr lang="en-US" sz="2000" b="1" i="1" dirty="0" smtClean="0"/>
          </a:p>
          <a:p>
            <a:pPr lvl="1">
              <a:buNone/>
            </a:pPr>
            <a:r>
              <a:rPr lang="en-US" sz="2000" b="1" dirty="0" smtClean="0"/>
              <a:t>	</a:t>
            </a:r>
            <a:r>
              <a:rPr lang="en-US" sz="2000" b="1" dirty="0" err="1" smtClean="0"/>
              <a:t>sh</a:t>
            </a:r>
            <a:r>
              <a:rPr lang="en-US" sz="2000" b="1" dirty="0" smtClean="0"/>
              <a:t>+=1;</a:t>
            </a:r>
          </a:p>
          <a:p>
            <a:pPr lvl="1">
              <a:buNone/>
            </a:pPr>
            <a:r>
              <a:rPr lang="en-US" sz="2000" b="1" dirty="0" smtClean="0"/>
              <a:t>} 	// </a:t>
            </a:r>
            <a:r>
              <a:rPr lang="en-US" sz="2000" i="1" dirty="0" smtClean="0"/>
              <a:t>implicitly release the </a:t>
            </a:r>
            <a:r>
              <a:rPr lang="en-US" sz="2000" i="1" dirty="0" err="1" smtClean="0"/>
              <a:t>mutex</a:t>
            </a:r>
            <a:endParaRPr lang="en-US" sz="2000" i="1" dirty="0" smtClean="0"/>
          </a:p>
        </p:txBody>
      </p:sp>
      <p:sp>
        <p:nvSpPr>
          <p:cNvPr id="4" name="Footer Placeholder 3"/>
          <p:cNvSpPr>
            <a:spLocks noGrp="1"/>
          </p:cNvSpPr>
          <p:nvPr>
            <p:ph type="ftr" sz="quarter" idx="11"/>
          </p:nvPr>
        </p:nvSpPr>
        <p:spPr/>
        <p:txBody>
          <a:bodyPr/>
          <a:lstStyle/>
          <a:p>
            <a:pPr>
              <a:defRPr/>
            </a:pPr>
            <a:r>
              <a:rPr lang="en-US" smtClean="0"/>
              <a:t>C++0x - Oct'10 - Stroustrup</a:t>
            </a:r>
            <a:endParaRPr lang="en-US" dirty="0"/>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deadlock</a:t>
            </a:r>
            <a:endParaRPr lang="en-US" dirty="0"/>
          </a:p>
        </p:txBody>
      </p:sp>
      <p:sp>
        <p:nvSpPr>
          <p:cNvPr id="3" name="Content Placeholder 2"/>
          <p:cNvSpPr>
            <a:spLocks noGrp="1"/>
          </p:cNvSpPr>
          <p:nvPr>
            <p:ph idx="1"/>
          </p:nvPr>
        </p:nvSpPr>
        <p:spPr/>
        <p:txBody>
          <a:bodyPr/>
          <a:lstStyle/>
          <a:p>
            <a:r>
              <a:rPr lang="en-US" sz="2800" dirty="0" smtClean="0"/>
              <a:t>Unstructured use of multiple locks is hazardous:</a:t>
            </a:r>
          </a:p>
          <a:p>
            <a:pPr lvl="1">
              <a:buNone/>
            </a:pPr>
            <a:r>
              <a:rPr lang="en-US" sz="2000" b="1" dirty="0" smtClean="0"/>
              <a:t>std::</a:t>
            </a:r>
            <a:r>
              <a:rPr lang="en-US" sz="2000" b="1" dirty="0" err="1" smtClean="0"/>
              <a:t>mutex</a:t>
            </a:r>
            <a:r>
              <a:rPr lang="en-US" sz="2000" b="1" dirty="0" smtClean="0"/>
              <a:t> m1;</a:t>
            </a:r>
          </a:p>
          <a:p>
            <a:pPr lvl="1">
              <a:buNone/>
            </a:pPr>
            <a:r>
              <a:rPr lang="en-US" sz="2000" b="1" dirty="0" smtClean="0"/>
              <a:t>std::</a:t>
            </a:r>
            <a:r>
              <a:rPr lang="en-US" sz="2000" b="1" dirty="0" err="1" smtClean="0"/>
              <a:t>mutex</a:t>
            </a:r>
            <a:r>
              <a:rPr lang="en-US" sz="2000" b="1" dirty="0" smtClean="0"/>
              <a:t> m2;</a:t>
            </a:r>
          </a:p>
          <a:p>
            <a:pPr lvl="1">
              <a:buNone/>
            </a:pPr>
            <a:r>
              <a:rPr lang="en-US" sz="2000" b="1" dirty="0" err="1" smtClean="0"/>
              <a:t>int</a:t>
            </a:r>
            <a:r>
              <a:rPr lang="en-US" sz="2000" b="1" dirty="0" smtClean="0"/>
              <a:t> sh1; // </a:t>
            </a:r>
            <a:r>
              <a:rPr lang="en-US" sz="2000" i="1" dirty="0" smtClean="0"/>
              <a:t>shared data</a:t>
            </a:r>
            <a:endParaRPr lang="en-US" sz="2000" b="1" i="1" dirty="0" smtClean="0"/>
          </a:p>
          <a:p>
            <a:pPr lvl="1">
              <a:buNone/>
            </a:pPr>
            <a:r>
              <a:rPr lang="en-US" sz="2000" b="1" dirty="0" err="1" smtClean="0"/>
              <a:t>int</a:t>
            </a:r>
            <a:r>
              <a:rPr lang="en-US" sz="2000" b="1" dirty="0" smtClean="0"/>
              <a:t> sh2;</a:t>
            </a:r>
          </a:p>
          <a:p>
            <a:pPr lvl="1">
              <a:buNone/>
            </a:pPr>
            <a:r>
              <a:rPr lang="en-US" sz="2000" b="1" dirty="0" smtClean="0"/>
              <a:t>// </a:t>
            </a:r>
            <a:r>
              <a:rPr lang="en-US" sz="2000" dirty="0" smtClean="0"/>
              <a:t>...</a:t>
            </a:r>
            <a:endParaRPr lang="en-US" sz="2000" b="1" dirty="0" smtClean="0"/>
          </a:p>
          <a:p>
            <a:pPr lvl="1">
              <a:buNone/>
            </a:pPr>
            <a:r>
              <a:rPr lang="en-US" sz="2000" b="1" dirty="0" smtClean="0"/>
              <a:t>void f() {</a:t>
            </a:r>
          </a:p>
          <a:p>
            <a:pPr lvl="1">
              <a:buNone/>
            </a:pPr>
            <a:r>
              <a:rPr lang="en-US" sz="2000" b="1" dirty="0" smtClean="0"/>
              <a:t>	// </a:t>
            </a:r>
            <a:r>
              <a:rPr lang="en-US" sz="2000" dirty="0" smtClean="0"/>
              <a:t>... </a:t>
            </a:r>
          </a:p>
          <a:p>
            <a:pPr lvl="1">
              <a:buNone/>
            </a:pPr>
            <a:r>
              <a:rPr lang="en-US" sz="2000" b="1" dirty="0" smtClean="0"/>
              <a:t>	std::</a:t>
            </a:r>
            <a:r>
              <a:rPr lang="en-US" sz="2000" b="1" dirty="0" err="1" smtClean="0"/>
              <a:t>unique_lock</a:t>
            </a:r>
            <a:r>
              <a:rPr lang="en-US" sz="2000" b="1" dirty="0" smtClean="0"/>
              <a:t> lck1(m1);</a:t>
            </a:r>
          </a:p>
          <a:p>
            <a:pPr lvl="1">
              <a:buNone/>
            </a:pPr>
            <a:r>
              <a:rPr lang="en-US" sz="2000" b="1" dirty="0" smtClean="0"/>
              <a:t>	std::</a:t>
            </a:r>
            <a:r>
              <a:rPr lang="en-US" sz="2000" b="1" dirty="0" err="1" smtClean="0"/>
              <a:t>unique_lock</a:t>
            </a:r>
            <a:r>
              <a:rPr lang="en-US" sz="2000" b="1" dirty="0" smtClean="0"/>
              <a:t> lck2(m2);</a:t>
            </a:r>
          </a:p>
          <a:p>
            <a:pPr lvl="1">
              <a:buNone/>
            </a:pPr>
            <a:r>
              <a:rPr lang="en-US" sz="2000" b="1" dirty="0" smtClean="0"/>
              <a:t>	// </a:t>
            </a:r>
            <a:r>
              <a:rPr lang="en-US" sz="2000" i="1" dirty="0" smtClean="0"/>
              <a:t>manipulate shared data:</a:t>
            </a:r>
            <a:endParaRPr lang="en-US" sz="2000" b="1" i="1" dirty="0" smtClean="0"/>
          </a:p>
          <a:p>
            <a:pPr lvl="1">
              <a:buNone/>
            </a:pPr>
            <a:r>
              <a:rPr lang="en-US" sz="2000" b="1" dirty="0" smtClean="0"/>
              <a:t>	sh1+=sh2;</a:t>
            </a:r>
          </a:p>
          <a:p>
            <a:pPr lvl="1">
              <a:buNone/>
            </a:pPr>
            <a:r>
              <a:rPr lang="en-US" sz="2000" b="1" dirty="0" smtClean="0"/>
              <a:t>}</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RAII for </a:t>
            </a:r>
            <a:r>
              <a:rPr lang="en-US" dirty="0" err="1" smtClean="0"/>
              <a:t>mutexes</a:t>
            </a:r>
            <a:r>
              <a:rPr lang="en-US" dirty="0" smtClean="0"/>
              <a:t>: std::lock</a:t>
            </a:r>
            <a:endParaRPr lang="en-US" dirty="0"/>
          </a:p>
        </p:txBody>
      </p:sp>
      <p:sp>
        <p:nvSpPr>
          <p:cNvPr id="3" name="Content Placeholder 2"/>
          <p:cNvSpPr>
            <a:spLocks noGrp="1"/>
          </p:cNvSpPr>
          <p:nvPr>
            <p:ph idx="1"/>
          </p:nvPr>
        </p:nvSpPr>
        <p:spPr>
          <a:xfrm>
            <a:off x="457200" y="1600200"/>
            <a:ext cx="8686800" cy="4525963"/>
          </a:xfrm>
        </p:spPr>
        <p:txBody>
          <a:bodyPr/>
          <a:lstStyle/>
          <a:p>
            <a:r>
              <a:rPr lang="en-US" sz="2400" dirty="0" smtClean="0"/>
              <a:t>We can safely use several locks</a:t>
            </a:r>
          </a:p>
          <a:p>
            <a:pPr lvl="1">
              <a:buNone/>
            </a:pPr>
            <a:r>
              <a:rPr lang="en-US" sz="2000" b="1" dirty="0" smtClean="0"/>
              <a:t>void f() {</a:t>
            </a:r>
          </a:p>
          <a:p>
            <a:pPr lvl="1">
              <a:buNone/>
            </a:pPr>
            <a:r>
              <a:rPr lang="en-US" sz="2000" b="1" dirty="0" smtClean="0"/>
              <a:t>	// </a:t>
            </a:r>
            <a:r>
              <a:rPr lang="en-US" sz="2000" i="1" dirty="0" smtClean="0"/>
              <a:t>...</a:t>
            </a:r>
          </a:p>
          <a:p>
            <a:pPr lvl="1">
              <a:buNone/>
            </a:pPr>
            <a:r>
              <a:rPr lang="en-US" sz="2000" b="1" dirty="0" smtClean="0"/>
              <a:t>	std::</a:t>
            </a:r>
            <a:r>
              <a:rPr lang="en-US" sz="2000" b="1" dirty="0" err="1" smtClean="0"/>
              <a:t>unique_lock</a:t>
            </a:r>
            <a:r>
              <a:rPr lang="en-US" sz="2000" b="1" dirty="0" smtClean="0"/>
              <a:t> lck1(m1,std::</a:t>
            </a:r>
            <a:r>
              <a:rPr lang="en-US" sz="2000" b="1" dirty="0" err="1" smtClean="0"/>
              <a:t>defer_lock</a:t>
            </a:r>
            <a:r>
              <a:rPr lang="en-US" sz="2000" b="1" dirty="0" smtClean="0"/>
              <a:t>);	// </a:t>
            </a:r>
            <a:r>
              <a:rPr lang="en-US" sz="2000" i="1" dirty="0" smtClean="0"/>
              <a:t>make locks but don't yet</a:t>
            </a:r>
          </a:p>
          <a:p>
            <a:pPr lvl="1">
              <a:buNone/>
            </a:pPr>
            <a:r>
              <a:rPr lang="en-US" sz="2000" dirty="0" smtClean="0"/>
              <a:t>							</a:t>
            </a:r>
            <a:r>
              <a:rPr lang="en-US" sz="2000" b="1" dirty="0" smtClean="0"/>
              <a:t>//</a:t>
            </a:r>
            <a:r>
              <a:rPr lang="en-US" sz="2000" dirty="0" smtClean="0"/>
              <a:t> </a:t>
            </a:r>
            <a:r>
              <a:rPr lang="en-US" sz="2000" i="1" dirty="0" smtClean="0"/>
              <a:t>try to acquire the </a:t>
            </a:r>
            <a:r>
              <a:rPr lang="en-US" sz="2000" i="1" dirty="0" err="1" smtClean="0"/>
              <a:t>mutexes</a:t>
            </a:r>
            <a:endParaRPr lang="en-US" sz="2000" b="1" i="1" dirty="0" smtClean="0"/>
          </a:p>
          <a:p>
            <a:pPr lvl="1">
              <a:buNone/>
            </a:pPr>
            <a:r>
              <a:rPr lang="en-US" sz="2000" b="1" dirty="0" smtClean="0"/>
              <a:t>	std::</a:t>
            </a:r>
            <a:r>
              <a:rPr lang="en-US" sz="2000" b="1" dirty="0" err="1" smtClean="0"/>
              <a:t>unique_lock</a:t>
            </a:r>
            <a:r>
              <a:rPr lang="en-US" sz="2000" b="1" dirty="0" smtClean="0"/>
              <a:t> lck2(m2,std::</a:t>
            </a:r>
            <a:r>
              <a:rPr lang="en-US" sz="2000" b="1" dirty="0" err="1" smtClean="0"/>
              <a:t>defer_lock</a:t>
            </a:r>
            <a:r>
              <a:rPr lang="en-US" sz="2000" b="1" dirty="0" smtClean="0"/>
              <a:t>);</a:t>
            </a:r>
          </a:p>
          <a:p>
            <a:pPr lvl="1">
              <a:buNone/>
            </a:pPr>
            <a:r>
              <a:rPr lang="en-US" sz="2000" b="1" dirty="0" smtClean="0"/>
              <a:t>	std::</a:t>
            </a:r>
            <a:r>
              <a:rPr lang="en-US" sz="2000" b="1" dirty="0" err="1" smtClean="0"/>
              <a:t>unique_lock</a:t>
            </a:r>
            <a:r>
              <a:rPr lang="en-US" sz="2000" b="1" dirty="0" smtClean="0"/>
              <a:t> lck3(m3,std::</a:t>
            </a:r>
            <a:r>
              <a:rPr lang="en-US" sz="2000" b="1" dirty="0" err="1" smtClean="0"/>
              <a:t>defer_lock</a:t>
            </a:r>
            <a:r>
              <a:rPr lang="en-US" sz="2000" b="1" dirty="0" smtClean="0"/>
              <a:t>);</a:t>
            </a:r>
          </a:p>
          <a:p>
            <a:pPr lvl="1">
              <a:buNone/>
            </a:pPr>
            <a:r>
              <a:rPr lang="en-US" sz="2000" b="1" dirty="0" smtClean="0"/>
              <a:t>	// </a:t>
            </a:r>
            <a:r>
              <a:rPr lang="en-US" sz="2000" dirty="0" smtClean="0"/>
              <a:t>…</a:t>
            </a:r>
          </a:p>
          <a:p>
            <a:pPr lvl="1">
              <a:buNone/>
            </a:pPr>
            <a:r>
              <a:rPr lang="en-US" sz="2000" b="1" dirty="0" smtClean="0"/>
              <a:t>	lock(lck1,lck2,lck3);</a:t>
            </a:r>
          </a:p>
          <a:p>
            <a:pPr lvl="1">
              <a:buNone/>
            </a:pPr>
            <a:r>
              <a:rPr lang="en-US" sz="2000" b="1" dirty="0" smtClean="0"/>
              <a:t>	// </a:t>
            </a:r>
            <a:r>
              <a:rPr lang="en-US" sz="2000" i="1" dirty="0" smtClean="0"/>
              <a:t>manipulate shared data</a:t>
            </a:r>
            <a:endParaRPr lang="en-US" sz="2000" b="1" i="1" dirty="0" smtClean="0"/>
          </a:p>
          <a:p>
            <a:pPr lvl="1">
              <a:buNone/>
            </a:pPr>
            <a:r>
              <a:rPr lang="en-US" sz="2000" b="1" dirty="0" smtClean="0"/>
              <a:t>} 	// </a:t>
            </a:r>
            <a:r>
              <a:rPr lang="en-US" sz="2000" i="1" dirty="0" smtClean="0"/>
              <a:t>implicitly release the </a:t>
            </a:r>
            <a:r>
              <a:rPr lang="en-US" sz="2000" i="1" dirty="0" err="1" smtClean="0"/>
              <a:t>mutexes</a:t>
            </a:r>
            <a:endParaRPr lang="en-US" sz="2000" b="1" dirty="0" smtClean="0"/>
          </a:p>
        </p:txBody>
      </p:sp>
      <p:sp>
        <p:nvSpPr>
          <p:cNvPr id="4" name="Footer Placeholder 3"/>
          <p:cNvSpPr>
            <a:spLocks noGrp="1"/>
          </p:cNvSpPr>
          <p:nvPr>
            <p:ph type="ftr" sz="quarter" idx="11"/>
          </p:nvPr>
        </p:nvSpPr>
        <p:spPr/>
        <p:txBody>
          <a:bodyPr/>
          <a:lstStyle/>
          <a:p>
            <a:pPr>
              <a:defRPr/>
            </a:pPr>
            <a:r>
              <a:rPr lang="en-US" smtClean="0"/>
              <a:t>C++0x - Oct'10 - Stroustrup</a:t>
            </a:r>
            <a:endParaRPr lang="en-US" dirty="0"/>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and promise</a:t>
            </a:r>
            <a:endParaRPr lang="en-US" dirty="0"/>
          </a:p>
        </p:txBody>
      </p:sp>
      <p:sp>
        <p:nvSpPr>
          <p:cNvPr id="3" name="Content Placeholder 2"/>
          <p:cNvSpPr>
            <a:spLocks noGrp="1"/>
          </p:cNvSpPr>
          <p:nvPr>
            <p:ph idx="1"/>
          </p:nvPr>
        </p:nvSpPr>
        <p:spPr>
          <a:xfrm>
            <a:off x="457200" y="4114800"/>
            <a:ext cx="8229600" cy="2011363"/>
          </a:xfrm>
        </p:spPr>
        <p:txBody>
          <a:bodyPr/>
          <a:lstStyle/>
          <a:p>
            <a:r>
              <a:rPr lang="en-US" sz="2800" dirty="0" err="1" smtClean="0"/>
              <a:t>future+promise</a:t>
            </a:r>
            <a:r>
              <a:rPr lang="en-US" sz="2800" dirty="0" smtClean="0"/>
              <a:t> provides a simple way of passing a value from one thread to another</a:t>
            </a:r>
          </a:p>
          <a:p>
            <a:pPr lvl="1"/>
            <a:r>
              <a:rPr lang="en-US" sz="2400" dirty="0" smtClean="0"/>
              <a:t>No explicit synchronization</a:t>
            </a:r>
          </a:p>
          <a:p>
            <a:pPr lvl="1"/>
            <a:r>
              <a:rPr lang="en-US" sz="2400" dirty="0" smtClean="0"/>
              <a:t>Exceptions can be transmitted between threads</a:t>
            </a:r>
            <a:endParaRPr lang="en-US" sz="24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67</a:t>
            </a:fld>
            <a:endParaRPr lang="en-US"/>
          </a:p>
        </p:txBody>
      </p:sp>
      <p:sp>
        <p:nvSpPr>
          <p:cNvPr id="6" name="TextBox 5"/>
          <p:cNvSpPr txBox="1"/>
          <p:nvPr/>
        </p:nvSpPr>
        <p:spPr>
          <a:xfrm>
            <a:off x="1752600" y="2057400"/>
            <a:ext cx="1828800" cy="400110"/>
          </a:xfrm>
          <a:prstGeom prst="rect">
            <a:avLst/>
          </a:prstGeom>
          <a:noFill/>
          <a:ln>
            <a:solidFill>
              <a:schemeClr val="accent1"/>
            </a:solidFill>
          </a:ln>
        </p:spPr>
        <p:txBody>
          <a:bodyPr wrap="square" rtlCol="0">
            <a:spAutoFit/>
          </a:bodyPr>
          <a:lstStyle/>
          <a:p>
            <a:r>
              <a:rPr lang="en-US" dirty="0" smtClean="0"/>
              <a:t>future</a:t>
            </a:r>
            <a:endParaRPr lang="en-US" dirty="0"/>
          </a:p>
        </p:txBody>
      </p:sp>
      <p:sp>
        <p:nvSpPr>
          <p:cNvPr id="7" name="TextBox 6"/>
          <p:cNvSpPr txBox="1"/>
          <p:nvPr/>
        </p:nvSpPr>
        <p:spPr>
          <a:xfrm>
            <a:off x="5029200" y="2133600"/>
            <a:ext cx="1828800" cy="400110"/>
          </a:xfrm>
          <a:prstGeom prst="rect">
            <a:avLst/>
          </a:prstGeom>
          <a:noFill/>
          <a:ln>
            <a:solidFill>
              <a:schemeClr val="accent1"/>
            </a:solidFill>
          </a:ln>
        </p:spPr>
        <p:txBody>
          <a:bodyPr wrap="square" rtlCol="0">
            <a:spAutoFit/>
          </a:bodyPr>
          <a:lstStyle/>
          <a:p>
            <a:r>
              <a:rPr lang="en-US" dirty="0" smtClean="0"/>
              <a:t>promise</a:t>
            </a:r>
            <a:endParaRPr lang="en-US" dirty="0"/>
          </a:p>
        </p:txBody>
      </p:sp>
      <p:sp>
        <p:nvSpPr>
          <p:cNvPr id="8" name="TextBox 7"/>
          <p:cNvSpPr txBox="1"/>
          <p:nvPr/>
        </p:nvSpPr>
        <p:spPr>
          <a:xfrm>
            <a:off x="3276600" y="3429000"/>
            <a:ext cx="1828800" cy="400110"/>
          </a:xfrm>
          <a:prstGeom prst="rect">
            <a:avLst/>
          </a:prstGeom>
          <a:noFill/>
          <a:ln>
            <a:solidFill>
              <a:schemeClr val="accent1"/>
            </a:solidFill>
          </a:ln>
        </p:spPr>
        <p:txBody>
          <a:bodyPr wrap="square" rtlCol="0">
            <a:spAutoFit/>
          </a:bodyPr>
          <a:lstStyle/>
          <a:p>
            <a:r>
              <a:rPr lang="en-US" dirty="0" smtClean="0"/>
              <a:t>result</a:t>
            </a:r>
            <a:endParaRPr lang="en-US" dirty="0"/>
          </a:p>
        </p:txBody>
      </p:sp>
      <p:cxnSp>
        <p:nvCxnSpPr>
          <p:cNvPr id="10" name="Straight Arrow Connector 9"/>
          <p:cNvCxnSpPr>
            <a:stCxn id="6" idx="2"/>
            <a:endCxn id="8" idx="0"/>
          </p:cNvCxnSpPr>
          <p:nvPr/>
        </p:nvCxnSpPr>
        <p:spPr bwMode="auto">
          <a:xfrm rot="16200000" flipH="1">
            <a:off x="2943255" y="2181255"/>
            <a:ext cx="971490" cy="1524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a:stCxn id="7" idx="2"/>
            <a:endCxn id="8" idx="0"/>
          </p:cNvCxnSpPr>
          <p:nvPr/>
        </p:nvCxnSpPr>
        <p:spPr bwMode="auto">
          <a:xfrm rot="5400000">
            <a:off x="4619655" y="2105055"/>
            <a:ext cx="895290" cy="17526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381000" y="1524000"/>
            <a:ext cx="1219200" cy="400110"/>
          </a:xfrm>
          <a:prstGeom prst="rect">
            <a:avLst/>
          </a:prstGeom>
          <a:noFill/>
        </p:spPr>
        <p:txBody>
          <a:bodyPr wrap="square" rtlCol="0">
            <a:spAutoFit/>
          </a:bodyPr>
          <a:lstStyle/>
          <a:p>
            <a:r>
              <a:rPr lang="en-US" dirty="0" smtClean="0"/>
              <a:t>get()</a:t>
            </a:r>
            <a:endParaRPr lang="en-US" dirty="0"/>
          </a:p>
        </p:txBody>
      </p:sp>
      <p:cxnSp>
        <p:nvCxnSpPr>
          <p:cNvPr id="15" name="Straight Arrow Connector 14"/>
          <p:cNvCxnSpPr>
            <a:stCxn id="13" idx="2"/>
            <a:endCxn id="6" idx="1"/>
          </p:cNvCxnSpPr>
          <p:nvPr/>
        </p:nvCxnSpPr>
        <p:spPr bwMode="auto">
          <a:xfrm rot="16200000" flipH="1">
            <a:off x="1204928" y="1709782"/>
            <a:ext cx="333345" cy="762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7467600" y="1600200"/>
            <a:ext cx="1143000" cy="400110"/>
          </a:xfrm>
          <a:prstGeom prst="rect">
            <a:avLst/>
          </a:prstGeom>
          <a:noFill/>
        </p:spPr>
        <p:txBody>
          <a:bodyPr wrap="square" rtlCol="0">
            <a:spAutoFit/>
          </a:bodyPr>
          <a:lstStyle/>
          <a:p>
            <a:r>
              <a:rPr lang="en-US" dirty="0" smtClean="0"/>
              <a:t>      set()</a:t>
            </a:r>
            <a:endParaRPr lang="en-US" dirty="0"/>
          </a:p>
        </p:txBody>
      </p:sp>
      <p:cxnSp>
        <p:nvCxnSpPr>
          <p:cNvPr id="18" name="Straight Arrow Connector 17"/>
          <p:cNvCxnSpPr>
            <a:stCxn id="16" idx="2"/>
            <a:endCxn id="7" idx="3"/>
          </p:cNvCxnSpPr>
          <p:nvPr/>
        </p:nvCxnSpPr>
        <p:spPr bwMode="auto">
          <a:xfrm rot="5400000">
            <a:off x="7281878" y="1576432"/>
            <a:ext cx="333345" cy="1181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and promise</a:t>
            </a:r>
            <a:endParaRPr lang="en-US" dirty="0"/>
          </a:p>
        </p:txBody>
      </p:sp>
      <p:sp>
        <p:nvSpPr>
          <p:cNvPr id="3" name="Content Placeholder 2"/>
          <p:cNvSpPr>
            <a:spLocks noGrp="1"/>
          </p:cNvSpPr>
          <p:nvPr>
            <p:ph idx="1"/>
          </p:nvPr>
        </p:nvSpPr>
        <p:spPr/>
        <p:txBody>
          <a:bodyPr/>
          <a:lstStyle/>
          <a:p>
            <a:r>
              <a:rPr lang="en-US" sz="2400" dirty="0" smtClean="0"/>
              <a:t>Get from a </a:t>
            </a:r>
            <a:r>
              <a:rPr lang="en-US" sz="2000" b="1" dirty="0" smtClean="0"/>
              <a:t>future&lt;X&gt;</a:t>
            </a:r>
            <a:r>
              <a:rPr lang="en-US" sz="2400" dirty="0" smtClean="0"/>
              <a:t> called </a:t>
            </a:r>
            <a:r>
              <a:rPr lang="en-US" sz="2000" b="1" dirty="0" smtClean="0"/>
              <a:t>f</a:t>
            </a:r>
            <a:r>
              <a:rPr lang="en-US" sz="2400" dirty="0" smtClean="0"/>
              <a:t>:</a:t>
            </a:r>
          </a:p>
          <a:p>
            <a:pPr lvl="1">
              <a:buNone/>
            </a:pPr>
            <a:r>
              <a:rPr lang="en-US" sz="2000" b="1" dirty="0" smtClean="0"/>
              <a:t>X v = </a:t>
            </a:r>
            <a:r>
              <a:rPr lang="en-US" sz="2000" b="1" dirty="0" err="1" smtClean="0"/>
              <a:t>f.get</a:t>
            </a:r>
            <a:r>
              <a:rPr lang="en-US" sz="2000" b="1" dirty="0" smtClean="0"/>
              <a:t>();	// </a:t>
            </a:r>
            <a:r>
              <a:rPr lang="en-US" sz="2000" i="1" dirty="0" smtClean="0"/>
              <a:t>if necessary wait for the value to get</a:t>
            </a:r>
          </a:p>
          <a:p>
            <a:pPr lvl="1">
              <a:buNone/>
            </a:pPr>
            <a:endParaRPr lang="en-US" sz="1000" dirty="0" smtClean="0"/>
          </a:p>
          <a:p>
            <a:r>
              <a:rPr lang="en-US" sz="2400" dirty="0" smtClean="0"/>
              <a:t>Put to a </a:t>
            </a:r>
            <a:r>
              <a:rPr lang="en-US" sz="2000" b="1" dirty="0" smtClean="0"/>
              <a:t>promise&lt;X&gt;</a:t>
            </a:r>
            <a:r>
              <a:rPr lang="en-US" sz="2400" dirty="0" smtClean="0"/>
              <a:t> called </a:t>
            </a:r>
            <a:r>
              <a:rPr lang="en-US" sz="2000" b="1" dirty="0" smtClean="0"/>
              <a:t>p</a:t>
            </a:r>
            <a:r>
              <a:rPr lang="en-US" sz="2400" dirty="0" smtClean="0"/>
              <a:t> (attached to </a:t>
            </a:r>
            <a:r>
              <a:rPr lang="en-US" sz="2000" b="1" dirty="0" smtClean="0"/>
              <a:t>f</a:t>
            </a:r>
            <a:r>
              <a:rPr lang="en-US" sz="2400" dirty="0" smtClean="0"/>
              <a:t>):</a:t>
            </a:r>
          </a:p>
          <a:p>
            <a:pPr lvl="1">
              <a:buNone/>
            </a:pPr>
            <a:r>
              <a:rPr lang="en-US" sz="2000" b="1" dirty="0" smtClean="0"/>
              <a:t>try {</a:t>
            </a:r>
          </a:p>
          <a:p>
            <a:pPr lvl="1">
              <a:buNone/>
            </a:pPr>
            <a:r>
              <a:rPr lang="en-US" sz="2000" b="1" dirty="0" smtClean="0"/>
              <a:t>	X res;</a:t>
            </a:r>
          </a:p>
          <a:p>
            <a:pPr lvl="1">
              <a:buNone/>
            </a:pPr>
            <a:r>
              <a:rPr lang="en-US" sz="2000" b="1" dirty="0" smtClean="0"/>
              <a:t>	// </a:t>
            </a:r>
            <a:r>
              <a:rPr lang="en-US" sz="2000" i="1" dirty="0" smtClean="0"/>
              <a:t>compute a value for res</a:t>
            </a:r>
            <a:endParaRPr lang="en-US" sz="2000" b="1" i="1" dirty="0" smtClean="0"/>
          </a:p>
          <a:p>
            <a:pPr lvl="1">
              <a:buNone/>
            </a:pPr>
            <a:r>
              <a:rPr lang="en-US" sz="2000" b="1" dirty="0" smtClean="0"/>
              <a:t>	</a:t>
            </a:r>
            <a:r>
              <a:rPr lang="en-US" sz="2000" b="1" dirty="0" err="1" smtClean="0"/>
              <a:t>p.set_value</a:t>
            </a:r>
            <a:r>
              <a:rPr lang="en-US" sz="2000" b="1" dirty="0" smtClean="0"/>
              <a:t>(res);</a:t>
            </a:r>
          </a:p>
          <a:p>
            <a:pPr lvl="1">
              <a:buNone/>
            </a:pPr>
            <a:r>
              <a:rPr lang="en-US" sz="2000" b="1" dirty="0" smtClean="0"/>
              <a:t>} catch (...) {</a:t>
            </a:r>
          </a:p>
          <a:p>
            <a:pPr lvl="1">
              <a:buNone/>
            </a:pPr>
            <a:r>
              <a:rPr lang="en-US" sz="2000" b="1" dirty="0" smtClean="0"/>
              <a:t>	// </a:t>
            </a:r>
            <a:r>
              <a:rPr lang="en-US" sz="2000" i="1" dirty="0" smtClean="0"/>
              <a:t>oops: couldn't compute res</a:t>
            </a:r>
            <a:r>
              <a:rPr lang="en-US" sz="2000" b="1" i="1" dirty="0" smtClean="0"/>
              <a:t> </a:t>
            </a:r>
            <a:r>
              <a:rPr lang="en-US" sz="2000" b="1" dirty="0" err="1" smtClean="0"/>
              <a:t>p.set_exception</a:t>
            </a:r>
            <a:r>
              <a:rPr lang="en-US" sz="2000" b="1" dirty="0" smtClean="0"/>
              <a:t>(std::</a:t>
            </a:r>
            <a:r>
              <a:rPr lang="en-US" sz="2000" b="1" dirty="0" err="1" smtClean="0"/>
              <a:t>current_exception</a:t>
            </a:r>
            <a:r>
              <a:rPr lang="en-US" sz="2000" b="1" dirty="0" smtClean="0"/>
              <a:t>());</a:t>
            </a:r>
          </a:p>
          <a:p>
            <a:pPr lvl="1">
              <a:buNone/>
            </a:pPr>
            <a:r>
              <a:rPr lang="en-US" sz="2000" b="1" dirty="0" smtClean="0"/>
              <a:t>}</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t>
            </a:r>
            <a:endParaRPr lang="en-US" dirty="0"/>
          </a:p>
        </p:txBody>
      </p:sp>
      <p:sp>
        <p:nvSpPr>
          <p:cNvPr id="3" name="Content Placeholder 2"/>
          <p:cNvSpPr>
            <a:spLocks noGrp="1"/>
          </p:cNvSpPr>
          <p:nvPr>
            <p:ph idx="1"/>
          </p:nvPr>
        </p:nvSpPr>
        <p:spPr>
          <a:xfrm>
            <a:off x="457200" y="1447800"/>
            <a:ext cx="8534400" cy="4678363"/>
          </a:xfrm>
        </p:spPr>
        <p:txBody>
          <a:bodyPr/>
          <a:lstStyle/>
          <a:p>
            <a:r>
              <a:rPr lang="en-US" sz="2400" dirty="0" smtClean="0"/>
              <a:t>Simple launcher</a:t>
            </a:r>
          </a:p>
          <a:p>
            <a:pPr lvl="1">
              <a:buNone/>
            </a:pPr>
            <a:endParaRPr lang="en-US" sz="1400" b="1" dirty="0" smtClean="0"/>
          </a:p>
          <a:p>
            <a:pPr lvl="1">
              <a:buNone/>
            </a:pPr>
            <a:r>
              <a:rPr lang="en-US" sz="2000" b="1" dirty="0" smtClean="0"/>
              <a:t>void comp(vector&lt;double&gt;&amp; v) // </a:t>
            </a:r>
            <a:r>
              <a:rPr lang="en-US" sz="2000" i="1" dirty="0" smtClean="0"/>
              <a:t>spawn multiple tasks if v is large enough</a:t>
            </a:r>
            <a:endParaRPr lang="en-US" sz="2000" b="1" i="1" dirty="0" smtClean="0"/>
          </a:p>
          <a:p>
            <a:pPr lvl="1">
              <a:buNone/>
            </a:pPr>
            <a:r>
              <a:rPr lang="en-US" sz="2000" b="1" dirty="0" smtClean="0"/>
              <a:t>{</a:t>
            </a:r>
          </a:p>
          <a:p>
            <a:pPr lvl="1">
              <a:buNone/>
            </a:pPr>
            <a:r>
              <a:rPr lang="en-US" sz="2000" b="1" dirty="0" smtClean="0"/>
              <a:t>	if (</a:t>
            </a:r>
            <a:r>
              <a:rPr lang="en-US" sz="2000" b="1" dirty="0" err="1" smtClean="0"/>
              <a:t>v.size</a:t>
            </a:r>
            <a:r>
              <a:rPr lang="en-US" sz="2000" b="1" dirty="0" smtClean="0"/>
              <a:t>()&lt;10000) return </a:t>
            </a:r>
            <a:r>
              <a:rPr lang="en-US" sz="2000" b="1" dirty="0" err="1" smtClean="0"/>
              <a:t>accum</a:t>
            </a:r>
            <a:r>
              <a:rPr lang="en-US" sz="2000" b="1" dirty="0" smtClean="0"/>
              <a:t>(</a:t>
            </a:r>
            <a:r>
              <a:rPr lang="en-US" sz="2000" b="1" dirty="0" err="1" smtClean="0"/>
              <a:t>v.begin</a:t>
            </a:r>
            <a:r>
              <a:rPr lang="en-US" sz="2000" b="1" dirty="0" smtClean="0"/>
              <a:t>(),</a:t>
            </a:r>
            <a:r>
              <a:rPr lang="en-US" sz="2000" b="1" dirty="0" err="1" smtClean="0"/>
              <a:t>v.end</a:t>
            </a:r>
            <a:r>
              <a:rPr lang="en-US" sz="2000" b="1" dirty="0" smtClean="0"/>
              <a:t>(),0.0);</a:t>
            </a:r>
          </a:p>
          <a:p>
            <a:pPr lvl="1">
              <a:buNone/>
            </a:pPr>
            <a:endParaRPr lang="en-US" sz="1000" b="1" dirty="0" smtClean="0"/>
          </a:p>
          <a:p>
            <a:pPr lvl="1">
              <a:buNone/>
            </a:pPr>
            <a:r>
              <a:rPr lang="en-US" sz="2000" b="1" dirty="0" smtClean="0"/>
              <a:t>	auto f0 = </a:t>
            </a:r>
            <a:r>
              <a:rPr lang="en-US" sz="2000" b="1" dirty="0" err="1" smtClean="0"/>
              <a:t>async</a:t>
            </a:r>
            <a:r>
              <a:rPr lang="en-US" sz="2000" b="1" dirty="0" smtClean="0"/>
              <a:t>(</a:t>
            </a:r>
            <a:r>
              <a:rPr lang="en-US" sz="2000" b="1" dirty="0" err="1" smtClean="0"/>
              <a:t>accum,&amp;v</a:t>
            </a:r>
            <a:r>
              <a:rPr lang="en-US" sz="2000" b="1" dirty="0" smtClean="0"/>
              <a:t>[0],&amp;v[</a:t>
            </a:r>
            <a:r>
              <a:rPr lang="en-US" sz="2000" b="1" dirty="0" err="1" smtClean="0"/>
              <a:t>v.size</a:t>
            </a:r>
            <a:r>
              <a:rPr lang="en-US" sz="2000" b="1" dirty="0" smtClean="0"/>
              <a:t>()/4],0.0);</a:t>
            </a:r>
          </a:p>
          <a:p>
            <a:pPr lvl="1">
              <a:buNone/>
            </a:pPr>
            <a:r>
              <a:rPr lang="en-US" sz="2000" b="1" dirty="0" smtClean="0"/>
              <a:t>	auto f1 = </a:t>
            </a:r>
            <a:r>
              <a:rPr lang="en-US" sz="2000" b="1" dirty="0" err="1" smtClean="0"/>
              <a:t>async</a:t>
            </a:r>
            <a:r>
              <a:rPr lang="en-US" sz="2000" b="1" dirty="0" smtClean="0"/>
              <a:t>(</a:t>
            </a:r>
            <a:r>
              <a:rPr lang="en-US" sz="2000" b="1" dirty="0" err="1" smtClean="0"/>
              <a:t>accum,&amp;v</a:t>
            </a:r>
            <a:r>
              <a:rPr lang="en-US" sz="2000" b="1" dirty="0" smtClean="0"/>
              <a:t>[</a:t>
            </a:r>
            <a:r>
              <a:rPr lang="en-US" sz="2000" b="1" dirty="0" err="1" smtClean="0"/>
              <a:t>v.size</a:t>
            </a:r>
            <a:r>
              <a:rPr lang="en-US" sz="2000" b="1" dirty="0" smtClean="0"/>
              <a:t>()/4],&amp;v[</a:t>
            </a:r>
            <a:r>
              <a:rPr lang="en-US" sz="2000" b="1" dirty="0" err="1" smtClean="0"/>
              <a:t>v.size</a:t>
            </a:r>
            <a:r>
              <a:rPr lang="en-US" sz="2000" b="1" dirty="0" smtClean="0"/>
              <a:t>()/2],0.0);</a:t>
            </a:r>
          </a:p>
          <a:p>
            <a:pPr lvl="1">
              <a:buNone/>
            </a:pPr>
            <a:r>
              <a:rPr lang="en-US" sz="2000" b="1" dirty="0" smtClean="0"/>
              <a:t>	auto f2 = </a:t>
            </a:r>
            <a:r>
              <a:rPr lang="en-US" sz="2000" b="1" dirty="0" err="1" smtClean="0"/>
              <a:t>async</a:t>
            </a:r>
            <a:r>
              <a:rPr lang="en-US" sz="2000" b="1" dirty="0" smtClean="0"/>
              <a:t>(</a:t>
            </a:r>
            <a:r>
              <a:rPr lang="en-US" sz="2000" b="1" dirty="0" err="1" smtClean="0"/>
              <a:t>accum,&amp;v</a:t>
            </a:r>
            <a:r>
              <a:rPr lang="en-US" sz="2000" b="1" dirty="0" smtClean="0"/>
              <a:t>[</a:t>
            </a:r>
            <a:r>
              <a:rPr lang="en-US" sz="2000" b="1" dirty="0" err="1" smtClean="0"/>
              <a:t>v.size</a:t>
            </a:r>
            <a:r>
              <a:rPr lang="en-US" sz="2000" b="1" dirty="0" smtClean="0"/>
              <a:t>()/2],&amp;v[</a:t>
            </a:r>
            <a:r>
              <a:rPr lang="en-US" sz="2000" b="1" dirty="0" err="1" smtClean="0"/>
              <a:t>v.size</a:t>
            </a:r>
            <a:r>
              <a:rPr lang="en-US" sz="2000" b="1" dirty="0" smtClean="0"/>
              <a:t>()*3/4],0.0);</a:t>
            </a:r>
          </a:p>
          <a:p>
            <a:pPr lvl="1">
              <a:buNone/>
            </a:pPr>
            <a:r>
              <a:rPr lang="en-US" sz="2000" b="1" dirty="0" smtClean="0"/>
              <a:t>	auto f3 = </a:t>
            </a:r>
            <a:r>
              <a:rPr lang="en-US" sz="2000" b="1" dirty="0" err="1" smtClean="0"/>
              <a:t>async</a:t>
            </a:r>
            <a:r>
              <a:rPr lang="en-US" sz="2000" b="1" dirty="0" smtClean="0"/>
              <a:t>(</a:t>
            </a:r>
            <a:r>
              <a:rPr lang="en-US" sz="2000" b="1" dirty="0" err="1" smtClean="0"/>
              <a:t>accum,&amp;v</a:t>
            </a:r>
            <a:r>
              <a:rPr lang="en-US" sz="2000" b="1" dirty="0" smtClean="0"/>
              <a:t>[</a:t>
            </a:r>
            <a:r>
              <a:rPr lang="en-US" sz="2000" b="1" dirty="0" err="1" smtClean="0"/>
              <a:t>v.size</a:t>
            </a:r>
            <a:r>
              <a:rPr lang="en-US" sz="2000" b="1" dirty="0" smtClean="0"/>
              <a:t>()*3/4],&amp;v[0]+</a:t>
            </a:r>
            <a:r>
              <a:rPr lang="en-US" sz="2000" b="1" dirty="0" err="1" smtClean="0"/>
              <a:t>v.size</a:t>
            </a:r>
            <a:r>
              <a:rPr lang="en-US" sz="2000" b="1" dirty="0" smtClean="0"/>
              <a:t>(),0.0);</a:t>
            </a:r>
          </a:p>
          <a:p>
            <a:pPr lvl="1">
              <a:buNone/>
            </a:pPr>
            <a:endParaRPr lang="en-US" sz="1000" b="1" dirty="0" smtClean="0"/>
          </a:p>
          <a:p>
            <a:pPr lvl="1">
              <a:buNone/>
            </a:pPr>
            <a:r>
              <a:rPr lang="en-US" sz="2000" b="1" dirty="0" smtClean="0"/>
              <a:t>	return f0.get()+f1.get()+f2.get()+f3.get();</a:t>
            </a:r>
          </a:p>
          <a:p>
            <a:pPr lvl="1">
              <a:buNone/>
            </a:pPr>
            <a:r>
              <a:rPr lang="en-US" sz="2000" b="1" dirty="0" smtClean="0"/>
              <a:t>}</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p:cNvSpPr>
            <a:spLocks noGrp="1"/>
          </p:cNvSpPr>
          <p:nvPr>
            <p:ph type="ftr" sz="quarter" idx="11"/>
          </p:nvPr>
        </p:nvSpPr>
        <p:spPr>
          <a:noFill/>
        </p:spPr>
        <p:txBody>
          <a:bodyPr/>
          <a:lstStyle/>
          <a:p>
            <a:r>
              <a:rPr lang="en-US" smtClean="0"/>
              <a:t>C++0x - Oct'10 - Stroustrup</a:t>
            </a:r>
            <a:endParaRPr lang="en-US"/>
          </a:p>
        </p:txBody>
      </p:sp>
      <p:sp>
        <p:nvSpPr>
          <p:cNvPr id="11267" name="Slide Number Placeholder 5"/>
          <p:cNvSpPr>
            <a:spLocks noGrp="1"/>
          </p:cNvSpPr>
          <p:nvPr>
            <p:ph type="sldNum" sz="quarter" idx="12"/>
          </p:nvPr>
        </p:nvSpPr>
        <p:spPr>
          <a:noFill/>
        </p:spPr>
        <p:txBody>
          <a:bodyPr/>
          <a:lstStyle/>
          <a:p>
            <a:fld id="{972B4827-3824-4A39-9355-67BFC1B1DCCF}" type="slidenum">
              <a:rPr lang="en-US" smtClean="0"/>
              <a:pPr/>
              <a:t>7</a:t>
            </a:fld>
            <a:endParaRPr lang="en-US" smtClean="0"/>
          </a:p>
        </p:txBody>
      </p:sp>
      <p:sp>
        <p:nvSpPr>
          <p:cNvPr id="11268" name="Rectangle 2"/>
          <p:cNvSpPr>
            <a:spLocks noGrp="1" noChangeArrowheads="1"/>
          </p:cNvSpPr>
          <p:nvPr>
            <p:ph type="title"/>
          </p:nvPr>
        </p:nvSpPr>
        <p:spPr/>
        <p:txBody>
          <a:bodyPr/>
          <a:lstStyle/>
          <a:p>
            <a:pPr eaLnBrk="1" hangingPunct="1"/>
            <a:r>
              <a:rPr lang="en-US" dirty="0" smtClean="0"/>
              <a:t>C++ timeline</a:t>
            </a:r>
          </a:p>
        </p:txBody>
      </p:sp>
      <p:sp>
        <p:nvSpPr>
          <p:cNvPr id="11269" name="Rectangle 3"/>
          <p:cNvSpPr>
            <a:spLocks noGrp="1" noChangeArrowheads="1"/>
          </p:cNvSpPr>
          <p:nvPr>
            <p:ph type="body" idx="1"/>
          </p:nvPr>
        </p:nvSpPr>
        <p:spPr>
          <a:xfrm>
            <a:off x="228600" y="1600200"/>
            <a:ext cx="8763000" cy="1905000"/>
          </a:xfrm>
        </p:spPr>
        <p:txBody>
          <a:bodyPr/>
          <a:lstStyle/>
          <a:p>
            <a:pPr eaLnBrk="1" hangingPunct="1">
              <a:lnSpc>
                <a:spcPct val="90000"/>
              </a:lnSpc>
            </a:pPr>
            <a:r>
              <a:rPr lang="en-US" sz="2800" dirty="0" smtClean="0"/>
              <a:t>General abstraction mechanisms to cope with complexity</a:t>
            </a:r>
          </a:p>
          <a:p>
            <a:pPr lvl="1" eaLnBrk="1" hangingPunct="1">
              <a:lnSpc>
                <a:spcPct val="90000"/>
              </a:lnSpc>
            </a:pPr>
            <a:r>
              <a:rPr lang="en-US" sz="2400" dirty="0" smtClean="0"/>
              <a:t>From Simula</a:t>
            </a:r>
          </a:p>
          <a:p>
            <a:pPr eaLnBrk="1" hangingPunct="1">
              <a:lnSpc>
                <a:spcPct val="90000"/>
              </a:lnSpc>
            </a:pPr>
            <a:r>
              <a:rPr lang="en-US" sz="2800" dirty="0" smtClean="0"/>
              <a:t>General close-to-hardware machine model for efficiency</a:t>
            </a:r>
          </a:p>
          <a:p>
            <a:pPr lvl="1" eaLnBrk="1" hangingPunct="1">
              <a:lnSpc>
                <a:spcPct val="90000"/>
              </a:lnSpc>
            </a:pPr>
            <a:r>
              <a:rPr lang="en-US" sz="2400" dirty="0" smtClean="0"/>
              <a:t>From C</a:t>
            </a:r>
          </a:p>
          <a:p>
            <a:pPr lvl="1" eaLnBrk="1" hangingPunct="1">
              <a:lnSpc>
                <a:spcPct val="90000"/>
              </a:lnSpc>
            </a:pPr>
            <a:endParaRPr lang="en-US" sz="2400" dirty="0" smtClean="0"/>
          </a:p>
          <a:p>
            <a:pPr lvl="1" eaLnBrk="1" hangingPunct="1">
              <a:lnSpc>
                <a:spcPct val="90000"/>
              </a:lnSpc>
            </a:pPr>
            <a:r>
              <a:rPr lang="en-US" sz="2400" dirty="0" smtClean="0"/>
              <a:t>“C with Classes” 1980</a:t>
            </a:r>
          </a:p>
          <a:p>
            <a:pPr lvl="1" eaLnBrk="1" hangingPunct="1">
              <a:lnSpc>
                <a:spcPct val="90000"/>
              </a:lnSpc>
            </a:pPr>
            <a:r>
              <a:rPr lang="en-US" sz="2400" dirty="0" smtClean="0"/>
              <a:t>Became C++ in 1984</a:t>
            </a:r>
          </a:p>
          <a:p>
            <a:pPr lvl="1" eaLnBrk="1" hangingPunct="1">
              <a:lnSpc>
                <a:spcPct val="90000"/>
              </a:lnSpc>
            </a:pPr>
            <a:r>
              <a:rPr lang="en-US" sz="2400" dirty="0" smtClean="0"/>
              <a:t>Commercial release 1985</a:t>
            </a:r>
          </a:p>
          <a:p>
            <a:pPr lvl="2" eaLnBrk="1" hangingPunct="1">
              <a:lnSpc>
                <a:spcPct val="90000"/>
              </a:lnSpc>
            </a:pPr>
            <a:r>
              <a:rPr lang="en-US" sz="2000" dirty="0" smtClean="0"/>
              <a:t>Non-commercial source license: $75</a:t>
            </a:r>
          </a:p>
          <a:p>
            <a:pPr lvl="1" eaLnBrk="1" hangingPunct="1">
              <a:lnSpc>
                <a:spcPct val="90000"/>
              </a:lnSpc>
            </a:pPr>
            <a:r>
              <a:rPr lang="en-US" sz="2400" dirty="0" smtClean="0"/>
              <a:t>ISO standard 1998</a:t>
            </a:r>
          </a:p>
          <a:p>
            <a:pPr lvl="1" eaLnBrk="1" hangingPunct="1">
              <a:lnSpc>
                <a:spcPct val="90000"/>
              </a:lnSpc>
            </a:pPr>
            <a:r>
              <a:rPr lang="en-US" sz="2400" dirty="0" smtClean="0"/>
              <a:t>2</a:t>
            </a:r>
            <a:r>
              <a:rPr lang="en-US" sz="2400" baseline="30000" dirty="0" smtClean="0"/>
              <a:t>nd</a:t>
            </a:r>
            <a:r>
              <a:rPr lang="en-US" sz="2400" dirty="0" smtClean="0"/>
              <a:t> ISO standard 200x (‘x’ is hex </a:t>
            </a:r>
            <a:r>
              <a:rPr lang="en-US" sz="2400" dirty="0" smtClean="0">
                <a:sym typeface="Wingdings" pitchFamily="2" charset="2"/>
              </a:rPr>
              <a:t></a:t>
            </a:r>
            <a:r>
              <a:rPr lang="en-US" sz="2400" dirty="0" smtClean="0"/>
              <a:t>)</a:t>
            </a:r>
          </a:p>
        </p:txBody>
      </p:sp>
      <p:pic>
        <p:nvPicPr>
          <p:cNvPr id="11270" name="Picture 8" descr="Bjarne 1984"/>
          <p:cNvPicPr>
            <a:picLocks noChangeAspect="1" noChangeArrowheads="1"/>
          </p:cNvPicPr>
          <p:nvPr/>
        </p:nvPicPr>
        <p:blipFill>
          <a:blip r:embed="rId2" cstate="print"/>
          <a:srcRect/>
          <a:stretch>
            <a:fillRect/>
          </a:stretch>
        </p:blipFill>
        <p:spPr bwMode="auto">
          <a:xfrm>
            <a:off x="5791200" y="3124200"/>
            <a:ext cx="2540000" cy="3586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p:spPr>
        <p:txBody>
          <a:bodyPr/>
          <a:lstStyle/>
          <a:p>
            <a:fld id="{524C5856-8DE5-4064-BFB8-9E70FF2687E1}" type="slidenum">
              <a:rPr lang="en-US"/>
              <a:pPr/>
              <a:t>70</a:t>
            </a:fld>
            <a:endParaRPr lang="en-US"/>
          </a:p>
        </p:txBody>
      </p:sp>
      <p:sp>
        <p:nvSpPr>
          <p:cNvPr id="36867" name="Rectangle 2"/>
          <p:cNvSpPr>
            <a:spLocks noGrp="1" noChangeArrowheads="1"/>
          </p:cNvSpPr>
          <p:nvPr>
            <p:ph type="title"/>
          </p:nvPr>
        </p:nvSpPr>
        <p:spPr/>
        <p:txBody>
          <a:bodyPr/>
          <a:lstStyle/>
          <a:p>
            <a:pPr eaLnBrk="1" hangingPunct="1"/>
            <a:r>
              <a:rPr lang="en-US" dirty="0" smtClean="0"/>
              <a:t>“Minor” new features</a:t>
            </a:r>
          </a:p>
        </p:txBody>
      </p:sp>
      <p:sp>
        <p:nvSpPr>
          <p:cNvPr id="36868" name="Rectangle 3"/>
          <p:cNvSpPr>
            <a:spLocks noGrp="1" noChangeArrowheads="1"/>
          </p:cNvSpPr>
          <p:nvPr>
            <p:ph type="body" idx="1"/>
          </p:nvPr>
        </p:nvSpPr>
        <p:spPr>
          <a:xfrm>
            <a:off x="457200" y="1600200"/>
            <a:ext cx="8229600" cy="4876800"/>
          </a:xfrm>
        </p:spPr>
        <p:txBody>
          <a:bodyPr/>
          <a:lstStyle/>
          <a:p>
            <a:pPr eaLnBrk="1" hangingPunct="1">
              <a:lnSpc>
                <a:spcPct val="80000"/>
              </a:lnSpc>
            </a:pPr>
            <a:r>
              <a:rPr lang="en-US" sz="2000" dirty="0" smtClean="0"/>
              <a:t>Support for generic programming</a:t>
            </a:r>
          </a:p>
          <a:p>
            <a:pPr lvl="1" eaLnBrk="1" hangingPunct="1">
              <a:lnSpc>
                <a:spcPct val="80000"/>
              </a:lnSpc>
            </a:pPr>
            <a:r>
              <a:rPr lang="en-US" sz="1800" b="1" dirty="0" smtClean="0"/>
              <a:t>auto</a:t>
            </a:r>
            <a:r>
              <a:rPr lang="en-US" sz="1800" dirty="0" smtClean="0"/>
              <a:t> – deduce variable type from initializer</a:t>
            </a:r>
          </a:p>
          <a:p>
            <a:pPr lvl="1" eaLnBrk="1" hangingPunct="1">
              <a:lnSpc>
                <a:spcPct val="80000"/>
              </a:lnSpc>
            </a:pPr>
            <a:r>
              <a:rPr lang="en-US" sz="1800" dirty="0" smtClean="0"/>
              <a:t>Template aliases (formerly “template </a:t>
            </a:r>
            <a:r>
              <a:rPr lang="en-US" sz="1800" b="1" dirty="0" err="1" smtClean="0"/>
              <a:t>typedef</a:t>
            </a:r>
            <a:r>
              <a:rPr lang="en-US" sz="1800" dirty="0" err="1" smtClean="0"/>
              <a:t>s</a:t>
            </a:r>
            <a:r>
              <a:rPr lang="en-US" sz="1800" dirty="0" smtClean="0"/>
              <a:t>”)</a:t>
            </a:r>
          </a:p>
          <a:p>
            <a:pPr lvl="1" eaLnBrk="1" hangingPunct="1">
              <a:lnSpc>
                <a:spcPct val="80000"/>
              </a:lnSpc>
            </a:pPr>
            <a:r>
              <a:rPr lang="en-US" sz="1800" b="1" dirty="0" err="1" smtClean="0"/>
              <a:t>decltype</a:t>
            </a:r>
            <a:r>
              <a:rPr lang="en-US" sz="1800" dirty="0" smtClean="0"/>
              <a:t> – express type in terms of expressions</a:t>
            </a:r>
          </a:p>
          <a:p>
            <a:pPr lvl="1" eaLnBrk="1" hangingPunct="1">
              <a:lnSpc>
                <a:spcPct val="80000"/>
              </a:lnSpc>
            </a:pPr>
            <a:r>
              <a:rPr lang="en-US" sz="1800" dirty="0" smtClean="0"/>
              <a:t>Variadic templates</a:t>
            </a:r>
          </a:p>
          <a:p>
            <a:pPr lvl="1" eaLnBrk="1" hangingPunct="1">
              <a:lnSpc>
                <a:spcPct val="80000"/>
              </a:lnSpc>
            </a:pPr>
            <a:r>
              <a:rPr lang="en-US" sz="1800" dirty="0" smtClean="0"/>
              <a:t>Move semantics (rvalue references)</a:t>
            </a:r>
          </a:p>
          <a:p>
            <a:pPr lvl="1" eaLnBrk="1" hangingPunct="1">
              <a:lnSpc>
                <a:spcPct val="80000"/>
              </a:lnSpc>
            </a:pPr>
            <a:r>
              <a:rPr lang="en-US" sz="1800" dirty="0" smtClean="0"/>
              <a:t>“range” </a:t>
            </a:r>
            <a:r>
              <a:rPr lang="en-US" sz="1800" b="1" dirty="0" smtClean="0"/>
              <a:t>for</a:t>
            </a:r>
            <a:r>
              <a:rPr lang="en-US" sz="1800" dirty="0" smtClean="0"/>
              <a:t> statement</a:t>
            </a:r>
          </a:p>
          <a:p>
            <a:pPr lvl="1" eaLnBrk="1" hangingPunct="1">
              <a:lnSpc>
                <a:spcPct val="80000"/>
              </a:lnSpc>
            </a:pPr>
            <a:r>
              <a:rPr lang="en-US" sz="1800" dirty="0" smtClean="0"/>
              <a:t>lambdas</a:t>
            </a:r>
          </a:p>
          <a:p>
            <a:pPr eaLnBrk="1" hangingPunct="1">
              <a:lnSpc>
                <a:spcPct val="80000"/>
              </a:lnSpc>
            </a:pPr>
            <a:r>
              <a:rPr lang="en-US" sz="2000" dirty="0" smtClean="0"/>
              <a:t>Other</a:t>
            </a:r>
          </a:p>
          <a:p>
            <a:pPr lvl="1" eaLnBrk="1" hangingPunct="1">
              <a:lnSpc>
                <a:spcPct val="80000"/>
              </a:lnSpc>
            </a:pPr>
            <a:r>
              <a:rPr lang="en-US" sz="1800" b="1" dirty="0" smtClean="0"/>
              <a:t>constexpr</a:t>
            </a:r>
            <a:r>
              <a:rPr lang="en-US" sz="1800" dirty="0" smtClean="0"/>
              <a:t> – Generalized constant expressions</a:t>
            </a:r>
          </a:p>
          <a:p>
            <a:pPr lvl="1" eaLnBrk="1" hangingPunct="1">
              <a:lnSpc>
                <a:spcPct val="80000"/>
              </a:lnSpc>
            </a:pPr>
            <a:r>
              <a:rPr lang="en-US" sz="1800" b="1" dirty="0" err="1" smtClean="0"/>
              <a:t>static_assert</a:t>
            </a:r>
            <a:r>
              <a:rPr lang="en-US" sz="1800" dirty="0" smtClean="0"/>
              <a:t> – compile-time assertions</a:t>
            </a:r>
          </a:p>
          <a:p>
            <a:pPr lvl="1" eaLnBrk="1" hangingPunct="1">
              <a:lnSpc>
                <a:spcPct val="80000"/>
              </a:lnSpc>
            </a:pPr>
            <a:r>
              <a:rPr lang="en-US" sz="1800" dirty="0" smtClean="0"/>
              <a:t>class  enumerations</a:t>
            </a:r>
          </a:p>
          <a:p>
            <a:pPr lvl="1" eaLnBrk="1" hangingPunct="1">
              <a:lnSpc>
                <a:spcPct val="80000"/>
              </a:lnSpc>
            </a:pPr>
            <a:r>
              <a:rPr lang="en-US" sz="1800" b="1" dirty="0" err="1" smtClean="0"/>
              <a:t>nullptr</a:t>
            </a:r>
            <a:r>
              <a:rPr lang="en-US" sz="1800" dirty="0" smtClean="0"/>
              <a:t> – a name for the null pointer</a:t>
            </a:r>
          </a:p>
          <a:p>
            <a:pPr lvl="1" eaLnBrk="1" hangingPunct="1">
              <a:lnSpc>
                <a:spcPct val="80000"/>
              </a:lnSpc>
            </a:pPr>
            <a:r>
              <a:rPr lang="en-US" sz="1800" dirty="0" smtClean="0"/>
              <a:t>Delegating and forwarding constructors</a:t>
            </a:r>
          </a:p>
          <a:p>
            <a:pPr lvl="1" eaLnBrk="1" hangingPunct="1">
              <a:lnSpc>
                <a:spcPct val="80000"/>
              </a:lnSpc>
            </a:pPr>
            <a:r>
              <a:rPr lang="en-US" sz="1800" dirty="0" smtClean="0"/>
              <a:t>Control of defaults</a:t>
            </a:r>
          </a:p>
          <a:p>
            <a:pPr lvl="1" eaLnBrk="1" hangingPunct="1">
              <a:lnSpc>
                <a:spcPct val="80000"/>
              </a:lnSpc>
            </a:pPr>
            <a:r>
              <a:rPr lang="en-US" sz="1800" dirty="0" smtClean="0"/>
              <a:t>User-defined literals</a:t>
            </a:r>
          </a:p>
          <a:p>
            <a:pPr lvl="1" eaLnBrk="1" hangingPunct="1">
              <a:lnSpc>
                <a:spcPct val="80000"/>
              </a:lnSpc>
            </a:pPr>
            <a:r>
              <a:rPr lang="en-US" sz="1800" dirty="0" smtClean="0"/>
              <a:t>…</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pic>
        <p:nvPicPr>
          <p:cNvPr id="1026" name="Picture 2" descr="C:\Documents and Settings\bs\My Documents\My Pictures\Committee photos\Tremblant08.jpg"/>
          <p:cNvPicPr>
            <a:picLocks noChangeAspect="1" noChangeArrowheads="1"/>
          </p:cNvPicPr>
          <p:nvPr/>
        </p:nvPicPr>
        <p:blipFill>
          <a:blip r:embed="rId2" cstate="print"/>
          <a:srcRect/>
          <a:stretch>
            <a:fillRect/>
          </a:stretch>
        </p:blipFill>
        <p:spPr bwMode="auto">
          <a:xfrm>
            <a:off x="5562600" y="2895600"/>
            <a:ext cx="3446463" cy="2584847"/>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C7EC37AD-890B-4C50-BB07-98BAD766C09C}" type="slidenum">
              <a:rPr lang="en-US"/>
              <a:pPr/>
              <a:t>71</a:t>
            </a:fld>
            <a:endParaRPr lang="en-US"/>
          </a:p>
        </p:txBody>
      </p:sp>
      <p:sp>
        <p:nvSpPr>
          <p:cNvPr id="37891" name="Rectangle 2"/>
          <p:cNvSpPr>
            <a:spLocks noGrp="1" noChangeArrowheads="1"/>
          </p:cNvSpPr>
          <p:nvPr>
            <p:ph type="title"/>
          </p:nvPr>
        </p:nvSpPr>
        <p:spPr/>
        <p:txBody>
          <a:bodyPr/>
          <a:lstStyle/>
          <a:p>
            <a:pPr eaLnBrk="1" hangingPunct="1"/>
            <a:r>
              <a:rPr lang="en-US" smtClean="0"/>
              <a:t>&gt;&gt;</a:t>
            </a:r>
          </a:p>
        </p:txBody>
      </p:sp>
      <p:sp>
        <p:nvSpPr>
          <p:cNvPr id="37892" name="Rectangle 3"/>
          <p:cNvSpPr>
            <a:spLocks noGrp="1" noChangeArrowheads="1"/>
          </p:cNvSpPr>
          <p:nvPr>
            <p:ph type="body" idx="1"/>
          </p:nvPr>
        </p:nvSpPr>
        <p:spPr/>
        <p:txBody>
          <a:bodyPr/>
          <a:lstStyle/>
          <a:p>
            <a:pPr eaLnBrk="1" hangingPunct="1"/>
            <a:r>
              <a:rPr lang="en-US" sz="2800" dirty="0" smtClean="0"/>
              <a:t>Now legal (about time too!):</a:t>
            </a:r>
          </a:p>
          <a:p>
            <a:pPr lvl="1" eaLnBrk="1" hangingPunct="1"/>
            <a:r>
              <a:rPr lang="en-US" sz="2000" b="1" dirty="0" smtClean="0"/>
              <a:t>vector&lt;list&lt;</a:t>
            </a:r>
            <a:r>
              <a:rPr lang="en-US" sz="2000" b="1" dirty="0" err="1" smtClean="0"/>
              <a:t>int</a:t>
            </a:r>
            <a:r>
              <a:rPr lang="en-US" sz="2000" b="1" dirty="0" smtClean="0"/>
              <a:t>&gt;&gt; v;</a:t>
            </a:r>
          </a:p>
          <a:p>
            <a:pPr eaLnBrk="1" hangingPunct="1"/>
            <a:r>
              <a:rPr lang="en-US" sz="2800" dirty="0" smtClean="0"/>
              <a:t>Smallest extension (removes one space)</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p>
            <a:fld id="{36B4677A-6FDC-48AC-8489-E95A6CC3FFFC}" type="slidenum">
              <a:rPr lang="en-US"/>
              <a:pPr/>
              <a:t>72</a:t>
            </a:fld>
            <a:endParaRPr lang="en-US"/>
          </a:p>
        </p:txBody>
      </p:sp>
      <p:sp>
        <p:nvSpPr>
          <p:cNvPr id="38915" name="Rectangle 2"/>
          <p:cNvSpPr>
            <a:spLocks noGrp="1" noChangeArrowheads="1"/>
          </p:cNvSpPr>
          <p:nvPr>
            <p:ph type="title"/>
          </p:nvPr>
        </p:nvSpPr>
        <p:spPr/>
        <p:txBody>
          <a:bodyPr/>
          <a:lstStyle/>
          <a:p>
            <a:pPr eaLnBrk="1" hangingPunct="1"/>
            <a:r>
              <a:rPr lang="en-US" sz="4000" b="1" smtClean="0"/>
              <a:t>auto</a:t>
            </a:r>
            <a:r>
              <a:rPr lang="en-US" sz="4000" smtClean="0"/>
              <a:t> – get the type from the initializer</a:t>
            </a:r>
          </a:p>
        </p:txBody>
      </p:sp>
      <p:sp>
        <p:nvSpPr>
          <p:cNvPr id="38916" name="Rectangle 3"/>
          <p:cNvSpPr>
            <a:spLocks noGrp="1" noChangeArrowheads="1"/>
          </p:cNvSpPr>
          <p:nvPr>
            <p:ph type="body" idx="1"/>
          </p:nvPr>
        </p:nvSpPr>
        <p:spPr/>
        <p:txBody>
          <a:bodyPr/>
          <a:lstStyle/>
          <a:p>
            <a:pPr eaLnBrk="1" hangingPunct="1"/>
            <a:r>
              <a:rPr lang="en-US" sz="2800" dirty="0" smtClean="0"/>
              <a:t>My favorite small extension</a:t>
            </a:r>
          </a:p>
          <a:p>
            <a:pPr lvl="1" eaLnBrk="1" hangingPunct="1"/>
            <a:r>
              <a:rPr lang="en-US" sz="2400" dirty="0" smtClean="0"/>
              <a:t>I implemented it in 1982 (or 1983)</a:t>
            </a:r>
          </a:p>
          <a:p>
            <a:pPr lvl="1" eaLnBrk="1" hangingPunct="1"/>
            <a:r>
              <a:rPr lang="en-US" sz="2400" dirty="0" smtClean="0"/>
              <a:t>Rejected as C incompatibility </a:t>
            </a:r>
            <a:r>
              <a:rPr lang="en-US" sz="2400" dirty="0" smtClean="0">
                <a:sym typeface="Wingdings" pitchFamily="2" charset="2"/>
              </a:rPr>
              <a:t></a:t>
            </a:r>
          </a:p>
          <a:p>
            <a:pPr lvl="2" eaLnBrk="1" hangingPunct="1"/>
            <a:r>
              <a:rPr lang="en-US" sz="2000" dirty="0" smtClean="0">
                <a:sym typeface="Wingdings" pitchFamily="2" charset="2"/>
              </a:rPr>
              <a:t>Clashed with “implicit </a:t>
            </a:r>
            <a:r>
              <a:rPr lang="en-US" sz="2000" dirty="0" err="1" smtClean="0">
                <a:sym typeface="Wingdings" pitchFamily="2" charset="2"/>
              </a:rPr>
              <a:t>int</a:t>
            </a:r>
            <a:r>
              <a:rPr lang="en-US" sz="2000" dirty="0" smtClean="0">
                <a:sym typeface="Wingdings" pitchFamily="2" charset="2"/>
              </a:rPr>
              <a:t>”</a:t>
            </a:r>
          </a:p>
          <a:p>
            <a:pPr eaLnBrk="1" hangingPunct="1"/>
            <a:r>
              <a:rPr lang="en-US" sz="2800" dirty="0" smtClean="0"/>
              <a:t>Examples</a:t>
            </a:r>
          </a:p>
          <a:p>
            <a:pPr lvl="1" eaLnBrk="1" hangingPunct="1"/>
            <a:r>
              <a:rPr lang="en-US" sz="2000" b="1" dirty="0" smtClean="0"/>
              <a:t>auto x = n*m;</a:t>
            </a:r>
          </a:p>
          <a:p>
            <a:pPr lvl="1" eaLnBrk="1" hangingPunct="1"/>
            <a:r>
              <a:rPr lang="en-US" sz="2000" b="1" dirty="0" smtClean="0"/>
              <a:t>for(auto p = </a:t>
            </a:r>
            <a:r>
              <a:rPr lang="en-US" sz="2000" b="1" dirty="0" err="1" smtClean="0"/>
              <a:t>v.begin</a:t>
            </a:r>
            <a:r>
              <a:rPr lang="en-US" sz="2000" b="1" dirty="0" smtClean="0"/>
              <a:t>(); p!=</a:t>
            </a:r>
            <a:r>
              <a:rPr lang="en-US" sz="2000" b="1" dirty="0" err="1" smtClean="0"/>
              <a:t>v.end</a:t>
            </a:r>
            <a:r>
              <a:rPr lang="en-US" sz="2000" b="1" dirty="0" smtClean="0"/>
              <a:t>(); ++p) …</a:t>
            </a:r>
          </a:p>
          <a:p>
            <a:pPr lvl="2" eaLnBrk="1" hangingPunct="1"/>
            <a:r>
              <a:rPr lang="en-US" sz="1800" i="1" dirty="0" smtClean="0"/>
              <a:t>// for(vector&lt;</a:t>
            </a:r>
            <a:r>
              <a:rPr lang="en-US" sz="1800" i="1" dirty="0" err="1" smtClean="0"/>
              <a:t>int</a:t>
            </a:r>
            <a:r>
              <a:rPr lang="en-US" sz="1800" i="1" dirty="0" smtClean="0"/>
              <a:t>&gt;::iterator p = </a:t>
            </a:r>
            <a:r>
              <a:rPr lang="en-US" sz="1800" i="1" dirty="0" err="1" smtClean="0"/>
              <a:t>v.begin</a:t>
            </a:r>
            <a:r>
              <a:rPr lang="en-US" sz="1800" i="1" dirty="0" smtClean="0"/>
              <a:t>(); p!=</a:t>
            </a:r>
            <a:r>
              <a:rPr lang="en-US" sz="1800" i="1" dirty="0" err="1" smtClean="0"/>
              <a:t>v.end</a:t>
            </a:r>
            <a:r>
              <a:rPr lang="en-US" sz="1800" i="1" dirty="0" smtClean="0"/>
              <a:t>(); ++p) …</a:t>
            </a:r>
          </a:p>
          <a:p>
            <a:pPr eaLnBrk="1" hangingPunct="1"/>
            <a:r>
              <a:rPr lang="en-US" sz="2800" dirty="0" smtClean="0"/>
              <a:t>Not for argument types or return values </a:t>
            </a:r>
            <a:r>
              <a:rPr lang="en-US" sz="2800" dirty="0" smtClean="0">
                <a:sym typeface="Wingdings" pitchFamily="2" charset="2"/>
              </a:rPr>
              <a:t></a:t>
            </a:r>
          </a:p>
          <a:p>
            <a:pPr lvl="1" eaLnBrk="1" hangingPunct="1"/>
            <a:r>
              <a:rPr lang="en-US" sz="2000" b="1" dirty="0" smtClean="0">
                <a:sym typeface="Wingdings" pitchFamily="2" charset="2"/>
              </a:rPr>
              <a:t>auto square(auto x) { return x*x; }	// </a:t>
            </a:r>
            <a:r>
              <a:rPr lang="en-US" sz="2000" dirty="0" smtClean="0">
                <a:sym typeface="Wingdings" pitchFamily="2" charset="2"/>
              </a:rPr>
              <a:t>error</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constant expressions</a:t>
            </a:r>
            <a:endParaRPr lang="en-US" dirty="0"/>
          </a:p>
        </p:txBody>
      </p:sp>
      <p:sp>
        <p:nvSpPr>
          <p:cNvPr id="3" name="Content Placeholder 2"/>
          <p:cNvSpPr>
            <a:spLocks noGrp="1"/>
          </p:cNvSpPr>
          <p:nvPr>
            <p:ph idx="1"/>
          </p:nvPr>
        </p:nvSpPr>
        <p:spPr/>
        <p:txBody>
          <a:bodyPr/>
          <a:lstStyle/>
          <a:p>
            <a:r>
              <a:rPr lang="en-US" sz="2400" dirty="0" smtClean="0"/>
              <a:t>Simple, fairly general type-safe compile-time evaluation</a:t>
            </a:r>
          </a:p>
          <a:p>
            <a:pPr lvl="1"/>
            <a:r>
              <a:rPr lang="en-US" sz="2000" dirty="0" smtClean="0"/>
              <a:t>Not macro hacking with just </a:t>
            </a:r>
            <a:r>
              <a:rPr lang="en-US" sz="2000" dirty="0" err="1" smtClean="0"/>
              <a:t>ints</a:t>
            </a:r>
            <a:endParaRPr lang="en-US" sz="2000" dirty="0" smtClean="0"/>
          </a:p>
          <a:p>
            <a:pPr lvl="1"/>
            <a:r>
              <a:rPr lang="en-US" sz="2000" dirty="0" smtClean="0"/>
              <a:t>Gabriel Dos Reis and Bjarne Stroustrup: </a:t>
            </a:r>
            <a:r>
              <a:rPr lang="en-US" sz="2000" i="1" dirty="0" smtClean="0"/>
              <a:t>General Constant Expressions for System Programming Languages</a:t>
            </a:r>
            <a:r>
              <a:rPr lang="en-US" sz="2000" dirty="0" smtClean="0"/>
              <a:t>. SAC-2010. The 25th ACM Symposium On Applied Computing. March 2010. </a:t>
            </a:r>
            <a:endParaRPr lang="en-US" sz="2000"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p:spPr>
        <p:txBody>
          <a:bodyPr/>
          <a:lstStyle/>
          <a:p>
            <a:fld id="{6295468F-104F-4F0B-A4F5-151005506E71}" type="slidenum">
              <a:rPr lang="en-US"/>
              <a:pPr/>
              <a:t>74</a:t>
            </a:fld>
            <a:endParaRPr lang="en-US"/>
          </a:p>
        </p:txBody>
      </p:sp>
      <p:sp>
        <p:nvSpPr>
          <p:cNvPr id="39939" name="Rectangle 2"/>
          <p:cNvSpPr>
            <a:spLocks noGrp="1" noChangeArrowheads="1"/>
          </p:cNvSpPr>
          <p:nvPr>
            <p:ph type="title"/>
          </p:nvPr>
        </p:nvSpPr>
        <p:spPr/>
        <p:txBody>
          <a:bodyPr/>
          <a:lstStyle/>
          <a:p>
            <a:pPr eaLnBrk="1" hangingPunct="1"/>
            <a:r>
              <a:rPr lang="en-US" smtClean="0"/>
              <a:t>Generalized constant expressions</a:t>
            </a:r>
          </a:p>
        </p:txBody>
      </p:sp>
      <p:sp>
        <p:nvSpPr>
          <p:cNvPr id="39940" name="Rectangle 3"/>
          <p:cNvSpPr>
            <a:spLocks noGrp="1" noChangeArrowheads="1"/>
          </p:cNvSpPr>
          <p:nvPr>
            <p:ph type="body" idx="1"/>
          </p:nvPr>
        </p:nvSpPr>
        <p:spPr>
          <a:xfrm>
            <a:off x="457200" y="1600200"/>
            <a:ext cx="8534400" cy="4876800"/>
          </a:xfrm>
        </p:spPr>
        <p:txBody>
          <a:bodyPr/>
          <a:lstStyle/>
          <a:p>
            <a:pPr eaLnBrk="1" hangingPunct="1">
              <a:lnSpc>
                <a:spcPct val="90000"/>
              </a:lnSpc>
            </a:pPr>
            <a:r>
              <a:rPr lang="en-US" sz="2400" dirty="0" smtClean="0"/>
              <a:t>Simple inline functions can be used in constant expressions</a:t>
            </a:r>
          </a:p>
          <a:p>
            <a:pPr lvl="1" eaLnBrk="1" hangingPunct="1">
              <a:lnSpc>
                <a:spcPct val="90000"/>
              </a:lnSpc>
            </a:pPr>
            <a:r>
              <a:rPr lang="en-US" sz="2000" dirty="0" smtClean="0"/>
              <a:t>When given constant expressions as arguments</a:t>
            </a:r>
          </a:p>
          <a:p>
            <a:pPr lvl="1" eaLnBrk="1" hangingPunct="1">
              <a:lnSpc>
                <a:spcPct val="90000"/>
              </a:lnSpc>
            </a:pPr>
            <a:endParaRPr lang="en-US" sz="2000" dirty="0" smtClean="0"/>
          </a:p>
          <a:p>
            <a:pPr lvl="1" eaLnBrk="1" hangingPunct="1">
              <a:lnSpc>
                <a:spcPct val="90000"/>
              </a:lnSpc>
              <a:buFontTx/>
              <a:buNone/>
            </a:pPr>
            <a:r>
              <a:rPr lang="en-US" sz="2000" b="1" dirty="0" smtClean="0"/>
              <a:t>constexpr </a:t>
            </a:r>
            <a:r>
              <a:rPr lang="en-US" sz="2000" b="1" dirty="0" err="1" smtClean="0"/>
              <a:t>int</a:t>
            </a:r>
            <a:r>
              <a:rPr lang="en-US" sz="2000" b="1" dirty="0" smtClean="0"/>
              <a:t> square(</a:t>
            </a:r>
            <a:r>
              <a:rPr lang="en-US" sz="2000" b="1" dirty="0" err="1" smtClean="0"/>
              <a:t>int</a:t>
            </a:r>
            <a:r>
              <a:rPr lang="en-US" sz="2000" b="1" dirty="0" smtClean="0"/>
              <a:t> x) { return x * x; }	// </a:t>
            </a:r>
            <a:r>
              <a:rPr lang="en-US" sz="2000" i="1" dirty="0" smtClean="0"/>
              <a:t>fine</a:t>
            </a:r>
          </a:p>
          <a:p>
            <a:pPr lvl="1" eaLnBrk="1" hangingPunct="1">
              <a:lnSpc>
                <a:spcPct val="90000"/>
              </a:lnSpc>
              <a:buFontTx/>
              <a:buNone/>
            </a:pPr>
            <a:endParaRPr lang="en-US" sz="2000" dirty="0" smtClean="0"/>
          </a:p>
          <a:p>
            <a:pPr lvl="1" eaLnBrk="1" hangingPunct="1">
              <a:lnSpc>
                <a:spcPct val="90000"/>
              </a:lnSpc>
              <a:buFontTx/>
              <a:buNone/>
            </a:pPr>
            <a:r>
              <a:rPr lang="en-US" sz="2000" b="1" dirty="0" smtClean="0"/>
              <a:t>constexpr </a:t>
            </a:r>
            <a:r>
              <a:rPr lang="en-US" sz="2000" b="1" dirty="0" err="1" smtClean="0"/>
              <a:t>int</a:t>
            </a:r>
            <a:r>
              <a:rPr lang="en-US" sz="2000" b="1" dirty="0" smtClean="0"/>
              <a:t> max(</a:t>
            </a:r>
            <a:r>
              <a:rPr lang="en-US" sz="2000" b="1" dirty="0" err="1" smtClean="0"/>
              <a:t>int</a:t>
            </a:r>
            <a:r>
              <a:rPr lang="en-US" sz="2000" b="1" dirty="0" smtClean="0"/>
              <a:t> a, </a:t>
            </a:r>
            <a:r>
              <a:rPr lang="en-US" sz="2000" b="1" dirty="0" err="1" smtClean="0"/>
              <a:t>int</a:t>
            </a:r>
            <a:r>
              <a:rPr lang="en-US" sz="2000" b="1" dirty="0" smtClean="0"/>
              <a:t> b)</a:t>
            </a:r>
          </a:p>
          <a:p>
            <a:pPr lvl="1" eaLnBrk="1" hangingPunct="1">
              <a:lnSpc>
                <a:spcPct val="90000"/>
              </a:lnSpc>
              <a:buFontTx/>
              <a:buNone/>
            </a:pPr>
            <a:r>
              <a:rPr lang="en-US" sz="2000" b="1" dirty="0" smtClean="0"/>
              <a:t>	{ if (a&gt;b) return a; else return b; }	// </a:t>
            </a:r>
            <a:r>
              <a:rPr lang="en-US" sz="2000" i="1" dirty="0" smtClean="0"/>
              <a:t>error: constexpr too complicated</a:t>
            </a:r>
          </a:p>
          <a:p>
            <a:pPr lvl="1" eaLnBrk="1" hangingPunct="1">
              <a:lnSpc>
                <a:spcPct val="90000"/>
              </a:lnSpc>
              <a:buFontTx/>
              <a:buNone/>
            </a:pPr>
            <a:r>
              <a:rPr lang="en-US" sz="2000" i="1" dirty="0" smtClean="0"/>
              <a:t>						</a:t>
            </a:r>
            <a:r>
              <a:rPr lang="en-US" sz="2000" b="1" dirty="0" smtClean="0"/>
              <a:t>//</a:t>
            </a:r>
            <a:r>
              <a:rPr lang="en-US" sz="2000" i="1" dirty="0" smtClean="0"/>
              <a:t> so use: (a&gt;b)?a:b</a:t>
            </a:r>
          </a:p>
          <a:p>
            <a:pPr lvl="1" eaLnBrk="1" hangingPunct="1">
              <a:lnSpc>
                <a:spcPct val="90000"/>
              </a:lnSpc>
              <a:buFontTx/>
              <a:buNone/>
            </a:pPr>
            <a:endParaRPr lang="en-US" sz="1000" dirty="0" smtClean="0"/>
          </a:p>
          <a:p>
            <a:pPr lvl="1" eaLnBrk="1" hangingPunct="1">
              <a:lnSpc>
                <a:spcPct val="90000"/>
              </a:lnSpc>
              <a:buFontTx/>
              <a:buNone/>
            </a:pPr>
            <a:r>
              <a:rPr lang="en-US" sz="2000" b="1" dirty="0" smtClean="0"/>
              <a:t>const double mass = 9.8;</a:t>
            </a:r>
          </a:p>
          <a:p>
            <a:pPr lvl="1" eaLnBrk="1" hangingPunct="1">
              <a:lnSpc>
                <a:spcPct val="90000"/>
              </a:lnSpc>
              <a:buFontTx/>
              <a:buNone/>
            </a:pPr>
            <a:r>
              <a:rPr lang="en-US" sz="2000" b="1" dirty="0" smtClean="0"/>
              <a:t>double e1 = mass * square(56);	// </a:t>
            </a:r>
            <a:r>
              <a:rPr lang="en-US" sz="2000" i="1" dirty="0" smtClean="0"/>
              <a:t>ok:</a:t>
            </a:r>
            <a:r>
              <a:rPr lang="en-US" sz="2000" b="1" i="1" dirty="0" smtClean="0"/>
              <a:t> </a:t>
            </a:r>
            <a:r>
              <a:rPr lang="en-US" sz="2000" i="1" dirty="0" smtClean="0"/>
              <a:t>constant expression</a:t>
            </a:r>
          </a:p>
          <a:p>
            <a:pPr lvl="1" eaLnBrk="1" hangingPunct="1">
              <a:lnSpc>
                <a:spcPct val="90000"/>
              </a:lnSpc>
              <a:buFontTx/>
              <a:buNone/>
            </a:pPr>
            <a:endParaRPr lang="en-US" sz="1000" dirty="0" smtClean="0"/>
          </a:p>
          <a:p>
            <a:pPr lvl="1" eaLnBrk="1" hangingPunct="1">
              <a:lnSpc>
                <a:spcPct val="90000"/>
              </a:lnSpc>
              <a:buFontTx/>
              <a:buNone/>
            </a:pPr>
            <a:r>
              <a:rPr lang="en-US" sz="2000" b="1" dirty="0" smtClean="0"/>
              <a:t>extern </a:t>
            </a:r>
            <a:r>
              <a:rPr lang="en-US" sz="2000" b="1" dirty="0" err="1" smtClean="0"/>
              <a:t>int</a:t>
            </a:r>
            <a:r>
              <a:rPr lang="en-US" sz="2000" b="1" dirty="0" smtClean="0"/>
              <a:t> </a:t>
            </a:r>
            <a:r>
              <a:rPr lang="en-US" sz="2000" b="1" dirty="0" err="1" smtClean="0"/>
              <a:t>val</a:t>
            </a:r>
            <a:r>
              <a:rPr lang="en-US" sz="2000" b="1" dirty="0" smtClean="0"/>
              <a:t>;</a:t>
            </a:r>
          </a:p>
          <a:p>
            <a:pPr lvl="1" eaLnBrk="1" hangingPunct="1">
              <a:lnSpc>
                <a:spcPct val="90000"/>
              </a:lnSpc>
              <a:buFontTx/>
              <a:buNone/>
            </a:pPr>
            <a:r>
              <a:rPr lang="en-US" sz="2000" b="1" dirty="0" smtClean="0"/>
              <a:t>double s2 = square(</a:t>
            </a:r>
            <a:r>
              <a:rPr lang="en-US" sz="2000" b="1" dirty="0" err="1" smtClean="0"/>
              <a:t>val</a:t>
            </a:r>
            <a:r>
              <a:rPr lang="en-US" sz="2000" b="1" dirty="0" smtClean="0"/>
              <a:t>);		//</a:t>
            </a:r>
            <a:r>
              <a:rPr lang="en-US" sz="2000" dirty="0" smtClean="0"/>
              <a:t> </a:t>
            </a:r>
            <a:r>
              <a:rPr lang="en-US" sz="2000" i="1" dirty="0" smtClean="0"/>
              <a:t>ok: not constant expression</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A42DF582-4531-42EB-A833-08E728757678}" type="slidenum">
              <a:rPr lang="en-US"/>
              <a:pPr/>
              <a:t>75</a:t>
            </a:fld>
            <a:endParaRPr lang="en-US"/>
          </a:p>
        </p:txBody>
      </p:sp>
      <p:sp>
        <p:nvSpPr>
          <p:cNvPr id="40963" name="Rectangle 2"/>
          <p:cNvSpPr>
            <a:spLocks noGrp="1" noChangeArrowheads="1"/>
          </p:cNvSpPr>
          <p:nvPr>
            <p:ph type="title"/>
          </p:nvPr>
        </p:nvSpPr>
        <p:spPr/>
        <p:txBody>
          <a:bodyPr/>
          <a:lstStyle/>
          <a:p>
            <a:pPr eaLnBrk="1" hangingPunct="1"/>
            <a:r>
              <a:rPr lang="en-US" smtClean="0"/>
              <a:t>Generalized constant expressions</a:t>
            </a:r>
          </a:p>
        </p:txBody>
      </p:sp>
      <p:sp>
        <p:nvSpPr>
          <p:cNvPr id="40964" name="Rectangle 3"/>
          <p:cNvSpPr>
            <a:spLocks noGrp="1" noChangeArrowheads="1"/>
          </p:cNvSpPr>
          <p:nvPr>
            <p:ph type="body" idx="1"/>
          </p:nvPr>
        </p:nvSpPr>
        <p:spPr>
          <a:xfrm>
            <a:off x="457200" y="1600200"/>
            <a:ext cx="8686800" cy="3048000"/>
          </a:xfrm>
        </p:spPr>
        <p:txBody>
          <a:bodyPr/>
          <a:lstStyle/>
          <a:p>
            <a:pPr eaLnBrk="1" hangingPunct="1"/>
            <a:r>
              <a:rPr lang="en-US" sz="2400" dirty="0" smtClean="0"/>
              <a:t>Guarantee compile-time initialization</a:t>
            </a:r>
          </a:p>
          <a:p>
            <a:pPr eaLnBrk="1" hangingPunct="1"/>
            <a:endParaRPr lang="en-US" dirty="0" smtClean="0"/>
          </a:p>
          <a:p>
            <a:pPr lvl="1" eaLnBrk="1" hangingPunct="1">
              <a:buFontTx/>
              <a:buNone/>
            </a:pPr>
            <a:r>
              <a:rPr lang="en-US" sz="2000" b="1" dirty="0" smtClean="0"/>
              <a:t>const double mass = 9.8;</a:t>
            </a:r>
          </a:p>
          <a:p>
            <a:pPr lvl="1" eaLnBrk="1" hangingPunct="1">
              <a:buFontTx/>
              <a:buNone/>
            </a:pPr>
            <a:r>
              <a:rPr lang="en-US" sz="2000" b="1" dirty="0" smtClean="0"/>
              <a:t>constexpr double e1 = mass * square(56);	// </a:t>
            </a:r>
            <a:r>
              <a:rPr lang="en-US" sz="2000" i="1" dirty="0" smtClean="0"/>
              <a:t>ok:</a:t>
            </a:r>
            <a:r>
              <a:rPr lang="en-US" sz="2000" b="1" i="1" dirty="0" smtClean="0"/>
              <a:t> </a:t>
            </a:r>
            <a:r>
              <a:rPr lang="en-US" sz="2000" i="1" dirty="0" smtClean="0"/>
              <a:t>constant expression</a:t>
            </a:r>
          </a:p>
          <a:p>
            <a:pPr lvl="1" eaLnBrk="1" hangingPunct="1">
              <a:buFontTx/>
              <a:buNone/>
            </a:pPr>
            <a:endParaRPr lang="en-US" sz="2000" dirty="0" smtClean="0"/>
          </a:p>
          <a:p>
            <a:pPr lvl="1" eaLnBrk="1" hangingPunct="1">
              <a:buFontTx/>
              <a:buNone/>
            </a:pPr>
            <a:r>
              <a:rPr lang="en-US" sz="2000" b="1" dirty="0" err="1" smtClean="0"/>
              <a:t>int</a:t>
            </a:r>
            <a:r>
              <a:rPr lang="en-US" sz="2000" b="1" dirty="0" smtClean="0"/>
              <a:t> </a:t>
            </a:r>
            <a:r>
              <a:rPr lang="en-US" sz="2000" b="1" dirty="0" err="1" smtClean="0"/>
              <a:t>val</a:t>
            </a:r>
            <a:r>
              <a:rPr lang="en-US" sz="2000" b="1" dirty="0" smtClean="0"/>
              <a:t> = 42;</a:t>
            </a:r>
          </a:p>
          <a:p>
            <a:pPr lvl="1" eaLnBrk="1" hangingPunct="1">
              <a:buFontTx/>
              <a:buNone/>
            </a:pPr>
            <a:r>
              <a:rPr lang="en-US" sz="2000" b="1" dirty="0" smtClean="0"/>
              <a:t>constexpr double s2 = square(</a:t>
            </a:r>
            <a:r>
              <a:rPr lang="en-US" sz="2000" b="1" dirty="0" err="1" smtClean="0"/>
              <a:t>val</a:t>
            </a:r>
            <a:r>
              <a:rPr lang="en-US" sz="2000" b="1" dirty="0" smtClean="0"/>
              <a:t>);	//</a:t>
            </a:r>
            <a:r>
              <a:rPr lang="en-US" sz="2000" dirty="0" smtClean="0"/>
              <a:t> </a:t>
            </a:r>
            <a:r>
              <a:rPr lang="en-US" sz="2000" i="1" dirty="0" smtClean="0"/>
              <a:t>error: not constant expression</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1E357A7E-4F51-42D2-A0BF-5234CD389196}" type="slidenum">
              <a:rPr lang="en-US"/>
              <a:pPr/>
              <a:t>76</a:t>
            </a:fld>
            <a:endParaRPr lang="en-US" dirty="0"/>
          </a:p>
        </p:txBody>
      </p:sp>
      <p:sp>
        <p:nvSpPr>
          <p:cNvPr id="41987" name="Rectangle 2"/>
          <p:cNvSpPr>
            <a:spLocks noGrp="1" noChangeArrowheads="1"/>
          </p:cNvSpPr>
          <p:nvPr>
            <p:ph type="title"/>
          </p:nvPr>
        </p:nvSpPr>
        <p:spPr/>
        <p:txBody>
          <a:bodyPr/>
          <a:lstStyle/>
          <a:p>
            <a:pPr eaLnBrk="1" hangingPunct="1"/>
            <a:r>
              <a:rPr lang="en-US" dirty="0" smtClean="0"/>
              <a:t>Generalized constant expressions</a:t>
            </a:r>
          </a:p>
        </p:txBody>
      </p:sp>
      <p:sp>
        <p:nvSpPr>
          <p:cNvPr id="41988" name="Rectangle 3"/>
          <p:cNvSpPr>
            <a:spLocks noGrp="1" noChangeArrowheads="1"/>
          </p:cNvSpPr>
          <p:nvPr>
            <p:ph type="body" idx="1"/>
          </p:nvPr>
        </p:nvSpPr>
        <p:spPr/>
        <p:txBody>
          <a:bodyPr/>
          <a:lstStyle/>
          <a:p>
            <a:pPr eaLnBrk="1" hangingPunct="1">
              <a:lnSpc>
                <a:spcPct val="80000"/>
              </a:lnSpc>
            </a:pPr>
            <a:r>
              <a:rPr lang="en-US" sz="2400" b="1" dirty="0" smtClean="0"/>
              <a:t>constexpr</a:t>
            </a:r>
            <a:r>
              <a:rPr lang="en-US" sz="2400" dirty="0" smtClean="0"/>
              <a:t> can be used for constructors</a:t>
            </a:r>
          </a:p>
          <a:p>
            <a:pPr lvl="1" eaLnBrk="1" hangingPunct="1">
              <a:lnSpc>
                <a:spcPct val="80000"/>
              </a:lnSpc>
            </a:pPr>
            <a:r>
              <a:rPr lang="en-US" sz="2000" dirty="0" smtClean="0"/>
              <a:t>This gives us static initialization of objects</a:t>
            </a:r>
          </a:p>
          <a:p>
            <a:pPr lvl="2" eaLnBrk="1" hangingPunct="1">
              <a:lnSpc>
                <a:spcPct val="80000"/>
              </a:lnSpc>
            </a:pPr>
            <a:r>
              <a:rPr lang="en-US" sz="1800" dirty="0" smtClean="0"/>
              <a:t>Literals of class types</a:t>
            </a:r>
          </a:p>
          <a:p>
            <a:pPr lvl="2" eaLnBrk="1" hangingPunct="1">
              <a:lnSpc>
                <a:spcPct val="80000"/>
              </a:lnSpc>
            </a:pPr>
            <a:r>
              <a:rPr lang="en-US" sz="1800" dirty="0" smtClean="0"/>
              <a:t>Think ROM</a:t>
            </a:r>
          </a:p>
          <a:p>
            <a:pPr lvl="2" eaLnBrk="1" hangingPunct="1">
              <a:lnSpc>
                <a:spcPct val="80000"/>
              </a:lnSpc>
            </a:pPr>
            <a:endParaRPr lang="en-US" sz="1800" dirty="0" smtClean="0"/>
          </a:p>
          <a:p>
            <a:pPr lvl="2" eaLnBrk="1" hangingPunct="1">
              <a:lnSpc>
                <a:spcPct val="80000"/>
              </a:lnSpc>
              <a:buFontTx/>
              <a:buNone/>
            </a:pPr>
            <a:r>
              <a:rPr lang="en-US" sz="2000" b="1" dirty="0" err="1" smtClean="0"/>
              <a:t>struct</a:t>
            </a:r>
            <a:r>
              <a:rPr lang="en-US" sz="2000" b="1" dirty="0" smtClean="0"/>
              <a:t> complex {</a:t>
            </a:r>
          </a:p>
          <a:p>
            <a:pPr lvl="2" eaLnBrk="1" hangingPunct="1">
              <a:lnSpc>
                <a:spcPct val="80000"/>
              </a:lnSpc>
              <a:buFontTx/>
              <a:buNone/>
            </a:pPr>
            <a:r>
              <a:rPr lang="en-US" sz="2000" b="1" dirty="0" smtClean="0"/>
              <a:t>	constexpr complex(double r, double </a:t>
            </a:r>
            <a:r>
              <a:rPr lang="en-US" sz="2000" b="1" dirty="0" err="1" smtClean="0"/>
              <a:t>i</a:t>
            </a:r>
            <a:r>
              <a:rPr lang="en-US" sz="2000" b="1" dirty="0" smtClean="0"/>
              <a:t>) : re(r), </a:t>
            </a:r>
            <a:r>
              <a:rPr lang="en-US" sz="2000" b="1" dirty="0" err="1" smtClean="0"/>
              <a:t>im</a:t>
            </a:r>
            <a:r>
              <a:rPr lang="en-US" sz="2000" b="1" dirty="0" smtClean="0"/>
              <a:t>(</a:t>
            </a:r>
            <a:r>
              <a:rPr lang="en-US" sz="2000" b="1" dirty="0" err="1" smtClean="0"/>
              <a:t>i</a:t>
            </a:r>
            <a:r>
              <a:rPr lang="en-US" sz="2000" b="1" dirty="0" smtClean="0"/>
              <a:t>) { }</a:t>
            </a:r>
          </a:p>
          <a:p>
            <a:pPr lvl="2" eaLnBrk="1" hangingPunct="1">
              <a:lnSpc>
                <a:spcPct val="80000"/>
              </a:lnSpc>
              <a:buFontTx/>
              <a:buNone/>
            </a:pPr>
            <a:r>
              <a:rPr lang="en-US" sz="2000" b="1" dirty="0" smtClean="0"/>
              <a:t>	constexpr double real() { return re; }</a:t>
            </a:r>
          </a:p>
          <a:p>
            <a:pPr lvl="2" eaLnBrk="1" hangingPunct="1">
              <a:lnSpc>
                <a:spcPct val="80000"/>
              </a:lnSpc>
              <a:buFontTx/>
              <a:buNone/>
            </a:pPr>
            <a:r>
              <a:rPr lang="en-US" sz="2000" b="1" dirty="0" smtClean="0"/>
              <a:t>	constexpr double </a:t>
            </a:r>
            <a:r>
              <a:rPr lang="en-US" sz="2000" b="1" dirty="0" err="1" smtClean="0"/>
              <a:t>imag</a:t>
            </a:r>
            <a:r>
              <a:rPr lang="en-US" sz="2000" b="1" dirty="0" smtClean="0"/>
              <a:t>() { return </a:t>
            </a:r>
            <a:r>
              <a:rPr lang="en-US" sz="2000" b="1" dirty="0" err="1" smtClean="0"/>
              <a:t>im</a:t>
            </a:r>
            <a:r>
              <a:rPr lang="en-US" sz="2000" b="1" dirty="0" smtClean="0"/>
              <a:t>; }</a:t>
            </a:r>
          </a:p>
          <a:p>
            <a:pPr lvl="2" eaLnBrk="1" hangingPunct="1">
              <a:lnSpc>
                <a:spcPct val="80000"/>
              </a:lnSpc>
              <a:buFontTx/>
              <a:buNone/>
            </a:pPr>
            <a:r>
              <a:rPr lang="en-US" sz="2000" b="1" dirty="0" smtClean="0"/>
              <a:t>private:</a:t>
            </a:r>
          </a:p>
          <a:p>
            <a:pPr lvl="2" eaLnBrk="1" hangingPunct="1">
              <a:lnSpc>
                <a:spcPct val="80000"/>
              </a:lnSpc>
              <a:buFontTx/>
              <a:buNone/>
            </a:pPr>
            <a:r>
              <a:rPr lang="en-US" sz="2000" b="1" dirty="0" smtClean="0"/>
              <a:t>	double re;</a:t>
            </a:r>
          </a:p>
          <a:p>
            <a:pPr lvl="2" eaLnBrk="1" hangingPunct="1">
              <a:lnSpc>
                <a:spcPct val="80000"/>
              </a:lnSpc>
              <a:buFontTx/>
              <a:buNone/>
            </a:pPr>
            <a:r>
              <a:rPr lang="en-US" sz="2000" b="1" dirty="0" smtClean="0"/>
              <a:t>	double </a:t>
            </a:r>
            <a:r>
              <a:rPr lang="en-US" sz="2000" b="1" dirty="0" err="1" smtClean="0"/>
              <a:t>im</a:t>
            </a:r>
            <a:r>
              <a:rPr lang="en-US" sz="2000" b="1" dirty="0" smtClean="0"/>
              <a:t>;</a:t>
            </a:r>
          </a:p>
          <a:p>
            <a:pPr lvl="2" eaLnBrk="1" hangingPunct="1">
              <a:lnSpc>
                <a:spcPct val="80000"/>
              </a:lnSpc>
              <a:buFontTx/>
              <a:buNone/>
            </a:pPr>
            <a:r>
              <a:rPr lang="en-US" sz="2000" b="1" dirty="0" smtClean="0"/>
              <a:t>};</a:t>
            </a:r>
          </a:p>
          <a:p>
            <a:pPr lvl="2" eaLnBrk="1" hangingPunct="1">
              <a:lnSpc>
                <a:spcPct val="80000"/>
              </a:lnSpc>
              <a:buFontTx/>
              <a:buNone/>
            </a:pPr>
            <a:endParaRPr lang="en-US" sz="1000" b="1" dirty="0" smtClean="0"/>
          </a:p>
          <a:p>
            <a:pPr lvl="2" eaLnBrk="1" hangingPunct="1">
              <a:lnSpc>
                <a:spcPct val="80000"/>
              </a:lnSpc>
              <a:buFontTx/>
              <a:buNone/>
            </a:pPr>
            <a:r>
              <a:rPr lang="en-US" sz="2000" b="1" dirty="0" smtClean="0"/>
              <a:t>constexpr complex I {0, 1};	// </a:t>
            </a:r>
            <a:r>
              <a:rPr lang="en-US" sz="2000" i="1" dirty="0" smtClean="0"/>
              <a:t>ok: literal complex</a:t>
            </a:r>
          </a:p>
          <a:p>
            <a:pPr lvl="2" eaLnBrk="1" hangingPunct="1">
              <a:lnSpc>
                <a:spcPct val="80000"/>
              </a:lnSpc>
              <a:buFontTx/>
              <a:buNone/>
            </a:pPr>
            <a:r>
              <a:rPr lang="en-US" sz="2000" b="1" dirty="0" smtClean="0"/>
              <a:t>constexpr double  r {</a:t>
            </a:r>
            <a:r>
              <a:rPr lang="en-US" sz="2000" b="1" dirty="0" err="1" smtClean="0"/>
              <a:t>I.real</a:t>
            </a:r>
            <a:r>
              <a:rPr lang="en-US" sz="2000" b="1" dirty="0" smtClean="0"/>
              <a:t>()};</a:t>
            </a:r>
            <a:endParaRPr lang="en-US" sz="1800" b="1" dirty="0"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9EEF687A-0DEF-4BE2-A89F-A1C3613DD683}" type="slidenum">
              <a:rPr lang="en-US"/>
              <a:pPr/>
              <a:t>77</a:t>
            </a:fld>
            <a:endParaRPr lang="en-US"/>
          </a:p>
        </p:txBody>
      </p:sp>
      <p:sp>
        <p:nvSpPr>
          <p:cNvPr id="43011" name="Rectangle 2"/>
          <p:cNvSpPr>
            <a:spLocks noGrp="1" noChangeArrowheads="1"/>
          </p:cNvSpPr>
          <p:nvPr>
            <p:ph type="title"/>
          </p:nvPr>
        </p:nvSpPr>
        <p:spPr/>
        <p:txBody>
          <a:bodyPr/>
          <a:lstStyle/>
          <a:p>
            <a:pPr eaLnBrk="1" hangingPunct="1"/>
            <a:r>
              <a:rPr lang="en-US" smtClean="0"/>
              <a:t>Null pointer – an old problem</a:t>
            </a:r>
          </a:p>
        </p:txBody>
      </p:sp>
      <p:sp>
        <p:nvSpPr>
          <p:cNvPr id="43012" name="Rectangle 3"/>
          <p:cNvSpPr>
            <a:spLocks noGrp="1" noChangeArrowheads="1"/>
          </p:cNvSpPr>
          <p:nvPr>
            <p:ph type="body" idx="1"/>
          </p:nvPr>
        </p:nvSpPr>
        <p:spPr>
          <a:xfrm>
            <a:off x="457200" y="1600200"/>
            <a:ext cx="8229600" cy="5105400"/>
          </a:xfrm>
        </p:spPr>
        <p:txBody>
          <a:bodyPr/>
          <a:lstStyle/>
          <a:p>
            <a:pPr eaLnBrk="1" hangingPunct="1">
              <a:lnSpc>
                <a:spcPct val="90000"/>
              </a:lnSpc>
            </a:pPr>
            <a:r>
              <a:rPr lang="en-US" sz="2400" dirty="0" smtClean="0"/>
              <a:t>Examples</a:t>
            </a:r>
          </a:p>
          <a:p>
            <a:pPr lvl="1" eaLnBrk="1" hangingPunct="1">
              <a:lnSpc>
                <a:spcPct val="90000"/>
              </a:lnSpc>
              <a:buFontTx/>
              <a:buNone/>
            </a:pPr>
            <a:endParaRPr lang="en-US" sz="1000" b="1" dirty="0" smtClean="0"/>
          </a:p>
          <a:p>
            <a:pPr lvl="1" eaLnBrk="1" hangingPunct="1">
              <a:lnSpc>
                <a:spcPct val="90000"/>
              </a:lnSpc>
              <a:buFontTx/>
              <a:buNone/>
            </a:pPr>
            <a:r>
              <a:rPr lang="en-US" sz="2000" b="1" dirty="0" smtClean="0"/>
              <a:t>void f(</a:t>
            </a:r>
            <a:r>
              <a:rPr lang="en-US" sz="2000" b="1" dirty="0" err="1" smtClean="0"/>
              <a:t>int</a:t>
            </a:r>
            <a:r>
              <a:rPr lang="en-US" sz="2000" b="1" dirty="0" smtClean="0"/>
              <a:t>);</a:t>
            </a:r>
          </a:p>
          <a:p>
            <a:pPr lvl="1" eaLnBrk="1" hangingPunct="1">
              <a:lnSpc>
                <a:spcPct val="90000"/>
              </a:lnSpc>
              <a:buFontTx/>
              <a:buNone/>
            </a:pPr>
            <a:r>
              <a:rPr lang="en-US" sz="2000" b="1" dirty="0" smtClean="0"/>
              <a:t>void f(char*);</a:t>
            </a:r>
          </a:p>
          <a:p>
            <a:pPr lvl="1" eaLnBrk="1" hangingPunct="1">
              <a:lnSpc>
                <a:spcPct val="90000"/>
              </a:lnSpc>
              <a:buFontTx/>
              <a:buNone/>
            </a:pPr>
            <a:endParaRPr lang="en-US" sz="1000" b="1" dirty="0" smtClean="0"/>
          </a:p>
          <a:p>
            <a:pPr lvl="1" eaLnBrk="1" hangingPunct="1">
              <a:lnSpc>
                <a:spcPct val="90000"/>
              </a:lnSpc>
              <a:buFontTx/>
              <a:buNone/>
            </a:pPr>
            <a:r>
              <a:rPr lang="en-US" sz="2000" b="1" dirty="0" smtClean="0"/>
              <a:t>f(0);	// </a:t>
            </a:r>
            <a:r>
              <a:rPr lang="en-US" sz="2000" dirty="0" smtClean="0"/>
              <a:t>calls f(</a:t>
            </a:r>
            <a:r>
              <a:rPr lang="en-US" sz="2000" dirty="0" err="1" smtClean="0"/>
              <a:t>int</a:t>
            </a:r>
            <a:r>
              <a:rPr lang="en-US" sz="2000" dirty="0" smtClean="0"/>
              <a:t>) – of course, 0 is an </a:t>
            </a:r>
            <a:r>
              <a:rPr lang="en-US" sz="2000" dirty="0" err="1" smtClean="0"/>
              <a:t>int</a:t>
            </a:r>
            <a:endParaRPr lang="en-US" sz="2000" dirty="0" smtClean="0"/>
          </a:p>
          <a:p>
            <a:pPr lvl="1" eaLnBrk="1" hangingPunct="1">
              <a:lnSpc>
                <a:spcPct val="90000"/>
              </a:lnSpc>
              <a:buFontTx/>
              <a:buNone/>
            </a:pPr>
            <a:r>
              <a:rPr lang="en-US" sz="2000" b="1" dirty="0" smtClean="0"/>
              <a:t>f(NULL);	// </a:t>
            </a:r>
            <a:r>
              <a:rPr lang="en-US" sz="2000" dirty="0" smtClean="0"/>
              <a:t>calls f(</a:t>
            </a:r>
            <a:r>
              <a:rPr lang="en-US" sz="2000" dirty="0" err="1" smtClean="0"/>
              <a:t>int</a:t>
            </a:r>
            <a:r>
              <a:rPr lang="en-US" sz="2000" dirty="0" smtClean="0"/>
              <a:t>) – of course(!?) NULL is a macro for 0</a:t>
            </a:r>
          </a:p>
          <a:p>
            <a:pPr lvl="1" eaLnBrk="1" hangingPunct="1">
              <a:lnSpc>
                <a:spcPct val="90000"/>
              </a:lnSpc>
              <a:buFontTx/>
              <a:buNone/>
            </a:pPr>
            <a:endParaRPr lang="en-US" sz="1200" dirty="0" smtClean="0"/>
          </a:p>
          <a:p>
            <a:pPr lvl="1" eaLnBrk="1" hangingPunct="1">
              <a:lnSpc>
                <a:spcPct val="90000"/>
              </a:lnSpc>
              <a:buFontTx/>
              <a:buNone/>
            </a:pPr>
            <a:r>
              <a:rPr lang="en-US" sz="2000" b="1" dirty="0" smtClean="0"/>
              <a:t>f((char*)0);		// </a:t>
            </a:r>
            <a:r>
              <a:rPr lang="en-US" sz="2000" dirty="0" smtClean="0"/>
              <a:t>calls f(char*) - ugly</a:t>
            </a:r>
          </a:p>
          <a:p>
            <a:pPr lvl="1" eaLnBrk="1" hangingPunct="1">
              <a:lnSpc>
                <a:spcPct val="90000"/>
              </a:lnSpc>
              <a:buFontTx/>
              <a:buNone/>
            </a:pPr>
            <a:r>
              <a:rPr lang="en-US" sz="2000" b="1" dirty="0" smtClean="0"/>
              <a:t>f((char*)NULL);	// </a:t>
            </a:r>
            <a:r>
              <a:rPr lang="en-US" sz="2000" dirty="0" smtClean="0"/>
              <a:t>loud and ugly</a:t>
            </a:r>
          </a:p>
          <a:p>
            <a:pPr lvl="1" eaLnBrk="1" hangingPunct="1">
              <a:lnSpc>
                <a:spcPct val="90000"/>
              </a:lnSpc>
              <a:buFontTx/>
              <a:buNone/>
            </a:pPr>
            <a:endParaRPr lang="en-US" sz="1000" dirty="0" smtClean="0"/>
          </a:p>
          <a:p>
            <a:pPr eaLnBrk="1" hangingPunct="1">
              <a:lnSpc>
                <a:spcPct val="90000"/>
              </a:lnSpc>
            </a:pPr>
            <a:r>
              <a:rPr lang="en-US" sz="2400" dirty="0" smtClean="0"/>
              <a:t>People differ about “what the null pointer really is”</a:t>
            </a:r>
          </a:p>
          <a:p>
            <a:pPr eaLnBrk="1" hangingPunct="1">
              <a:lnSpc>
                <a:spcPct val="90000"/>
              </a:lnSpc>
            </a:pPr>
            <a:r>
              <a:rPr lang="en-US" sz="2400" dirty="0" smtClean="0"/>
              <a:t>Ideals differ (a bit)</a:t>
            </a:r>
          </a:p>
          <a:p>
            <a:pPr lvl="1" eaLnBrk="1" hangingPunct="1">
              <a:lnSpc>
                <a:spcPct val="90000"/>
              </a:lnSpc>
            </a:pPr>
            <a:r>
              <a:rPr lang="en-US" sz="2000" dirty="0" smtClean="0"/>
              <a:t>One null pointer for all pointer types</a:t>
            </a:r>
          </a:p>
          <a:p>
            <a:pPr lvl="1" eaLnBrk="1" hangingPunct="1">
              <a:lnSpc>
                <a:spcPct val="90000"/>
              </a:lnSpc>
            </a:pPr>
            <a:r>
              <a:rPr lang="en-US" sz="2000" dirty="0" smtClean="0"/>
              <a:t>One separate null pointer for each pointer type</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7F60C9E6-AE7A-48D0-83E3-5DB882F593A7}" type="slidenum">
              <a:rPr lang="en-US"/>
              <a:pPr/>
              <a:t>78</a:t>
            </a:fld>
            <a:endParaRPr lang="en-US"/>
          </a:p>
        </p:txBody>
      </p:sp>
      <p:sp>
        <p:nvSpPr>
          <p:cNvPr id="44035" name="Rectangle 2"/>
          <p:cNvSpPr>
            <a:spLocks noGrp="1" noChangeArrowheads="1"/>
          </p:cNvSpPr>
          <p:nvPr>
            <p:ph type="title"/>
          </p:nvPr>
        </p:nvSpPr>
        <p:spPr/>
        <p:txBody>
          <a:bodyPr/>
          <a:lstStyle/>
          <a:p>
            <a:pPr eaLnBrk="1" hangingPunct="1"/>
            <a:r>
              <a:rPr lang="en-US" b="1" smtClean="0"/>
              <a:t>nullptr</a:t>
            </a:r>
            <a:r>
              <a:rPr lang="en-US" smtClean="0"/>
              <a:t> – a solution (partial)</a:t>
            </a:r>
          </a:p>
        </p:txBody>
      </p:sp>
      <p:sp>
        <p:nvSpPr>
          <p:cNvPr id="44036" name="Rectangle 3"/>
          <p:cNvSpPr>
            <a:spLocks noGrp="1" noChangeArrowheads="1"/>
          </p:cNvSpPr>
          <p:nvPr>
            <p:ph type="body" idx="1"/>
          </p:nvPr>
        </p:nvSpPr>
        <p:spPr>
          <a:xfrm>
            <a:off x="228600" y="1600200"/>
            <a:ext cx="8763000" cy="4876800"/>
          </a:xfrm>
        </p:spPr>
        <p:txBody>
          <a:bodyPr/>
          <a:lstStyle/>
          <a:p>
            <a:pPr eaLnBrk="1" hangingPunct="1">
              <a:lnSpc>
                <a:spcPct val="90000"/>
              </a:lnSpc>
            </a:pPr>
            <a:r>
              <a:rPr lang="en-US" sz="2400" dirty="0" smtClean="0"/>
              <a:t>The null pointer is called </a:t>
            </a:r>
            <a:r>
              <a:rPr lang="en-US" sz="2400" b="1" dirty="0" err="1" smtClean="0"/>
              <a:t>nullptr</a:t>
            </a:r>
            <a:r>
              <a:rPr lang="en-US" sz="2400" b="1" dirty="0" smtClean="0"/>
              <a:t> </a:t>
            </a:r>
            <a:r>
              <a:rPr lang="en-US" sz="2400" dirty="0" smtClean="0"/>
              <a:t>(a new keyword)</a:t>
            </a:r>
          </a:p>
          <a:p>
            <a:pPr lvl="1" eaLnBrk="1" hangingPunct="1">
              <a:lnSpc>
                <a:spcPct val="90000"/>
              </a:lnSpc>
              <a:buFontTx/>
              <a:buNone/>
            </a:pPr>
            <a:endParaRPr lang="en-US" sz="1000" b="1" dirty="0" smtClean="0"/>
          </a:p>
          <a:p>
            <a:pPr lvl="1" eaLnBrk="1" hangingPunct="1">
              <a:lnSpc>
                <a:spcPct val="90000"/>
              </a:lnSpc>
              <a:buFontTx/>
              <a:buNone/>
            </a:pPr>
            <a:r>
              <a:rPr lang="en-US" sz="2000" b="1" dirty="0" smtClean="0"/>
              <a:t>void f(</a:t>
            </a:r>
            <a:r>
              <a:rPr lang="en-US" sz="2000" b="1" dirty="0" err="1" smtClean="0"/>
              <a:t>int</a:t>
            </a:r>
            <a:r>
              <a:rPr lang="en-US" sz="2000" b="1" dirty="0" smtClean="0"/>
              <a:t>);</a:t>
            </a:r>
          </a:p>
          <a:p>
            <a:pPr lvl="1" eaLnBrk="1" hangingPunct="1">
              <a:lnSpc>
                <a:spcPct val="90000"/>
              </a:lnSpc>
              <a:buFontTx/>
              <a:buNone/>
            </a:pPr>
            <a:r>
              <a:rPr lang="en-US" sz="2000" b="1" dirty="0" smtClean="0"/>
              <a:t>void f(char*);</a:t>
            </a:r>
          </a:p>
          <a:p>
            <a:pPr lvl="1" eaLnBrk="1" hangingPunct="1">
              <a:lnSpc>
                <a:spcPct val="90000"/>
              </a:lnSpc>
            </a:pPr>
            <a:r>
              <a:rPr lang="en-US" sz="2000" b="1" dirty="0" smtClean="0"/>
              <a:t>f(</a:t>
            </a:r>
            <a:r>
              <a:rPr lang="en-US" sz="2000" b="1" dirty="0" err="1" smtClean="0"/>
              <a:t>nullptr</a:t>
            </a:r>
            <a:r>
              <a:rPr lang="en-US" sz="2000" b="1" dirty="0" smtClean="0"/>
              <a:t>);	//</a:t>
            </a:r>
            <a:r>
              <a:rPr lang="en-US" sz="2000" dirty="0" smtClean="0"/>
              <a:t> </a:t>
            </a:r>
            <a:r>
              <a:rPr lang="en-US" sz="2000" i="1" dirty="0" smtClean="0"/>
              <a:t>calls f(char*): </a:t>
            </a:r>
            <a:r>
              <a:rPr lang="en-US" sz="2000" i="1" dirty="0" err="1" smtClean="0"/>
              <a:t>nullptr</a:t>
            </a:r>
            <a:r>
              <a:rPr lang="en-US" sz="2000" i="1" dirty="0" smtClean="0"/>
              <a:t> is not an </a:t>
            </a:r>
            <a:r>
              <a:rPr lang="en-US" sz="2000" i="1" dirty="0" err="1" smtClean="0"/>
              <a:t>int</a:t>
            </a:r>
            <a:endParaRPr lang="en-US" sz="2000" i="1" dirty="0" smtClean="0"/>
          </a:p>
          <a:p>
            <a:pPr lvl="1" eaLnBrk="1" hangingPunct="1">
              <a:lnSpc>
                <a:spcPct val="90000"/>
              </a:lnSpc>
            </a:pPr>
            <a:r>
              <a:rPr lang="en-US" sz="2000" b="1" dirty="0" smtClean="0"/>
              <a:t>f(0);		//</a:t>
            </a:r>
            <a:r>
              <a:rPr lang="en-US" sz="2000" dirty="0" smtClean="0"/>
              <a:t> </a:t>
            </a:r>
            <a:r>
              <a:rPr lang="en-US" sz="2000" i="1" dirty="0" smtClean="0"/>
              <a:t>calls f(</a:t>
            </a:r>
            <a:r>
              <a:rPr lang="en-US" sz="2000" i="1" dirty="0" err="1" smtClean="0"/>
              <a:t>int</a:t>
            </a:r>
            <a:r>
              <a:rPr lang="en-US" sz="2000" i="1" dirty="0" smtClean="0"/>
              <a:t>): 0 is an </a:t>
            </a:r>
            <a:r>
              <a:rPr lang="en-US" sz="2000" i="1" dirty="0" err="1" smtClean="0"/>
              <a:t>int</a:t>
            </a:r>
            <a:endParaRPr lang="en-US" sz="2000" i="1" dirty="0" smtClean="0"/>
          </a:p>
          <a:p>
            <a:pPr lvl="1" eaLnBrk="1" hangingPunct="1">
              <a:lnSpc>
                <a:spcPct val="90000"/>
              </a:lnSpc>
            </a:pPr>
            <a:endParaRPr lang="en-US" sz="2000" i="1" dirty="0" smtClean="0"/>
          </a:p>
          <a:p>
            <a:pPr eaLnBrk="1" hangingPunct="1">
              <a:lnSpc>
                <a:spcPct val="90000"/>
              </a:lnSpc>
            </a:pPr>
            <a:r>
              <a:rPr lang="en-US" sz="2400" b="1" dirty="0" smtClean="0"/>
              <a:t>0</a:t>
            </a:r>
            <a:r>
              <a:rPr lang="en-US" sz="2400" dirty="0" smtClean="0"/>
              <a:t> still converts to the null pointer</a:t>
            </a:r>
          </a:p>
          <a:p>
            <a:pPr lvl="1" eaLnBrk="1" hangingPunct="1">
              <a:lnSpc>
                <a:spcPct val="90000"/>
              </a:lnSpc>
            </a:pPr>
            <a:r>
              <a:rPr lang="en-US" sz="2000" dirty="0" smtClean="0"/>
              <a:t>void g(char*);</a:t>
            </a:r>
          </a:p>
          <a:p>
            <a:pPr lvl="1" eaLnBrk="1" hangingPunct="1">
              <a:lnSpc>
                <a:spcPct val="90000"/>
              </a:lnSpc>
            </a:pPr>
            <a:r>
              <a:rPr lang="en-US" sz="2000" dirty="0" smtClean="0"/>
              <a:t>g(0);	// </a:t>
            </a:r>
            <a:r>
              <a:rPr lang="en-US" sz="2000" i="1" dirty="0" smtClean="0"/>
              <a:t>OK</a:t>
            </a:r>
            <a:endParaRPr lang="en-US" sz="1600" i="1" dirty="0" smtClean="0"/>
          </a:p>
          <a:p>
            <a:pPr eaLnBrk="1" hangingPunct="1">
              <a:lnSpc>
                <a:spcPct val="90000"/>
              </a:lnSpc>
            </a:pPr>
            <a:r>
              <a:rPr lang="en-US" sz="2400" b="1" dirty="0" smtClean="0"/>
              <a:t>NULL</a:t>
            </a:r>
            <a:r>
              <a:rPr lang="en-US" sz="2400" dirty="0" smtClean="0"/>
              <a:t> is still a macro for </a:t>
            </a:r>
            <a:r>
              <a:rPr lang="en-US" sz="2400" b="1" dirty="0" smtClean="0"/>
              <a:t>0</a:t>
            </a:r>
          </a:p>
          <a:p>
            <a:pPr lvl="1" eaLnBrk="1" hangingPunct="1">
              <a:lnSpc>
                <a:spcPct val="90000"/>
              </a:lnSpc>
            </a:pPr>
            <a:r>
              <a:rPr lang="en-US" sz="2000" dirty="0" smtClean="0"/>
              <a:t>People seem to chose (dubious) compatibility for utility </a:t>
            </a:r>
            <a:r>
              <a:rPr lang="en-US" sz="2000" dirty="0" smtClean="0">
                <a:sym typeface="Wingdings" pitchFamily="2" charset="2"/>
              </a:rPr>
              <a:t></a:t>
            </a:r>
            <a:endParaRPr lang="en-US" sz="2000" dirty="0" smtClean="0"/>
          </a:p>
          <a:p>
            <a:pPr eaLnBrk="1" hangingPunct="1">
              <a:lnSpc>
                <a:spcPct val="90000"/>
              </a:lnSpc>
            </a:pPr>
            <a:r>
              <a:rPr lang="en-US" sz="2400" dirty="0" smtClean="0"/>
              <a:t>There is just one </a:t>
            </a:r>
            <a:r>
              <a:rPr lang="en-US" sz="2400" dirty="0" err="1" smtClean="0"/>
              <a:t>nullptr</a:t>
            </a:r>
            <a:endParaRPr lang="en-US" sz="2400" dirty="0" smtClean="0"/>
          </a:p>
          <a:p>
            <a:pPr lvl="1" eaLnBrk="1" hangingPunct="1">
              <a:lnSpc>
                <a:spcPct val="90000"/>
              </a:lnSpc>
            </a:pPr>
            <a:r>
              <a:rPr lang="en-US" sz="2000" dirty="0" smtClean="0"/>
              <a:t>not a </a:t>
            </a:r>
            <a:r>
              <a:rPr lang="en-US" sz="2000" b="1" dirty="0" err="1" smtClean="0"/>
              <a:t>nullptr</a:t>
            </a:r>
            <a:r>
              <a:rPr lang="en-US" sz="2000" b="1" dirty="0" smtClean="0"/>
              <a:t>&lt;T&gt;</a:t>
            </a:r>
            <a:r>
              <a:rPr lang="en-US" sz="2000" dirty="0" smtClean="0"/>
              <a:t> for each </a:t>
            </a:r>
            <a:r>
              <a:rPr lang="en-US" sz="2000" b="1" dirty="0" smtClean="0"/>
              <a:t>T</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B96C3722-BB2E-41BB-A4D1-7E1D96050D5F}" type="slidenum">
              <a:rPr lang="en-US"/>
              <a:pPr/>
              <a:t>79</a:t>
            </a:fld>
            <a:endParaRPr lang="en-US"/>
          </a:p>
        </p:txBody>
      </p:sp>
      <p:sp>
        <p:nvSpPr>
          <p:cNvPr id="45059" name="Rectangle 2"/>
          <p:cNvSpPr>
            <a:spLocks noGrp="1" noChangeArrowheads="1"/>
          </p:cNvSpPr>
          <p:nvPr>
            <p:ph type="title"/>
          </p:nvPr>
        </p:nvSpPr>
        <p:spPr/>
        <p:txBody>
          <a:bodyPr/>
          <a:lstStyle/>
          <a:p>
            <a:pPr eaLnBrk="1" hangingPunct="1"/>
            <a:r>
              <a:rPr lang="en-US" smtClean="0"/>
              <a:t>Range </a:t>
            </a:r>
            <a:r>
              <a:rPr lang="en-US" b="1" smtClean="0"/>
              <a:t>for</a:t>
            </a:r>
            <a:r>
              <a:rPr lang="en-US" smtClean="0"/>
              <a:t> statement</a:t>
            </a:r>
          </a:p>
        </p:txBody>
      </p:sp>
      <p:sp>
        <p:nvSpPr>
          <p:cNvPr id="45060" name="Rectangle 3"/>
          <p:cNvSpPr>
            <a:spLocks noGrp="1" noChangeArrowheads="1"/>
          </p:cNvSpPr>
          <p:nvPr>
            <p:ph type="body" idx="1"/>
          </p:nvPr>
        </p:nvSpPr>
        <p:spPr>
          <a:xfrm>
            <a:off x="457200" y="1600200"/>
            <a:ext cx="8534400" cy="4953000"/>
          </a:xfrm>
        </p:spPr>
        <p:txBody>
          <a:bodyPr/>
          <a:lstStyle/>
          <a:p>
            <a:pPr eaLnBrk="1" hangingPunct="1">
              <a:lnSpc>
                <a:spcPct val="90000"/>
              </a:lnSpc>
            </a:pPr>
            <a:r>
              <a:rPr lang="en-US" sz="2800" dirty="0" smtClean="0"/>
              <a:t>Simple traversal of all elements in a sequence:</a:t>
            </a:r>
          </a:p>
          <a:p>
            <a:pPr eaLnBrk="1" hangingPunct="1">
              <a:lnSpc>
                <a:spcPct val="90000"/>
              </a:lnSpc>
              <a:buFontTx/>
              <a:buNone/>
            </a:pPr>
            <a:endParaRPr lang="en-US" sz="2000" dirty="0" smtClean="0"/>
          </a:p>
          <a:p>
            <a:pPr lvl="1" eaLnBrk="1" hangingPunct="1">
              <a:lnSpc>
                <a:spcPct val="90000"/>
              </a:lnSpc>
              <a:buFontTx/>
              <a:buNone/>
            </a:pPr>
            <a:r>
              <a:rPr lang="en-US" sz="1800" b="1" dirty="0" smtClean="0"/>
              <a:t>	</a:t>
            </a:r>
            <a:r>
              <a:rPr lang="en-US" sz="2000" b="1" dirty="0" smtClean="0"/>
              <a:t>for (</a:t>
            </a:r>
            <a:r>
              <a:rPr lang="en-US" sz="2000" b="1" dirty="0" err="1" smtClean="0"/>
              <a:t>int</a:t>
            </a:r>
            <a:r>
              <a:rPr lang="en-US" sz="2000" b="1" dirty="0" smtClean="0"/>
              <a:t> x : v) </a:t>
            </a:r>
            <a:r>
              <a:rPr lang="en-US" sz="2000" b="1" dirty="0" err="1" smtClean="0"/>
              <a:t>cout</a:t>
            </a:r>
            <a:r>
              <a:rPr lang="en-US" sz="2000" b="1" dirty="0" smtClean="0"/>
              <a:t> &lt;&lt; x &lt;&lt; ‘\n’;</a:t>
            </a:r>
          </a:p>
          <a:p>
            <a:pPr eaLnBrk="1" hangingPunct="1">
              <a:lnSpc>
                <a:spcPct val="90000"/>
              </a:lnSpc>
              <a:buFontTx/>
              <a:buNone/>
            </a:pPr>
            <a:endParaRPr lang="en-US" sz="2000" b="1" dirty="0" smtClean="0"/>
          </a:p>
          <a:p>
            <a:pPr eaLnBrk="1" hangingPunct="1">
              <a:lnSpc>
                <a:spcPct val="90000"/>
              </a:lnSpc>
            </a:pPr>
            <a:r>
              <a:rPr lang="en-US" sz="2800" dirty="0" smtClean="0"/>
              <a:t>We can define a sequence for every container</a:t>
            </a:r>
          </a:p>
          <a:p>
            <a:pPr lvl="1" eaLnBrk="1" hangingPunct="1">
              <a:lnSpc>
                <a:spcPct val="90000"/>
              </a:lnSpc>
            </a:pPr>
            <a:r>
              <a:rPr lang="en-US" sz="2400" dirty="0" smtClean="0"/>
              <a:t>And ranges, e.g. </a:t>
            </a:r>
            <a:r>
              <a:rPr lang="en-US" sz="2400" dirty="0" err="1" smtClean="0"/>
              <a:t>initializer_list</a:t>
            </a:r>
            <a:r>
              <a:rPr lang="en-US" sz="2400" dirty="0" smtClean="0"/>
              <a:t>, (even arrays):</a:t>
            </a:r>
          </a:p>
          <a:p>
            <a:pPr eaLnBrk="1" hangingPunct="1">
              <a:lnSpc>
                <a:spcPct val="90000"/>
              </a:lnSpc>
              <a:buFontTx/>
              <a:buNone/>
            </a:pPr>
            <a:endParaRPr lang="en-US" sz="2000" dirty="0" smtClean="0"/>
          </a:p>
          <a:p>
            <a:pPr lvl="2" eaLnBrk="1" hangingPunct="1">
              <a:lnSpc>
                <a:spcPct val="90000"/>
              </a:lnSpc>
              <a:buFontTx/>
              <a:buNone/>
            </a:pPr>
            <a:r>
              <a:rPr lang="en-US" sz="2000" b="1" dirty="0" smtClean="0"/>
              <a:t>template&lt;class C&gt;</a:t>
            </a:r>
          </a:p>
          <a:p>
            <a:pPr lvl="2" eaLnBrk="1" hangingPunct="1">
              <a:lnSpc>
                <a:spcPct val="90000"/>
              </a:lnSpc>
              <a:buFontTx/>
              <a:buNone/>
            </a:pPr>
            <a:r>
              <a:rPr lang="en-US" sz="2000" b="1" dirty="0" smtClean="0"/>
              <a:t>void </a:t>
            </a:r>
            <a:r>
              <a:rPr lang="en-US" sz="2000" b="1" dirty="0" err="1" smtClean="0"/>
              <a:t>clear_elements</a:t>
            </a:r>
            <a:r>
              <a:rPr lang="en-US" sz="2000" b="1" dirty="0" smtClean="0"/>
              <a:t>(C&amp; c)</a:t>
            </a:r>
          </a:p>
          <a:p>
            <a:pPr lvl="2" eaLnBrk="1" hangingPunct="1">
              <a:lnSpc>
                <a:spcPct val="90000"/>
              </a:lnSpc>
              <a:buFontTx/>
              <a:buNone/>
            </a:pPr>
            <a:r>
              <a:rPr lang="en-US" sz="2000" b="1" dirty="0" smtClean="0"/>
              <a:t>{</a:t>
            </a:r>
          </a:p>
          <a:p>
            <a:pPr lvl="2" eaLnBrk="1" hangingPunct="1">
              <a:lnSpc>
                <a:spcPct val="90000"/>
              </a:lnSpc>
              <a:buFontTx/>
              <a:buNone/>
            </a:pPr>
            <a:r>
              <a:rPr lang="en-US" sz="2000" b="1" dirty="0" smtClean="0"/>
              <a:t>	for (auto&amp; x : c) x = {};	// </a:t>
            </a:r>
            <a:r>
              <a:rPr lang="en-US" sz="2000" i="1" dirty="0" smtClean="0"/>
              <a:t>using &amp; avoids copying  and allows writing</a:t>
            </a:r>
          </a:p>
          <a:p>
            <a:pPr lvl="2" eaLnBrk="1" hangingPunct="1">
              <a:lnSpc>
                <a:spcPct val="90000"/>
              </a:lnSpc>
              <a:buFontTx/>
              <a:buNone/>
            </a:pPr>
            <a:r>
              <a:rPr lang="en-US" sz="2000" b="1" dirty="0" smtClean="0"/>
              <a:t>}</a:t>
            </a:r>
          </a:p>
          <a:p>
            <a:pPr lvl="2" eaLnBrk="1" hangingPunct="1">
              <a:lnSpc>
                <a:spcPct val="90000"/>
              </a:lnSpc>
              <a:buFontTx/>
              <a:buNone/>
            </a:pPr>
            <a:endParaRPr lang="en-US" sz="2000" b="1" dirty="0"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5486400" cy="1143000"/>
          </a:xfrm>
        </p:spPr>
        <p:txBody>
          <a:bodyPr/>
          <a:lstStyle/>
          <a:p>
            <a:r>
              <a:rPr lang="en-US" smtClean="0"/>
              <a:t>C++ applications</a:t>
            </a:r>
          </a:p>
        </p:txBody>
      </p:sp>
      <p:sp>
        <p:nvSpPr>
          <p:cNvPr id="15363" name="Content Placeholder 2"/>
          <p:cNvSpPr>
            <a:spLocks noGrp="1"/>
          </p:cNvSpPr>
          <p:nvPr>
            <p:ph idx="1"/>
          </p:nvPr>
        </p:nvSpPr>
        <p:spPr>
          <a:xfrm>
            <a:off x="287338" y="5072063"/>
            <a:ext cx="8567737" cy="839787"/>
          </a:xfrm>
        </p:spPr>
        <p:txBody>
          <a:bodyPr/>
          <a:lstStyle/>
          <a:p>
            <a:endParaRPr lang="en-US" smtClean="0"/>
          </a:p>
        </p:txBody>
      </p:sp>
      <p:sp>
        <p:nvSpPr>
          <p:cNvPr id="15364" name="Slide Number Placeholder 3"/>
          <p:cNvSpPr>
            <a:spLocks noGrp="1"/>
          </p:cNvSpPr>
          <p:nvPr>
            <p:ph type="sldNum" sz="quarter" idx="12"/>
          </p:nvPr>
        </p:nvSpPr>
        <p:spPr>
          <a:xfrm>
            <a:off x="457200" y="6245225"/>
            <a:ext cx="2133600" cy="476250"/>
          </a:xfrm>
          <a:noFill/>
        </p:spPr>
        <p:txBody>
          <a:bodyPr/>
          <a:lstStyle/>
          <a:p>
            <a:pPr algn="l"/>
            <a:fld id="{C47130D1-2C98-4C8C-BC44-FAF29DF3D11C}" type="slidenum">
              <a:rPr lang="da-DK" smtClean="0"/>
              <a:pPr algn="l"/>
              <a:t>8</a:t>
            </a:fld>
            <a:endParaRPr lang="da-DK" smtClean="0"/>
          </a:p>
        </p:txBody>
      </p:sp>
      <p:pic>
        <p:nvPicPr>
          <p:cNvPr id="15365" name="Picture 3" descr="C:\Documents and Settings\bs\Desktop\112book\Chapter Photos\Ch 1\1-3 engine.jpg"/>
          <p:cNvPicPr>
            <a:picLocks noChangeAspect="1" noChangeArrowheads="1"/>
          </p:cNvPicPr>
          <p:nvPr/>
        </p:nvPicPr>
        <p:blipFill>
          <a:blip r:embed="rId2" cstate="print"/>
          <a:srcRect/>
          <a:stretch>
            <a:fillRect/>
          </a:stretch>
        </p:blipFill>
        <p:spPr bwMode="auto">
          <a:xfrm>
            <a:off x="5429250" y="142875"/>
            <a:ext cx="3516313" cy="2508250"/>
          </a:xfrm>
          <a:prstGeom prst="rect">
            <a:avLst/>
          </a:prstGeom>
          <a:noFill/>
          <a:ln w="9525">
            <a:noFill/>
            <a:miter lim="800000"/>
            <a:headEnd/>
            <a:tailEnd/>
          </a:ln>
        </p:spPr>
      </p:pic>
      <p:pic>
        <p:nvPicPr>
          <p:cNvPr id="15366" name="Picture 1" descr="C:\Documents and Settings\bs\My Documents\My Pictures\Computer Science\29collider.span.jpg"/>
          <p:cNvPicPr>
            <a:picLocks noChangeAspect="1" noChangeArrowheads="1"/>
          </p:cNvPicPr>
          <p:nvPr/>
        </p:nvPicPr>
        <p:blipFill>
          <a:blip r:embed="rId3" cstate="print"/>
          <a:srcRect/>
          <a:stretch>
            <a:fillRect/>
          </a:stretch>
        </p:blipFill>
        <p:spPr bwMode="auto">
          <a:xfrm>
            <a:off x="304800" y="4191000"/>
            <a:ext cx="3500438" cy="2043113"/>
          </a:xfrm>
          <a:prstGeom prst="rect">
            <a:avLst/>
          </a:prstGeom>
          <a:noFill/>
          <a:ln w="9525">
            <a:noFill/>
            <a:miter lim="800000"/>
            <a:headEnd/>
            <a:tailEnd/>
          </a:ln>
        </p:spPr>
      </p:pic>
      <p:pic>
        <p:nvPicPr>
          <p:cNvPr id="15367" name="Picture 5" descr="C:\Documents and Settings\bs\My Documents\My Pictures\OpenOffice-main_Full.jpg"/>
          <p:cNvPicPr>
            <a:picLocks noChangeAspect="1" noChangeArrowheads="1"/>
          </p:cNvPicPr>
          <p:nvPr/>
        </p:nvPicPr>
        <p:blipFill>
          <a:blip r:embed="rId4" cstate="print"/>
          <a:srcRect/>
          <a:stretch>
            <a:fillRect/>
          </a:stretch>
        </p:blipFill>
        <p:spPr bwMode="auto">
          <a:xfrm>
            <a:off x="285750" y="2571750"/>
            <a:ext cx="785813" cy="588963"/>
          </a:xfrm>
          <a:prstGeom prst="rect">
            <a:avLst/>
          </a:prstGeom>
          <a:noFill/>
          <a:ln w="9525">
            <a:noFill/>
            <a:miter lim="800000"/>
            <a:headEnd/>
            <a:tailEnd/>
          </a:ln>
        </p:spPr>
      </p:pic>
      <p:pic>
        <p:nvPicPr>
          <p:cNvPr id="15368" name="Picture 6" descr="C:\Documents and Settings\bs\My Documents\My Pictures\images.jpeg"/>
          <p:cNvPicPr>
            <a:picLocks noChangeAspect="1" noChangeArrowheads="1"/>
          </p:cNvPicPr>
          <p:nvPr/>
        </p:nvPicPr>
        <p:blipFill>
          <a:blip r:embed="rId5" cstate="print"/>
          <a:srcRect/>
          <a:stretch>
            <a:fillRect/>
          </a:stretch>
        </p:blipFill>
        <p:spPr bwMode="auto">
          <a:xfrm>
            <a:off x="785813" y="3429000"/>
            <a:ext cx="650875" cy="622300"/>
          </a:xfrm>
          <a:prstGeom prst="rect">
            <a:avLst/>
          </a:prstGeom>
          <a:noFill/>
          <a:ln w="9525">
            <a:noFill/>
            <a:miter lim="800000"/>
            <a:headEnd/>
            <a:tailEnd/>
          </a:ln>
        </p:spPr>
      </p:pic>
      <p:pic>
        <p:nvPicPr>
          <p:cNvPr id="15369" name="Picture 7" descr="C:\Documents and Settings\bs\My Documents\My Pictures\java_logo.gif"/>
          <p:cNvPicPr>
            <a:picLocks noChangeAspect="1" noChangeArrowheads="1"/>
          </p:cNvPicPr>
          <p:nvPr/>
        </p:nvPicPr>
        <p:blipFill>
          <a:blip r:embed="rId6" cstate="print"/>
          <a:srcRect/>
          <a:stretch>
            <a:fillRect/>
          </a:stretch>
        </p:blipFill>
        <p:spPr bwMode="auto">
          <a:xfrm>
            <a:off x="6500813" y="2928938"/>
            <a:ext cx="642937" cy="1023937"/>
          </a:xfrm>
          <a:prstGeom prst="rect">
            <a:avLst/>
          </a:prstGeom>
          <a:noFill/>
          <a:ln w="9525">
            <a:noFill/>
            <a:miter lim="800000"/>
            <a:headEnd/>
            <a:tailEnd/>
          </a:ln>
        </p:spPr>
      </p:pic>
      <p:pic>
        <p:nvPicPr>
          <p:cNvPr id="15370" name="Picture 8" descr="C:\Documents and Settings\bs\My Documents\My Pictures\cslogo.png"/>
          <p:cNvPicPr>
            <a:picLocks noChangeAspect="1" noChangeArrowheads="1"/>
          </p:cNvPicPr>
          <p:nvPr/>
        </p:nvPicPr>
        <p:blipFill>
          <a:blip r:embed="rId7" cstate="print"/>
          <a:srcRect/>
          <a:stretch>
            <a:fillRect/>
          </a:stretch>
        </p:blipFill>
        <p:spPr bwMode="auto">
          <a:xfrm>
            <a:off x="7715250" y="3286125"/>
            <a:ext cx="828675" cy="746125"/>
          </a:xfrm>
          <a:prstGeom prst="rect">
            <a:avLst/>
          </a:prstGeom>
          <a:noFill/>
          <a:ln w="9525">
            <a:noFill/>
            <a:miter lim="800000"/>
            <a:headEnd/>
            <a:tailEnd/>
          </a:ln>
        </p:spPr>
      </p:pic>
      <p:pic>
        <p:nvPicPr>
          <p:cNvPr id="15371" name="Picture 9" descr="C:\Documents and Settings\bs\My Documents\My Pictures\_net_logo_2.jpg"/>
          <p:cNvPicPr>
            <a:picLocks noChangeAspect="1" noChangeArrowheads="1"/>
          </p:cNvPicPr>
          <p:nvPr/>
        </p:nvPicPr>
        <p:blipFill>
          <a:blip r:embed="rId8" cstate="print"/>
          <a:srcRect/>
          <a:stretch>
            <a:fillRect/>
          </a:stretch>
        </p:blipFill>
        <p:spPr bwMode="auto">
          <a:xfrm>
            <a:off x="1285875" y="2857500"/>
            <a:ext cx="977900" cy="652463"/>
          </a:xfrm>
          <a:prstGeom prst="rect">
            <a:avLst/>
          </a:prstGeom>
          <a:noFill/>
          <a:ln w="9525">
            <a:noFill/>
            <a:miter lim="800000"/>
            <a:headEnd/>
            <a:tailEnd/>
          </a:ln>
        </p:spPr>
      </p:pic>
      <p:pic>
        <p:nvPicPr>
          <p:cNvPr id="15372" name="Picture 3" descr="C:\Documents and Settings\bs\My Documents\My Pictures\google.jpeg"/>
          <p:cNvPicPr>
            <a:picLocks noChangeAspect="1" noChangeArrowheads="1"/>
          </p:cNvPicPr>
          <p:nvPr/>
        </p:nvPicPr>
        <p:blipFill>
          <a:blip r:embed="rId9" cstate="print"/>
          <a:srcRect/>
          <a:stretch>
            <a:fillRect/>
          </a:stretch>
        </p:blipFill>
        <p:spPr bwMode="auto">
          <a:xfrm>
            <a:off x="4214813" y="5313363"/>
            <a:ext cx="1074737" cy="758825"/>
          </a:xfrm>
          <a:prstGeom prst="rect">
            <a:avLst/>
          </a:prstGeom>
          <a:noFill/>
          <a:ln w="9525">
            <a:noFill/>
            <a:miter lim="800000"/>
            <a:headEnd/>
            <a:tailEnd/>
          </a:ln>
        </p:spPr>
      </p:pic>
      <p:pic>
        <p:nvPicPr>
          <p:cNvPr id="15373" name="Picture 2" descr="C:\Documents and Settings\bs\Desktop\112book\Chapter Photos\Ch 1\1-8 internet backbone.tif"/>
          <p:cNvPicPr>
            <a:picLocks noChangeAspect="1" noChangeArrowheads="1"/>
          </p:cNvPicPr>
          <p:nvPr/>
        </p:nvPicPr>
        <p:blipFill>
          <a:blip r:embed="rId10" cstate="print"/>
          <a:srcRect/>
          <a:stretch>
            <a:fillRect/>
          </a:stretch>
        </p:blipFill>
        <p:spPr bwMode="auto">
          <a:xfrm>
            <a:off x="2438400" y="2286000"/>
            <a:ext cx="3863975" cy="2166938"/>
          </a:xfrm>
          <a:prstGeom prst="rect">
            <a:avLst/>
          </a:prstGeom>
          <a:noFill/>
          <a:ln w="9525">
            <a:noFill/>
            <a:miter lim="800000"/>
            <a:headEnd/>
            <a:tailEnd/>
          </a:ln>
        </p:spPr>
      </p:pic>
      <p:pic>
        <p:nvPicPr>
          <p:cNvPr id="15374" name="Picture 2" descr="C:\Documents and Settings\bs\My Documents\My Pictures\Computer Science\16markets2-600.jpg"/>
          <p:cNvPicPr>
            <a:picLocks noChangeAspect="1" noChangeArrowheads="1"/>
          </p:cNvPicPr>
          <p:nvPr/>
        </p:nvPicPr>
        <p:blipFill>
          <a:blip r:embed="rId11" cstate="print"/>
          <a:srcRect/>
          <a:stretch>
            <a:fillRect/>
          </a:stretch>
        </p:blipFill>
        <p:spPr bwMode="auto">
          <a:xfrm>
            <a:off x="5468938" y="4143375"/>
            <a:ext cx="3476625" cy="1912938"/>
          </a:xfrm>
          <a:prstGeom prst="rect">
            <a:avLst/>
          </a:prstGeom>
          <a:noFill/>
          <a:ln w="9525">
            <a:noFill/>
            <a:miter lim="800000"/>
            <a:headEnd/>
            <a:tailEnd/>
          </a:ln>
        </p:spPr>
      </p:pic>
      <p:sp>
        <p:nvSpPr>
          <p:cNvPr id="15375" name="Footer Placeholder 14"/>
          <p:cNvSpPr>
            <a:spLocks noGrp="1"/>
          </p:cNvSpPr>
          <p:nvPr>
            <p:ph type="ftr" sz="quarter" idx="11"/>
          </p:nvPr>
        </p:nvSpPr>
        <p:spPr>
          <a:noFill/>
        </p:spPr>
        <p:txBody>
          <a:bodyPr/>
          <a:lstStyle/>
          <a:p>
            <a:r>
              <a:rPr lang="en-US" smtClean="0"/>
              <a:t>C++0x - Oct'10 - Stroustrup</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EE6963DB-E58B-4BB9-A816-2772044FBCF7}" type="slidenum">
              <a:rPr lang="en-US"/>
              <a:pPr/>
              <a:t>80</a:t>
            </a:fld>
            <a:endParaRPr lang="en-US"/>
          </a:p>
        </p:txBody>
      </p:sp>
      <p:sp>
        <p:nvSpPr>
          <p:cNvPr id="46083" name="Rectangle 2"/>
          <p:cNvSpPr>
            <a:spLocks noGrp="1" noChangeArrowheads="1"/>
          </p:cNvSpPr>
          <p:nvPr>
            <p:ph type="title"/>
          </p:nvPr>
        </p:nvSpPr>
        <p:spPr/>
        <p:txBody>
          <a:bodyPr/>
          <a:lstStyle/>
          <a:p>
            <a:pPr eaLnBrk="1" hangingPunct="1"/>
            <a:r>
              <a:rPr lang="en-US" smtClean="0"/>
              <a:t>Enum class</a:t>
            </a:r>
          </a:p>
        </p:txBody>
      </p:sp>
      <p:sp>
        <p:nvSpPr>
          <p:cNvPr id="46084" name="Rectangle 3"/>
          <p:cNvSpPr>
            <a:spLocks noGrp="1" noChangeArrowheads="1"/>
          </p:cNvSpPr>
          <p:nvPr>
            <p:ph type="body" idx="1"/>
          </p:nvPr>
        </p:nvSpPr>
        <p:spPr>
          <a:xfrm>
            <a:off x="457200" y="1600200"/>
            <a:ext cx="8229600" cy="4876800"/>
          </a:xfrm>
        </p:spPr>
        <p:txBody>
          <a:bodyPr/>
          <a:lstStyle/>
          <a:p>
            <a:pPr eaLnBrk="1" hangingPunct="1">
              <a:lnSpc>
                <a:spcPct val="80000"/>
              </a:lnSpc>
            </a:pPr>
            <a:r>
              <a:rPr lang="en-US" dirty="0" smtClean="0"/>
              <a:t>Strongly typed and scoped</a:t>
            </a:r>
          </a:p>
          <a:p>
            <a:pPr lvl="1" eaLnBrk="1" hangingPunct="1">
              <a:lnSpc>
                <a:spcPct val="80000"/>
              </a:lnSpc>
              <a:buFontTx/>
              <a:buNone/>
            </a:pPr>
            <a:r>
              <a:rPr lang="en-US" sz="2000" b="1" dirty="0" err="1" smtClean="0"/>
              <a:t>enum</a:t>
            </a:r>
            <a:r>
              <a:rPr lang="en-US" sz="2000" b="1" dirty="0" smtClean="0"/>
              <a:t> Alert { green, yellow, election, red };	// </a:t>
            </a:r>
            <a:r>
              <a:rPr lang="en-US" sz="2000" i="1" dirty="0" smtClean="0"/>
              <a:t>traditional </a:t>
            </a:r>
            <a:r>
              <a:rPr lang="en-US" sz="2000" i="1" dirty="0" err="1" smtClean="0"/>
              <a:t>enum</a:t>
            </a:r>
            <a:endParaRPr lang="en-US" sz="2000" i="1" dirty="0" smtClean="0"/>
          </a:p>
          <a:p>
            <a:pPr lvl="1" eaLnBrk="1" hangingPunct="1">
              <a:lnSpc>
                <a:spcPct val="80000"/>
              </a:lnSpc>
              <a:buFontTx/>
              <a:buNone/>
            </a:pPr>
            <a:r>
              <a:rPr lang="en-US" sz="2000" b="1" dirty="0" err="1" smtClean="0"/>
              <a:t>enum</a:t>
            </a:r>
            <a:r>
              <a:rPr lang="en-US" sz="2000" b="1" dirty="0" smtClean="0"/>
              <a:t> class Color { red, blue };		// </a:t>
            </a:r>
            <a:r>
              <a:rPr lang="en-US" sz="2000" i="1" dirty="0" smtClean="0"/>
              <a:t>strongly typed </a:t>
            </a:r>
            <a:r>
              <a:rPr lang="en-US" sz="2000" i="1" dirty="0" err="1" smtClean="0"/>
              <a:t>enum</a:t>
            </a:r>
            <a:endParaRPr lang="en-US" sz="2000" i="1" dirty="0" smtClean="0"/>
          </a:p>
          <a:p>
            <a:pPr lvl="1" eaLnBrk="1" hangingPunct="1">
              <a:lnSpc>
                <a:spcPct val="80000"/>
              </a:lnSpc>
              <a:buFontTx/>
              <a:buNone/>
            </a:pPr>
            <a:r>
              <a:rPr lang="en-US" sz="2000" b="1" dirty="0" err="1" smtClean="0"/>
              <a:t>enum</a:t>
            </a:r>
            <a:r>
              <a:rPr lang="en-US" sz="2000" b="1" dirty="0" smtClean="0"/>
              <a:t> class </a:t>
            </a:r>
            <a:r>
              <a:rPr lang="en-US" sz="2000" b="1" dirty="0" err="1" smtClean="0"/>
              <a:t>TrafficLight</a:t>
            </a:r>
            <a:r>
              <a:rPr lang="en-US" sz="2000" b="1" dirty="0" smtClean="0"/>
              <a:t> { red, yellow, green };</a:t>
            </a:r>
          </a:p>
          <a:p>
            <a:pPr lvl="1" eaLnBrk="1" hangingPunct="1">
              <a:lnSpc>
                <a:spcPct val="80000"/>
              </a:lnSpc>
              <a:buFontTx/>
              <a:buNone/>
            </a:pPr>
            <a:endParaRPr lang="en-US" sz="2000" b="1" dirty="0" smtClean="0"/>
          </a:p>
          <a:p>
            <a:pPr lvl="1" eaLnBrk="1" hangingPunct="1">
              <a:lnSpc>
                <a:spcPct val="80000"/>
              </a:lnSpc>
              <a:buFontTx/>
              <a:buNone/>
            </a:pPr>
            <a:r>
              <a:rPr lang="en-US" sz="2000" b="1" dirty="0" smtClean="0"/>
              <a:t>Alert a = 7;			// </a:t>
            </a:r>
            <a:r>
              <a:rPr lang="en-US" sz="2000" i="1" dirty="0" smtClean="0"/>
              <a:t>error (as ever in C++)</a:t>
            </a:r>
          </a:p>
          <a:p>
            <a:pPr lvl="1" eaLnBrk="1" hangingPunct="1">
              <a:lnSpc>
                <a:spcPct val="80000"/>
              </a:lnSpc>
              <a:buFontTx/>
              <a:buNone/>
            </a:pPr>
            <a:r>
              <a:rPr lang="en-US" sz="2000" b="1" dirty="0" smtClean="0"/>
              <a:t>Color c = 7;			// </a:t>
            </a:r>
            <a:r>
              <a:rPr lang="en-US" sz="2000" i="1" dirty="0" smtClean="0"/>
              <a:t>error</a:t>
            </a:r>
          </a:p>
          <a:p>
            <a:pPr lvl="1" eaLnBrk="1" hangingPunct="1">
              <a:lnSpc>
                <a:spcPct val="80000"/>
              </a:lnSpc>
              <a:buFontTx/>
              <a:buNone/>
            </a:pPr>
            <a:endParaRPr lang="en-US" sz="2000" dirty="0" smtClean="0"/>
          </a:p>
          <a:p>
            <a:pPr lvl="1" eaLnBrk="1" hangingPunct="1">
              <a:lnSpc>
                <a:spcPct val="80000"/>
              </a:lnSpc>
              <a:buFontTx/>
              <a:buNone/>
            </a:pPr>
            <a:r>
              <a:rPr lang="en-US" sz="2000" b="1" dirty="0" err="1" smtClean="0"/>
              <a:t>int</a:t>
            </a:r>
            <a:r>
              <a:rPr lang="en-US" sz="2000" b="1" dirty="0" smtClean="0"/>
              <a:t> a2 = red;			// </a:t>
            </a:r>
            <a:r>
              <a:rPr lang="en-US" sz="2000" i="1" dirty="0" smtClean="0"/>
              <a:t>ok: Alert-&gt;</a:t>
            </a:r>
            <a:r>
              <a:rPr lang="en-US" sz="2000" i="1" dirty="0" err="1" smtClean="0"/>
              <a:t>int</a:t>
            </a:r>
            <a:r>
              <a:rPr lang="en-US" sz="2000" i="1" dirty="0" smtClean="0"/>
              <a:t> conversion</a:t>
            </a:r>
          </a:p>
          <a:p>
            <a:pPr lvl="1" eaLnBrk="1" hangingPunct="1">
              <a:lnSpc>
                <a:spcPct val="80000"/>
              </a:lnSpc>
              <a:buFontTx/>
              <a:buNone/>
            </a:pPr>
            <a:r>
              <a:rPr lang="en-US" sz="2000" b="1" dirty="0" err="1" smtClean="0"/>
              <a:t>int</a:t>
            </a:r>
            <a:r>
              <a:rPr lang="en-US" sz="2000" b="1" dirty="0" smtClean="0"/>
              <a:t> a3 = Alert::red;		// </a:t>
            </a:r>
            <a:r>
              <a:rPr lang="en-US" sz="2000" i="1" dirty="0" smtClean="0"/>
              <a:t>error in C++98; ok in C++03</a:t>
            </a:r>
          </a:p>
          <a:p>
            <a:pPr lvl="1" eaLnBrk="1" hangingPunct="1">
              <a:lnSpc>
                <a:spcPct val="80000"/>
              </a:lnSpc>
              <a:buFontTx/>
              <a:buNone/>
            </a:pPr>
            <a:endParaRPr lang="en-US" sz="2000" dirty="0" smtClean="0"/>
          </a:p>
          <a:p>
            <a:pPr lvl="1" eaLnBrk="1" hangingPunct="1">
              <a:lnSpc>
                <a:spcPct val="80000"/>
              </a:lnSpc>
              <a:buFontTx/>
              <a:buNone/>
            </a:pPr>
            <a:r>
              <a:rPr lang="en-US" sz="2000" b="1" dirty="0" err="1" smtClean="0"/>
              <a:t>int</a:t>
            </a:r>
            <a:r>
              <a:rPr lang="en-US" sz="2000" b="1" dirty="0" smtClean="0"/>
              <a:t> a4 = blue;		// </a:t>
            </a:r>
            <a:r>
              <a:rPr lang="en-US" sz="2000" i="1" dirty="0" smtClean="0"/>
              <a:t>error: blue not in scope</a:t>
            </a:r>
          </a:p>
          <a:p>
            <a:pPr lvl="1" eaLnBrk="1" hangingPunct="1">
              <a:lnSpc>
                <a:spcPct val="80000"/>
              </a:lnSpc>
              <a:buFontTx/>
              <a:buNone/>
            </a:pPr>
            <a:r>
              <a:rPr lang="en-US" sz="2000" b="1" dirty="0" err="1" smtClean="0"/>
              <a:t>int</a:t>
            </a:r>
            <a:r>
              <a:rPr lang="en-US" sz="2000" b="1" dirty="0" smtClean="0"/>
              <a:t> a5 = Color::blue;		// </a:t>
            </a:r>
            <a:r>
              <a:rPr lang="en-US" sz="2000" i="1" dirty="0" smtClean="0"/>
              <a:t>error: not Color-&gt;</a:t>
            </a:r>
            <a:r>
              <a:rPr lang="en-US" sz="2000" i="1" dirty="0" err="1" smtClean="0"/>
              <a:t>int</a:t>
            </a:r>
            <a:r>
              <a:rPr lang="en-US" sz="2000" b="1" i="1" dirty="0" smtClean="0"/>
              <a:t> </a:t>
            </a:r>
            <a:r>
              <a:rPr lang="en-US" sz="2000" i="1" dirty="0" smtClean="0"/>
              <a:t>conversion</a:t>
            </a:r>
          </a:p>
          <a:p>
            <a:pPr lvl="1" eaLnBrk="1" hangingPunct="1">
              <a:lnSpc>
                <a:spcPct val="80000"/>
              </a:lnSpc>
              <a:buFontTx/>
              <a:buNone/>
            </a:pPr>
            <a:r>
              <a:rPr lang="en-US" sz="2000" b="1" dirty="0" smtClean="0"/>
              <a:t>Color a6 = Color::blue;	//</a:t>
            </a:r>
            <a:r>
              <a:rPr lang="en-US" sz="2000" dirty="0" smtClean="0"/>
              <a:t> </a:t>
            </a:r>
            <a:r>
              <a:rPr lang="en-US" sz="2000" i="1" dirty="0" smtClean="0"/>
              <a:t>ok</a:t>
            </a:r>
          </a:p>
          <a:p>
            <a:pPr eaLnBrk="1" hangingPunct="1">
              <a:lnSpc>
                <a:spcPct val="80000"/>
              </a:lnSpc>
            </a:pPr>
            <a:endParaRPr lang="en-US" dirty="0"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p>
            <a:fld id="{14CFC29E-CE71-42B8-BC2A-C91DA5C59E11}" type="slidenum">
              <a:rPr lang="en-US"/>
              <a:pPr/>
              <a:t>81</a:t>
            </a:fld>
            <a:endParaRPr lang="en-US"/>
          </a:p>
        </p:txBody>
      </p:sp>
      <p:sp>
        <p:nvSpPr>
          <p:cNvPr id="47107" name="Rectangle 2"/>
          <p:cNvSpPr>
            <a:spLocks noGrp="1" noChangeArrowheads="1"/>
          </p:cNvSpPr>
          <p:nvPr>
            <p:ph type="title"/>
          </p:nvPr>
        </p:nvSpPr>
        <p:spPr/>
        <p:txBody>
          <a:bodyPr/>
          <a:lstStyle/>
          <a:p>
            <a:pPr eaLnBrk="1" hangingPunct="1"/>
            <a:r>
              <a:rPr lang="en-US" smtClean="0"/>
              <a:t>Enum class</a:t>
            </a:r>
          </a:p>
        </p:txBody>
      </p:sp>
      <p:sp>
        <p:nvSpPr>
          <p:cNvPr id="47108" name="Rectangle 3"/>
          <p:cNvSpPr>
            <a:spLocks noGrp="1" noChangeArrowheads="1"/>
          </p:cNvSpPr>
          <p:nvPr>
            <p:ph type="body" idx="1"/>
          </p:nvPr>
        </p:nvSpPr>
        <p:spPr>
          <a:xfrm>
            <a:off x="457200" y="1600200"/>
            <a:ext cx="8229600" cy="4876800"/>
          </a:xfrm>
        </p:spPr>
        <p:txBody>
          <a:bodyPr/>
          <a:lstStyle/>
          <a:p>
            <a:pPr eaLnBrk="1" hangingPunct="1"/>
            <a:r>
              <a:rPr lang="en-US" dirty="0" smtClean="0"/>
              <a:t>Defined underlying type</a:t>
            </a:r>
          </a:p>
          <a:p>
            <a:pPr lvl="1" eaLnBrk="1" hangingPunct="1">
              <a:buFontTx/>
              <a:buNone/>
            </a:pPr>
            <a:r>
              <a:rPr lang="en-US" sz="2000" b="1" dirty="0" err="1" smtClean="0"/>
              <a:t>enum</a:t>
            </a:r>
            <a:r>
              <a:rPr lang="en-US" sz="2000" b="1" dirty="0" smtClean="0"/>
              <a:t> class Color : unsigned </a:t>
            </a:r>
            <a:r>
              <a:rPr lang="en-US" sz="2000" b="1" dirty="0" err="1" smtClean="0"/>
              <a:t>int</a:t>
            </a:r>
            <a:r>
              <a:rPr lang="en-US" sz="2000" b="1" dirty="0" smtClean="0"/>
              <a:t> { red, blue };</a:t>
            </a:r>
          </a:p>
          <a:p>
            <a:pPr lvl="1" eaLnBrk="1" hangingPunct="1">
              <a:buFontTx/>
              <a:buNone/>
            </a:pPr>
            <a:r>
              <a:rPr lang="en-US" sz="2000" b="1" dirty="0" err="1" smtClean="0"/>
              <a:t>enum</a:t>
            </a:r>
            <a:r>
              <a:rPr lang="en-US" sz="2000" b="1" dirty="0" smtClean="0"/>
              <a:t> class </a:t>
            </a:r>
            <a:r>
              <a:rPr lang="en-US" sz="2000" b="1" dirty="0" err="1" smtClean="0"/>
              <a:t>TrafficLight</a:t>
            </a:r>
            <a:r>
              <a:rPr lang="en-US" sz="2000" b="1" dirty="0" smtClean="0"/>
              <a:t> { red, yellow, green };	// </a:t>
            </a:r>
            <a:r>
              <a:rPr lang="en-US" sz="2000" i="1" dirty="0" smtClean="0"/>
              <a:t>underlying type is </a:t>
            </a:r>
            <a:r>
              <a:rPr lang="en-US" sz="2000" i="1" dirty="0" err="1" smtClean="0"/>
              <a:t>int</a:t>
            </a:r>
            <a:endParaRPr lang="en-US" sz="2000" i="1" dirty="0" smtClean="0"/>
          </a:p>
          <a:p>
            <a:pPr lvl="1" eaLnBrk="1" hangingPunct="1">
              <a:buFontTx/>
              <a:buNone/>
            </a:pPr>
            <a:endParaRPr lang="en-US" sz="2000" dirty="0" smtClean="0"/>
          </a:p>
          <a:p>
            <a:pPr lvl="1" eaLnBrk="1" hangingPunct="1">
              <a:buFontTx/>
              <a:buNone/>
            </a:pPr>
            <a:endParaRPr lang="en-US" sz="2000" b="1" dirty="0" smtClean="0"/>
          </a:p>
          <a:p>
            <a:pPr lvl="1" eaLnBrk="1" hangingPunct="1">
              <a:buFontTx/>
              <a:buNone/>
            </a:pPr>
            <a:r>
              <a:rPr lang="pt-BR" sz="2000" b="1" dirty="0" smtClean="0"/>
              <a:t>enum E { E1 = 1, E2 = 2, Ebig = 0xFFFFFFF0U };</a:t>
            </a:r>
          </a:p>
          <a:p>
            <a:pPr lvl="1" eaLnBrk="1" hangingPunct="1">
              <a:buFontTx/>
              <a:buNone/>
            </a:pPr>
            <a:r>
              <a:rPr lang="pt-BR" sz="2000" b="1" dirty="0" smtClean="0"/>
              <a:t>	// </a:t>
            </a:r>
            <a:r>
              <a:rPr lang="pt-BR" sz="2000" i="1" dirty="0" smtClean="0"/>
              <a:t>quick!</a:t>
            </a:r>
          </a:p>
          <a:p>
            <a:pPr lvl="1" eaLnBrk="1" hangingPunct="1">
              <a:buFontTx/>
              <a:buNone/>
            </a:pPr>
            <a:r>
              <a:rPr lang="pt-BR" sz="2000" b="1" dirty="0" smtClean="0"/>
              <a:t>	// </a:t>
            </a:r>
            <a:r>
              <a:rPr lang="pt-BR" sz="2000" i="1" dirty="0" smtClean="0"/>
              <a:t>What are the possible underlying types of E?</a:t>
            </a:r>
          </a:p>
          <a:p>
            <a:pPr lvl="1" eaLnBrk="1" hangingPunct="1">
              <a:buFontTx/>
              <a:buNone/>
            </a:pPr>
            <a:r>
              <a:rPr lang="pt-BR" sz="2000" b="1" dirty="0" smtClean="0"/>
              <a:t>	// </a:t>
            </a:r>
            <a:r>
              <a:rPr lang="pt-BR" sz="2000" i="1" dirty="0" smtClean="0"/>
              <a:t>Is Ebig greater than or less than -1?</a:t>
            </a:r>
          </a:p>
          <a:p>
            <a:pPr lvl="1" eaLnBrk="1" hangingPunct="1">
              <a:buFontTx/>
              <a:buNone/>
            </a:pPr>
            <a:r>
              <a:rPr lang="pt-BR" sz="2000" b="1" dirty="0" smtClean="0"/>
              <a:t>	// </a:t>
            </a:r>
            <a:r>
              <a:rPr lang="pt-BR" sz="2000" i="1" dirty="0" smtClean="0"/>
              <a:t>What do the compilers do?</a:t>
            </a:r>
            <a:endParaRPr lang="en-US" sz="2000" i="1" dirty="0"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p>
            <a:fld id="{A51BA1D7-A152-44FB-A1F4-A7C01F86EA4D}" type="slidenum">
              <a:rPr lang="en-US"/>
              <a:pPr/>
              <a:t>82</a:t>
            </a:fld>
            <a:endParaRPr lang="en-US"/>
          </a:p>
        </p:txBody>
      </p:sp>
      <p:sp>
        <p:nvSpPr>
          <p:cNvPr id="48131" name="Rectangle 2"/>
          <p:cNvSpPr>
            <a:spLocks noGrp="1" noChangeArrowheads="1"/>
          </p:cNvSpPr>
          <p:nvPr>
            <p:ph type="title"/>
          </p:nvPr>
        </p:nvSpPr>
        <p:spPr/>
        <p:txBody>
          <a:bodyPr/>
          <a:lstStyle/>
          <a:p>
            <a:pPr eaLnBrk="1" hangingPunct="1"/>
            <a:r>
              <a:rPr lang="en-US" smtClean="0"/>
              <a:t>Classical enum</a:t>
            </a:r>
          </a:p>
        </p:txBody>
      </p:sp>
      <p:graphicFrame>
        <p:nvGraphicFramePr>
          <p:cNvPr id="259075" name="Group 3"/>
          <p:cNvGraphicFramePr>
            <a:graphicFrameLocks noGrp="1"/>
          </p:cNvGraphicFramePr>
          <p:nvPr>
            <p:ph idx="1"/>
          </p:nvPr>
        </p:nvGraphicFramePr>
        <p:xfrm>
          <a:off x="457200" y="1295400"/>
          <a:ext cx="8458200" cy="5334001"/>
        </p:xfrm>
        <a:graphic>
          <a:graphicData uri="http://schemas.openxmlformats.org/drawingml/2006/table">
            <a:tbl>
              <a:tblPr/>
              <a:tblGrid>
                <a:gridCol w="2439988"/>
                <a:gridCol w="1020762"/>
                <a:gridCol w="727075"/>
                <a:gridCol w="850900"/>
                <a:gridCol w="3419475"/>
              </a:tblGrid>
              <a:tr h="5048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1"/>
                          </a:solidFill>
                          <a:effectLst/>
                          <a:latin typeface="Palatino Linotype" pitchFamily="18" charset="0"/>
                          <a:cs typeface="Times New Roman" pitchFamily="18" charset="0"/>
                        </a:rPr>
                        <a:t>Compiler</a:t>
                      </a:r>
                      <a:endParaRPr kumimoji="0" lang="en-US" sz="1800" b="0" i="0" u="none" strike="noStrike" cap="none" normalizeH="0" baseline="0" smtClean="0">
                        <a:ln>
                          <a:noFill/>
                        </a:ln>
                        <a:solidFill>
                          <a:schemeClr val="tx1"/>
                        </a:solidFill>
                        <a:effectLst/>
                        <a:latin typeface="Arial" charset="0"/>
                      </a:endParaRPr>
                    </a:p>
                  </a:txBody>
                  <a:tcPr horzOverflow="overflow">
                    <a:lnL cap="flat">
                      <a:noFill/>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1"/>
                          </a:solidFill>
                          <a:effectLst/>
                          <a:latin typeface="Palatino Linotype" pitchFamily="18" charset="0"/>
                          <a:cs typeface="Times New Roman" pitchFamily="18" charset="0"/>
                        </a:rPr>
                        <a:t>Ebig = ?</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1"/>
                          </a:solidFill>
                          <a:effectLst/>
                          <a:latin typeface="Palatino Linotype" pitchFamily="18" charset="0"/>
                          <a:cs typeface="Times New Roman" pitchFamily="18" charset="0"/>
                        </a:rPr>
                        <a:t>E1 ? -1</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1"/>
                          </a:solidFill>
                          <a:effectLst/>
                          <a:latin typeface="Palatino Linotype" pitchFamily="18" charset="0"/>
                          <a:cs typeface="Times New Roman" pitchFamily="18" charset="0"/>
                        </a:rPr>
                        <a:t>Ebig ? -1</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smtClean="0">
                          <a:ln>
                            <a:noFill/>
                          </a:ln>
                          <a:solidFill>
                            <a:schemeClr val="tx1"/>
                          </a:solidFill>
                          <a:effectLst/>
                          <a:latin typeface="Palatino Linotype" pitchFamily="18" charset="0"/>
                          <a:cs typeface="Times New Roman" pitchFamily="18" charset="0"/>
                        </a:rPr>
                        <a:t>Warning</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r>
              <a:tr h="4857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Borland 5.5.1</a:t>
                      </a:r>
                      <a:endParaRPr kumimoji="0" lang="en-US" sz="1800" b="0" i="0" u="none" strike="noStrike" cap="none" normalizeH="0" baseline="0" smtClean="0">
                        <a:ln>
                          <a:noFill/>
                        </a:ln>
                        <a:solidFill>
                          <a:schemeClr val="tx1"/>
                        </a:solidFill>
                        <a:effectLst/>
                        <a:latin typeface="Arial" charset="0"/>
                      </a:endParaRPr>
                    </a:p>
                  </a:txBody>
                  <a:tcP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-16</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greater</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1" u="none" strike="noStrike" cap="none" normalizeH="0" baseline="0" smtClean="0">
                          <a:ln>
                            <a:noFill/>
                          </a:ln>
                          <a:solidFill>
                            <a:schemeClr val="tx1"/>
                          </a:solidFill>
                          <a:effectLst/>
                          <a:latin typeface="Palatino Linotype" pitchFamily="18" charset="0"/>
                          <a:cs typeface="Times New Roman" pitchFamily="18" charset="0"/>
                        </a:rPr>
                        <a:t>none</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50641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Digital Mars 8.38</a:t>
                      </a:r>
                      <a:endParaRPr kumimoji="0" lang="en-US" sz="1800" b="0" i="0" u="none" strike="noStrike" cap="none" normalizeH="0" baseline="0" smtClean="0">
                        <a:ln>
                          <a:noFill/>
                        </a:ln>
                        <a:solidFill>
                          <a:schemeClr val="tx1"/>
                        </a:solidFill>
                        <a:effectLst/>
                        <a:latin typeface="Arial" charset="0"/>
                      </a:endParaRPr>
                    </a:p>
                  </a:txBody>
                  <a:tcP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4294967280</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greater</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greater</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1" u="none" strike="noStrike" cap="none" normalizeH="0" baseline="0" smtClean="0">
                          <a:ln>
                            <a:noFill/>
                          </a:ln>
                          <a:solidFill>
                            <a:schemeClr val="tx1"/>
                          </a:solidFill>
                          <a:effectLst/>
                          <a:latin typeface="Palatino Linotype" pitchFamily="18" charset="0"/>
                          <a:cs typeface="Times New Roman" pitchFamily="18" charset="0"/>
                        </a:rPr>
                        <a:t>none</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5048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Comeau 4.3.3 (EDG 3.3)</a:t>
                      </a:r>
                      <a:endParaRPr kumimoji="0" lang="en-US" sz="1800" b="0" i="0" u="none" strike="noStrike" cap="none" normalizeH="0" baseline="0" smtClean="0">
                        <a:ln>
                          <a:noFill/>
                        </a:ln>
                        <a:solidFill>
                          <a:schemeClr val="tx1"/>
                        </a:solidFill>
                        <a:effectLst/>
                        <a:latin typeface="Arial" charset="0"/>
                      </a:endParaRPr>
                    </a:p>
                  </a:txBody>
                  <a:tcP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4294967280</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integer conversion resulted in a change of sign</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5048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gcc 2.95.3</a:t>
                      </a:r>
                      <a:endParaRPr kumimoji="0" lang="en-US" sz="1800" b="0" i="0" u="none" strike="noStrike" cap="none" normalizeH="0" baseline="0" smtClean="0">
                        <a:ln>
                          <a:noFill/>
                        </a:ln>
                        <a:solidFill>
                          <a:schemeClr val="tx1"/>
                        </a:solidFill>
                        <a:effectLst/>
                        <a:latin typeface="Arial" charset="0"/>
                      </a:endParaRPr>
                    </a:p>
                  </a:txBody>
                  <a:tcP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4294967280</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comparison between signed and unsigned</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8064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gcc 3.3.2</a:t>
                      </a:r>
                      <a:endParaRPr kumimoji="0" lang="en-US" sz="1800" b="0" i="0" u="none" strike="noStrike" cap="none" normalizeH="0" baseline="0" smtClean="0">
                        <a:ln>
                          <a:noFill/>
                        </a:ln>
                        <a:solidFill>
                          <a:schemeClr val="tx1"/>
                        </a:solidFill>
                        <a:effectLst/>
                        <a:latin typeface="Arial" charset="0"/>
                      </a:endParaRPr>
                    </a:p>
                  </a:txBody>
                  <a:tcP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4294967280</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comparison between signed and unsigned </a:t>
                      </a:r>
                      <a:br>
                        <a:rPr kumimoji="0" lang="en-US" sz="900" b="0" i="0" u="none" strike="noStrike" cap="none" normalizeH="0" baseline="0" smtClean="0">
                          <a:ln>
                            <a:noFill/>
                          </a:ln>
                          <a:solidFill>
                            <a:schemeClr val="tx1"/>
                          </a:solidFill>
                          <a:effectLst/>
                          <a:latin typeface="Palatino Linotype" pitchFamily="18" charset="0"/>
                          <a:cs typeface="Times New Roman" pitchFamily="18" charset="0"/>
                        </a:rPr>
                      </a:b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integer expressions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50641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Metrowerks CodeWarrior 8.3</a:t>
                      </a:r>
                      <a:endParaRPr kumimoji="0" lang="en-US" sz="1800" b="0" i="0" u="none" strike="noStrike" cap="none" normalizeH="0" baseline="0" smtClean="0">
                        <a:ln>
                          <a:noFill/>
                        </a:ln>
                        <a:solidFill>
                          <a:schemeClr val="tx1"/>
                        </a:solidFill>
                        <a:effectLst/>
                        <a:latin typeface="Arial" charset="0"/>
                      </a:endParaRPr>
                    </a:p>
                  </a:txBody>
                  <a:tcP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-16</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greater</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1" u="none" strike="noStrike" cap="none" normalizeH="0" baseline="0" smtClean="0">
                          <a:ln>
                            <a:noFill/>
                          </a:ln>
                          <a:solidFill>
                            <a:schemeClr val="tx1"/>
                          </a:solidFill>
                          <a:effectLst/>
                          <a:latin typeface="Palatino Linotype" pitchFamily="18" charset="0"/>
                          <a:cs typeface="Times New Roman" pitchFamily="18" charset="0"/>
                        </a:rPr>
                        <a:t>none</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5048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Microsoft Visual C++ 6.0</a:t>
                      </a:r>
                      <a:endParaRPr kumimoji="0" lang="en-US" sz="1800" b="0" i="0" u="none" strike="noStrike" cap="none" normalizeH="0" baseline="0" smtClean="0">
                        <a:ln>
                          <a:noFill/>
                        </a:ln>
                        <a:solidFill>
                          <a:schemeClr val="tx1"/>
                        </a:solidFill>
                        <a:effectLst/>
                        <a:latin typeface="Arial" charset="0"/>
                      </a:endParaRPr>
                    </a:p>
                  </a:txBody>
                  <a:tcP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-16</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greater</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1" u="none" strike="noStrike" cap="none" normalizeH="0" baseline="0" smtClean="0">
                          <a:ln>
                            <a:noFill/>
                          </a:ln>
                          <a:solidFill>
                            <a:schemeClr val="tx1"/>
                          </a:solidFill>
                          <a:effectLst/>
                          <a:latin typeface="Palatino Linotype" pitchFamily="18" charset="0"/>
                          <a:cs typeface="Times New Roman" pitchFamily="18" charset="0"/>
                        </a:rPr>
                        <a:t>none</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5048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Microsoft Visual C++ 7.1</a:t>
                      </a:r>
                      <a:endParaRPr kumimoji="0" lang="en-US" sz="1800" b="0" i="0" u="none" strike="noStrike" cap="none" normalizeH="0" baseline="0" smtClean="0">
                        <a:ln>
                          <a:noFill/>
                        </a:ln>
                        <a:solidFill>
                          <a:schemeClr val="tx1"/>
                        </a:solidFill>
                        <a:effectLst/>
                        <a:latin typeface="Arial" charset="0"/>
                      </a:endParaRPr>
                    </a:p>
                  </a:txBody>
                  <a:tcP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4294967280</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1" u="none" strike="noStrike" cap="none" normalizeH="0" baseline="0" smtClean="0">
                          <a:ln>
                            <a:noFill/>
                          </a:ln>
                          <a:solidFill>
                            <a:schemeClr val="tx1"/>
                          </a:solidFill>
                          <a:effectLst/>
                          <a:latin typeface="Palatino Linotype" pitchFamily="18" charset="0"/>
                          <a:cs typeface="Times New Roman" pitchFamily="18" charset="0"/>
                        </a:rPr>
                        <a:t>none</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tr>
              <a:tr h="5048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Microsoft Visual C++ 8.0 (alpha)</a:t>
                      </a:r>
                      <a:endParaRPr kumimoji="0" lang="en-US" sz="1800" b="0" i="0" u="none" strike="noStrike" cap="none" normalizeH="0" baseline="0" smtClean="0">
                        <a:ln>
                          <a:noFill/>
                        </a:ln>
                        <a:solidFill>
                          <a:schemeClr val="tx1"/>
                        </a:solidFill>
                        <a:effectLst/>
                        <a:latin typeface="Arial" charset="0"/>
                      </a:endParaRPr>
                    </a:p>
                  </a:txBody>
                  <a:tcPr horzOverflow="overflow">
                    <a:lnL cap="flat">
                      <a:noFill/>
                    </a:lnL>
                    <a:lnR w="12700" cap="flat" cmpd="sng" algn="ctr">
                      <a:solidFill>
                        <a:srgbClr val="000000"/>
                      </a:solidFill>
                      <a:prstDash val="solid"/>
                      <a:round/>
                      <a:headEnd type="none" w="med" len="med"/>
                      <a:tailEnd type="none" w="med" len="med"/>
                    </a:lnR>
                    <a:lnT>
                      <a:noFill/>
                    </a:lnT>
                    <a:lnB cap="flat">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-16</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a:noFill/>
                    </a:lnR>
                    <a:lnT>
                      <a:noFill/>
                    </a:lnT>
                    <a:lnB cap="flat">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greater</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less</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Palatino Linotype" pitchFamily="18" charset="0"/>
                          <a:cs typeface="Times New Roman" pitchFamily="18" charset="0"/>
                        </a:rPr>
                        <a:t>signed/unsigned mismatch</a:t>
                      </a:r>
                      <a:endParaRPr kumimoji="0" lang="en-US" sz="1800" b="0" i="0" u="none" strike="noStrike" cap="none" normalizeH="0" baseline="0" smtClean="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noFill/>
                  </a:tcPr>
                </a:tc>
              </a:tr>
            </a:tbl>
          </a:graphicData>
        </a:graphic>
      </p:graphicFrame>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p:spPr>
        <p:txBody>
          <a:bodyPr/>
          <a:lstStyle/>
          <a:p>
            <a:fld id="{5A16FE7A-81A6-49E4-A554-FBE589BF2399}" type="slidenum">
              <a:rPr lang="en-US"/>
              <a:pPr/>
              <a:t>83</a:t>
            </a:fld>
            <a:endParaRPr lang="en-US"/>
          </a:p>
        </p:txBody>
      </p:sp>
      <p:sp>
        <p:nvSpPr>
          <p:cNvPr id="49155" name="Rectangle 2"/>
          <p:cNvSpPr>
            <a:spLocks noGrp="1" noChangeArrowheads="1"/>
          </p:cNvSpPr>
          <p:nvPr>
            <p:ph type="title"/>
          </p:nvPr>
        </p:nvSpPr>
        <p:spPr/>
        <p:txBody>
          <a:bodyPr/>
          <a:lstStyle/>
          <a:p>
            <a:pPr eaLnBrk="1" hangingPunct="1"/>
            <a:r>
              <a:rPr lang="en-US" smtClean="0"/>
              <a:t>Static assertions</a:t>
            </a:r>
          </a:p>
        </p:txBody>
      </p:sp>
      <p:sp>
        <p:nvSpPr>
          <p:cNvPr id="49156" name="Rectangle 3"/>
          <p:cNvSpPr>
            <a:spLocks noGrp="1" noChangeArrowheads="1"/>
          </p:cNvSpPr>
          <p:nvPr>
            <p:ph type="body" idx="1"/>
          </p:nvPr>
        </p:nvSpPr>
        <p:spPr>
          <a:xfrm>
            <a:off x="457200" y="1600200"/>
            <a:ext cx="8229600" cy="4800600"/>
          </a:xfrm>
        </p:spPr>
        <p:txBody>
          <a:bodyPr/>
          <a:lstStyle/>
          <a:p>
            <a:pPr eaLnBrk="1" hangingPunct="1">
              <a:lnSpc>
                <a:spcPct val="90000"/>
              </a:lnSpc>
            </a:pPr>
            <a:r>
              <a:rPr lang="en-US" sz="2400" dirty="0" smtClean="0"/>
              <a:t>Compile time assertions</a:t>
            </a:r>
          </a:p>
          <a:p>
            <a:pPr lvl="1" eaLnBrk="1" hangingPunct="1">
              <a:lnSpc>
                <a:spcPct val="90000"/>
              </a:lnSpc>
            </a:pPr>
            <a:r>
              <a:rPr lang="en-US" sz="2000" dirty="0" smtClean="0"/>
              <a:t>Not macro hacking</a:t>
            </a:r>
          </a:p>
          <a:p>
            <a:pPr lvl="1" eaLnBrk="1" hangingPunct="1">
              <a:lnSpc>
                <a:spcPct val="90000"/>
              </a:lnSpc>
            </a:pPr>
            <a:r>
              <a:rPr lang="en-US" sz="2000" dirty="0" smtClean="0"/>
              <a:t>Failure is compilation error</a:t>
            </a:r>
          </a:p>
          <a:p>
            <a:pPr lvl="1" eaLnBrk="1" hangingPunct="1">
              <a:lnSpc>
                <a:spcPct val="90000"/>
              </a:lnSpc>
            </a:pPr>
            <a:r>
              <a:rPr lang="en-US" sz="2000" dirty="0" smtClean="0"/>
              <a:t>String printed in case of failure</a:t>
            </a:r>
          </a:p>
          <a:p>
            <a:pPr lvl="1" eaLnBrk="1" hangingPunct="1">
              <a:lnSpc>
                <a:spcPct val="90000"/>
              </a:lnSpc>
            </a:pPr>
            <a:r>
              <a:rPr lang="en-US" sz="2000" dirty="0" smtClean="0"/>
              <a:t>Syntactically a declaration (so it can appear just about everywhere)</a:t>
            </a:r>
          </a:p>
          <a:p>
            <a:pPr lvl="1" eaLnBrk="1" hangingPunct="1">
              <a:lnSpc>
                <a:spcPct val="90000"/>
              </a:lnSpc>
            </a:pPr>
            <a:endParaRPr lang="en-US" sz="2000" dirty="0" smtClean="0"/>
          </a:p>
          <a:p>
            <a:pPr lvl="1" eaLnBrk="1" hangingPunct="1">
              <a:lnSpc>
                <a:spcPct val="90000"/>
              </a:lnSpc>
              <a:buFontTx/>
              <a:buNone/>
            </a:pPr>
            <a:r>
              <a:rPr lang="en-US" sz="2000" b="1" dirty="0" err="1" smtClean="0"/>
              <a:t>static_assert</a:t>
            </a:r>
            <a:r>
              <a:rPr lang="en-US" sz="2000" b="1" dirty="0" smtClean="0"/>
              <a:t>(4&lt;=</a:t>
            </a:r>
            <a:r>
              <a:rPr lang="en-US" sz="2000" b="1" dirty="0" err="1" smtClean="0"/>
              <a:t>sizeof</a:t>
            </a:r>
            <a:r>
              <a:rPr lang="en-US" sz="2000" b="1" dirty="0" smtClean="0"/>
              <a:t>(</a:t>
            </a:r>
            <a:r>
              <a:rPr lang="en-US" sz="2000" b="1" dirty="0" err="1" smtClean="0"/>
              <a:t>int</a:t>
            </a:r>
            <a:r>
              <a:rPr lang="en-US" sz="2000" b="1" dirty="0" smtClean="0"/>
              <a:t>) , "32-bit its needed");</a:t>
            </a:r>
          </a:p>
          <a:p>
            <a:pPr lvl="1" eaLnBrk="1" hangingPunct="1">
              <a:lnSpc>
                <a:spcPct val="90000"/>
              </a:lnSpc>
              <a:buFontTx/>
              <a:buNone/>
            </a:pPr>
            <a:endParaRPr lang="en-US" sz="2000" b="1" dirty="0" smtClean="0"/>
          </a:p>
          <a:p>
            <a:pPr lvl="1" eaLnBrk="1" hangingPunct="1">
              <a:lnSpc>
                <a:spcPct val="90000"/>
              </a:lnSpc>
              <a:buFontTx/>
              <a:buNone/>
            </a:pPr>
            <a:r>
              <a:rPr lang="en-US" sz="2000" b="1" dirty="0" smtClean="0"/>
              <a:t>template &lt;class </a:t>
            </a:r>
            <a:r>
              <a:rPr lang="en-US" sz="2000" b="1" dirty="0" err="1" smtClean="0"/>
              <a:t>charT</a:t>
            </a:r>
            <a:r>
              <a:rPr lang="en-US" sz="2000" b="1" dirty="0" smtClean="0"/>
              <a:t>, class traits&gt;</a:t>
            </a:r>
          </a:p>
          <a:p>
            <a:pPr lvl="1" eaLnBrk="1" hangingPunct="1">
              <a:lnSpc>
                <a:spcPct val="90000"/>
              </a:lnSpc>
              <a:buFontTx/>
              <a:buNone/>
            </a:pPr>
            <a:r>
              <a:rPr lang="en-US" sz="2000" b="1" dirty="0" smtClean="0"/>
              <a:t>class </a:t>
            </a:r>
            <a:r>
              <a:rPr lang="en-US" sz="2000" b="1" dirty="0" err="1" smtClean="0"/>
              <a:t>basic_string</a:t>
            </a:r>
            <a:r>
              <a:rPr lang="en-US" sz="2000" b="1" dirty="0" smtClean="0"/>
              <a:t> {</a:t>
            </a:r>
          </a:p>
          <a:p>
            <a:pPr lvl="1" eaLnBrk="1" hangingPunct="1">
              <a:lnSpc>
                <a:spcPct val="90000"/>
              </a:lnSpc>
              <a:buFontTx/>
              <a:buNone/>
            </a:pPr>
            <a:r>
              <a:rPr lang="en-US" sz="2000" b="1" dirty="0" smtClean="0"/>
              <a:t>	</a:t>
            </a:r>
            <a:r>
              <a:rPr lang="en-US" sz="2000" b="1" dirty="0" err="1" smtClean="0"/>
              <a:t>static_assert</a:t>
            </a:r>
            <a:r>
              <a:rPr lang="en-US" sz="2000" b="1" dirty="0" smtClean="0"/>
              <a:t>(</a:t>
            </a:r>
            <a:r>
              <a:rPr lang="en-US" sz="2000" b="1" dirty="0" err="1" smtClean="0"/>
              <a:t>is_pod</a:t>
            </a:r>
            <a:r>
              <a:rPr lang="en-US" sz="2000" b="1" dirty="0" smtClean="0"/>
              <a:t>&lt;</a:t>
            </a:r>
            <a:r>
              <a:rPr lang="en-US" sz="2000" b="1" dirty="0" err="1" smtClean="0"/>
              <a:t>charT</a:t>
            </a:r>
            <a:r>
              <a:rPr lang="en-US" sz="2000" b="1" dirty="0" smtClean="0"/>
              <a:t>&gt;::value,</a:t>
            </a:r>
          </a:p>
          <a:p>
            <a:pPr lvl="1" eaLnBrk="1" hangingPunct="1">
              <a:lnSpc>
                <a:spcPct val="90000"/>
              </a:lnSpc>
              <a:buFontTx/>
              <a:buNone/>
            </a:pPr>
            <a:r>
              <a:rPr lang="en-US" sz="2000" b="1" dirty="0" smtClean="0"/>
              <a:t>			     "std::</a:t>
            </a:r>
            <a:r>
              <a:rPr lang="en-US" sz="2000" b="1" dirty="0" err="1" smtClean="0"/>
              <a:t>basic_sting</a:t>
            </a:r>
            <a:r>
              <a:rPr lang="en-US" sz="2000" b="1" dirty="0" smtClean="0"/>
              <a:t> character type must be a POD");</a:t>
            </a:r>
          </a:p>
          <a:p>
            <a:pPr lvl="1" eaLnBrk="1" hangingPunct="1">
              <a:lnSpc>
                <a:spcPct val="90000"/>
              </a:lnSpc>
              <a:buFontTx/>
              <a:buNone/>
            </a:pPr>
            <a:r>
              <a:rPr lang="en-US" sz="2000" b="1" dirty="0" smtClean="0"/>
              <a:t>	// </a:t>
            </a:r>
            <a:r>
              <a:rPr lang="en-US" sz="2000" dirty="0" smtClean="0"/>
              <a:t>...</a:t>
            </a:r>
          </a:p>
          <a:p>
            <a:pPr lvl="1" eaLnBrk="1" hangingPunct="1">
              <a:lnSpc>
                <a:spcPct val="90000"/>
              </a:lnSpc>
              <a:buFontTx/>
              <a:buNone/>
            </a:pPr>
            <a:r>
              <a:rPr lang="en-US" sz="2000" b="1" dirty="0" smtClean="0"/>
              <a:t>}; </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p>
            <a:fld id="{8F9579A0-BB11-44E1-96DF-B81C3DC3D08A}" type="slidenum">
              <a:rPr lang="en-US"/>
              <a:pPr/>
              <a:t>84</a:t>
            </a:fld>
            <a:endParaRPr lang="en-US"/>
          </a:p>
        </p:txBody>
      </p:sp>
      <p:sp>
        <p:nvSpPr>
          <p:cNvPr id="50179" name="Rectangle 2"/>
          <p:cNvSpPr>
            <a:spLocks noGrp="1" noChangeArrowheads="1"/>
          </p:cNvSpPr>
          <p:nvPr>
            <p:ph type="title"/>
          </p:nvPr>
        </p:nvSpPr>
        <p:spPr/>
        <p:txBody>
          <a:bodyPr/>
          <a:lstStyle/>
          <a:p>
            <a:pPr eaLnBrk="1" hangingPunct="1"/>
            <a:r>
              <a:rPr lang="en-US" smtClean="0"/>
              <a:t>Lambdas</a:t>
            </a:r>
          </a:p>
        </p:txBody>
      </p:sp>
      <p:sp>
        <p:nvSpPr>
          <p:cNvPr id="50180" name="Rectangle 3"/>
          <p:cNvSpPr>
            <a:spLocks noGrp="1" noChangeArrowheads="1"/>
          </p:cNvSpPr>
          <p:nvPr>
            <p:ph type="body" idx="1"/>
          </p:nvPr>
        </p:nvSpPr>
        <p:spPr>
          <a:xfrm>
            <a:off x="457200" y="1600200"/>
            <a:ext cx="8534400" cy="4648200"/>
          </a:xfrm>
        </p:spPr>
        <p:txBody>
          <a:bodyPr/>
          <a:lstStyle/>
          <a:p>
            <a:pPr eaLnBrk="1" hangingPunct="1"/>
            <a:r>
              <a:rPr lang="en-US" sz="2800" dirty="0" smtClean="0"/>
              <a:t>Example: Find element less that 7”</a:t>
            </a:r>
          </a:p>
          <a:p>
            <a:pPr lvl="1" eaLnBrk="1" hangingPunct="1"/>
            <a:r>
              <a:rPr lang="en-US" sz="2400" dirty="0" smtClean="0"/>
              <a:t>C++98: you must use a non-local class</a:t>
            </a:r>
          </a:p>
          <a:p>
            <a:pPr lvl="2" eaLnBrk="1" hangingPunct="1">
              <a:buFontTx/>
              <a:buNone/>
            </a:pPr>
            <a:r>
              <a:rPr lang="en-US" sz="2000" b="1" dirty="0" err="1" smtClean="0"/>
              <a:t>struct</a:t>
            </a:r>
            <a:r>
              <a:rPr lang="en-US" sz="2000" b="1" dirty="0" smtClean="0"/>
              <a:t> </a:t>
            </a:r>
            <a:r>
              <a:rPr lang="en-US" sz="2000" b="1" dirty="0" err="1" smtClean="0"/>
              <a:t>Less_than</a:t>
            </a:r>
            <a:r>
              <a:rPr lang="en-US" sz="2000" b="1" dirty="0" smtClean="0"/>
              <a:t> {</a:t>
            </a:r>
          </a:p>
          <a:p>
            <a:pPr lvl="2" eaLnBrk="1" hangingPunct="1">
              <a:buFontTx/>
              <a:buNone/>
            </a:pPr>
            <a:r>
              <a:rPr lang="en-US" sz="2000" b="1" dirty="0" smtClean="0"/>
              <a:t>	</a:t>
            </a:r>
            <a:r>
              <a:rPr lang="en-US" sz="2000" b="1" dirty="0" err="1" smtClean="0"/>
              <a:t>int</a:t>
            </a:r>
            <a:r>
              <a:rPr lang="en-US" sz="2000" b="1" dirty="0" smtClean="0"/>
              <a:t> v;</a:t>
            </a:r>
          </a:p>
          <a:p>
            <a:pPr lvl="2" eaLnBrk="1" hangingPunct="1">
              <a:buFontTx/>
              <a:buNone/>
            </a:pPr>
            <a:r>
              <a:rPr lang="en-US" sz="2000" b="1" dirty="0" smtClean="0"/>
              <a:t>	</a:t>
            </a:r>
            <a:r>
              <a:rPr lang="en-US" sz="2000" b="1" dirty="0" err="1" smtClean="0"/>
              <a:t>Less_than</a:t>
            </a:r>
            <a:r>
              <a:rPr lang="en-US" sz="2000" b="1" dirty="0" smtClean="0"/>
              <a:t>(</a:t>
            </a:r>
            <a:r>
              <a:rPr lang="en-US" sz="2000" b="1" dirty="0" err="1" smtClean="0"/>
              <a:t>int</a:t>
            </a:r>
            <a:r>
              <a:rPr lang="en-US" sz="2000" b="1" dirty="0" smtClean="0"/>
              <a:t> vv):v(vv) { }</a:t>
            </a:r>
          </a:p>
          <a:p>
            <a:pPr lvl="2" eaLnBrk="1" hangingPunct="1">
              <a:buFontTx/>
              <a:buNone/>
            </a:pPr>
            <a:r>
              <a:rPr lang="en-US" sz="2000" b="1" dirty="0" smtClean="0"/>
              <a:t>	</a:t>
            </a:r>
            <a:r>
              <a:rPr lang="en-US" sz="2000" b="1" dirty="0" err="1" smtClean="0"/>
              <a:t>bool</a:t>
            </a:r>
            <a:r>
              <a:rPr lang="en-US" sz="2000" b="1" dirty="0" smtClean="0"/>
              <a:t> operator()(</a:t>
            </a:r>
            <a:r>
              <a:rPr lang="en-US" sz="2000" b="1" dirty="0" err="1" smtClean="0"/>
              <a:t>int</a:t>
            </a:r>
            <a:r>
              <a:rPr lang="en-US" sz="2000" b="1" dirty="0" smtClean="0"/>
              <a:t> x) const { return x&lt;v;}</a:t>
            </a:r>
          </a:p>
          <a:p>
            <a:pPr lvl="2" eaLnBrk="1" hangingPunct="1">
              <a:buFontTx/>
              <a:buNone/>
            </a:pPr>
            <a:r>
              <a:rPr lang="en-US" sz="2000" b="1" dirty="0" smtClean="0"/>
              <a:t>};</a:t>
            </a:r>
          </a:p>
          <a:p>
            <a:pPr lvl="2" eaLnBrk="1" hangingPunct="1">
              <a:buFontTx/>
              <a:buNone/>
            </a:pPr>
            <a:endParaRPr lang="en-US" sz="2000" b="1" dirty="0" smtClean="0"/>
          </a:p>
          <a:p>
            <a:pPr lvl="2" eaLnBrk="1" hangingPunct="1">
              <a:buFontTx/>
              <a:buNone/>
            </a:pPr>
            <a:r>
              <a:rPr lang="en-US" sz="2000" b="1" dirty="0" smtClean="0"/>
              <a:t>void f(vector&lt;</a:t>
            </a:r>
            <a:r>
              <a:rPr lang="en-US" sz="2000" b="1" dirty="0" err="1" smtClean="0"/>
              <a:t>int</a:t>
            </a:r>
            <a:r>
              <a:rPr lang="en-US" sz="2000" b="1" dirty="0" smtClean="0"/>
              <a:t>&gt;&amp; v)</a:t>
            </a:r>
          </a:p>
          <a:p>
            <a:pPr lvl="2" eaLnBrk="1" hangingPunct="1">
              <a:buFontTx/>
              <a:buNone/>
            </a:pPr>
            <a:r>
              <a:rPr lang="en-US" sz="2000" b="1" dirty="0" smtClean="0"/>
              <a:t>{</a:t>
            </a:r>
          </a:p>
          <a:p>
            <a:pPr lvl="2" eaLnBrk="1" hangingPunct="1">
              <a:buFontTx/>
              <a:buNone/>
            </a:pPr>
            <a:r>
              <a:rPr lang="en-US" sz="2000" b="1" dirty="0" smtClean="0"/>
              <a:t>	auto p = </a:t>
            </a:r>
            <a:r>
              <a:rPr lang="en-US" sz="2000" b="1" dirty="0" err="1" smtClean="0"/>
              <a:t>find_if</a:t>
            </a:r>
            <a:r>
              <a:rPr lang="en-US" sz="2000" b="1" dirty="0" smtClean="0"/>
              <a:t>(</a:t>
            </a:r>
            <a:r>
              <a:rPr lang="en-US" sz="2000" b="1" dirty="0" err="1" smtClean="0"/>
              <a:t>v.begin</a:t>
            </a:r>
            <a:r>
              <a:rPr lang="en-US" sz="2000" b="1" dirty="0" smtClean="0"/>
              <a:t>(), </a:t>
            </a:r>
            <a:r>
              <a:rPr lang="en-US" sz="2000" b="1" dirty="0" err="1" smtClean="0"/>
              <a:t>v.end</a:t>
            </a:r>
            <a:r>
              <a:rPr lang="en-US" sz="2000" b="1" dirty="0" smtClean="0"/>
              <a:t>(), </a:t>
            </a:r>
            <a:r>
              <a:rPr lang="en-US" sz="2000" b="1" dirty="0" err="1" smtClean="0"/>
              <a:t>Less_than</a:t>
            </a:r>
            <a:r>
              <a:rPr lang="en-US" sz="2000" b="1" dirty="0" smtClean="0"/>
              <a:t>(7));</a:t>
            </a:r>
          </a:p>
          <a:p>
            <a:pPr lvl="2" eaLnBrk="1" hangingPunct="1">
              <a:buFontTx/>
              <a:buNone/>
            </a:pPr>
            <a:r>
              <a:rPr lang="en-US" sz="2000" b="1" dirty="0" smtClean="0"/>
              <a:t>}</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p>
            <a:fld id="{71990FE2-C0FE-46F4-8E05-E7DFF5BD2905}" type="slidenum">
              <a:rPr lang="en-US"/>
              <a:pPr/>
              <a:t>85</a:t>
            </a:fld>
            <a:endParaRPr lang="en-US"/>
          </a:p>
        </p:txBody>
      </p:sp>
      <p:sp>
        <p:nvSpPr>
          <p:cNvPr id="51203" name="Rectangle 2"/>
          <p:cNvSpPr>
            <a:spLocks noGrp="1" noChangeArrowheads="1"/>
          </p:cNvSpPr>
          <p:nvPr>
            <p:ph type="title"/>
          </p:nvPr>
        </p:nvSpPr>
        <p:spPr/>
        <p:txBody>
          <a:bodyPr/>
          <a:lstStyle/>
          <a:p>
            <a:pPr eaLnBrk="1" hangingPunct="1"/>
            <a:r>
              <a:rPr lang="en-US" smtClean="0"/>
              <a:t>Lambdas</a:t>
            </a:r>
          </a:p>
        </p:txBody>
      </p:sp>
      <p:sp>
        <p:nvSpPr>
          <p:cNvPr id="51204" name="Rectangle 3"/>
          <p:cNvSpPr>
            <a:spLocks noGrp="1" noChangeArrowheads="1"/>
          </p:cNvSpPr>
          <p:nvPr>
            <p:ph type="body" idx="1"/>
          </p:nvPr>
        </p:nvSpPr>
        <p:spPr>
          <a:xfrm>
            <a:off x="457200" y="1600200"/>
            <a:ext cx="8534400" cy="4648200"/>
          </a:xfrm>
        </p:spPr>
        <p:txBody>
          <a:bodyPr/>
          <a:lstStyle/>
          <a:p>
            <a:pPr eaLnBrk="1" hangingPunct="1">
              <a:lnSpc>
                <a:spcPct val="90000"/>
              </a:lnSpc>
            </a:pPr>
            <a:r>
              <a:rPr lang="en-US" sz="2800" dirty="0" smtClean="0"/>
              <a:t>Example: “Find element less that 7”</a:t>
            </a:r>
          </a:p>
          <a:p>
            <a:pPr lvl="1" eaLnBrk="1" hangingPunct="1">
              <a:lnSpc>
                <a:spcPct val="90000"/>
              </a:lnSpc>
            </a:pPr>
            <a:r>
              <a:rPr lang="en-US" sz="2400" dirty="0" smtClean="0"/>
              <a:t>C++0x: you can use a local class</a:t>
            </a:r>
          </a:p>
          <a:p>
            <a:pPr lvl="2" eaLnBrk="1" hangingPunct="1">
              <a:lnSpc>
                <a:spcPct val="90000"/>
              </a:lnSpc>
              <a:buFontTx/>
              <a:buNone/>
            </a:pPr>
            <a:endParaRPr lang="en-US" sz="2000" b="1" dirty="0" smtClean="0"/>
          </a:p>
          <a:p>
            <a:pPr lvl="2" eaLnBrk="1" hangingPunct="1">
              <a:lnSpc>
                <a:spcPct val="90000"/>
              </a:lnSpc>
              <a:buFontTx/>
              <a:buNone/>
            </a:pPr>
            <a:r>
              <a:rPr lang="en-US" sz="2000" b="1" dirty="0" smtClean="0"/>
              <a:t>void f(vector&lt;</a:t>
            </a:r>
            <a:r>
              <a:rPr lang="en-US" sz="2000" b="1" dirty="0" err="1" smtClean="0"/>
              <a:t>int</a:t>
            </a:r>
            <a:r>
              <a:rPr lang="en-US" sz="2000" b="1" dirty="0" smtClean="0"/>
              <a:t>&gt;&amp; v)</a:t>
            </a:r>
          </a:p>
          <a:p>
            <a:pPr lvl="2" eaLnBrk="1" hangingPunct="1">
              <a:lnSpc>
                <a:spcPct val="90000"/>
              </a:lnSpc>
              <a:buFontTx/>
              <a:buNone/>
            </a:pPr>
            <a:r>
              <a:rPr lang="en-US" sz="2000" b="1" dirty="0" smtClean="0"/>
              <a:t>{</a:t>
            </a:r>
          </a:p>
          <a:p>
            <a:pPr lvl="2" eaLnBrk="1" hangingPunct="1">
              <a:lnSpc>
                <a:spcPct val="90000"/>
              </a:lnSpc>
              <a:buFontTx/>
              <a:buNone/>
            </a:pPr>
            <a:r>
              <a:rPr lang="en-US" sz="2000" b="1" dirty="0" smtClean="0"/>
              <a:t>	</a:t>
            </a:r>
            <a:r>
              <a:rPr lang="en-US" sz="2000" b="1" dirty="0" err="1" smtClean="0"/>
              <a:t>struct</a:t>
            </a:r>
            <a:r>
              <a:rPr lang="en-US" sz="2000" b="1" dirty="0" smtClean="0"/>
              <a:t> </a:t>
            </a:r>
            <a:r>
              <a:rPr lang="en-US" sz="2000" b="1" dirty="0" err="1" smtClean="0"/>
              <a:t>Less_than</a:t>
            </a:r>
            <a:r>
              <a:rPr lang="en-US" sz="2000" b="1" dirty="0" smtClean="0"/>
              <a:t> {</a:t>
            </a:r>
          </a:p>
          <a:p>
            <a:pPr lvl="2" eaLnBrk="1" hangingPunct="1">
              <a:lnSpc>
                <a:spcPct val="90000"/>
              </a:lnSpc>
              <a:buFontTx/>
              <a:buNone/>
            </a:pPr>
            <a:r>
              <a:rPr lang="en-US" sz="2000" b="1" dirty="0" smtClean="0"/>
              <a:t>		</a:t>
            </a:r>
            <a:r>
              <a:rPr lang="en-US" sz="2000" b="1" dirty="0" err="1" smtClean="0"/>
              <a:t>int</a:t>
            </a:r>
            <a:r>
              <a:rPr lang="en-US" sz="2000" b="1" dirty="0" smtClean="0"/>
              <a:t> v;</a:t>
            </a:r>
          </a:p>
          <a:p>
            <a:pPr lvl="2" eaLnBrk="1" hangingPunct="1">
              <a:lnSpc>
                <a:spcPct val="90000"/>
              </a:lnSpc>
              <a:buFontTx/>
              <a:buNone/>
            </a:pPr>
            <a:r>
              <a:rPr lang="en-US" sz="2000" b="1" dirty="0" smtClean="0"/>
              <a:t>		</a:t>
            </a:r>
            <a:r>
              <a:rPr lang="en-US" sz="2000" b="1" dirty="0" err="1" smtClean="0"/>
              <a:t>Less_than</a:t>
            </a:r>
            <a:r>
              <a:rPr lang="en-US" sz="2000" b="1" dirty="0" smtClean="0"/>
              <a:t>(</a:t>
            </a:r>
            <a:r>
              <a:rPr lang="en-US" sz="2000" b="1" dirty="0" err="1" smtClean="0"/>
              <a:t>int</a:t>
            </a:r>
            <a:r>
              <a:rPr lang="en-US" sz="2000" b="1" dirty="0" smtClean="0"/>
              <a:t> vv):v(vv) { }</a:t>
            </a:r>
          </a:p>
          <a:p>
            <a:pPr lvl="2" eaLnBrk="1" hangingPunct="1">
              <a:lnSpc>
                <a:spcPct val="90000"/>
              </a:lnSpc>
              <a:buFontTx/>
              <a:buNone/>
            </a:pPr>
            <a:r>
              <a:rPr lang="en-US" sz="2000" b="1" dirty="0" smtClean="0"/>
              <a:t>		</a:t>
            </a:r>
            <a:r>
              <a:rPr lang="en-US" sz="2000" b="1" dirty="0" err="1" smtClean="0"/>
              <a:t>bool</a:t>
            </a:r>
            <a:r>
              <a:rPr lang="en-US" sz="2000" b="1" dirty="0" smtClean="0"/>
              <a:t> operator()(</a:t>
            </a:r>
            <a:r>
              <a:rPr lang="en-US" sz="2000" b="1" dirty="0" err="1" smtClean="0"/>
              <a:t>int</a:t>
            </a:r>
            <a:r>
              <a:rPr lang="en-US" sz="2000" b="1" dirty="0" smtClean="0"/>
              <a:t> x) const { return x&lt;v;}</a:t>
            </a:r>
          </a:p>
          <a:p>
            <a:pPr lvl="2" eaLnBrk="1" hangingPunct="1">
              <a:lnSpc>
                <a:spcPct val="90000"/>
              </a:lnSpc>
              <a:buFontTx/>
              <a:buNone/>
            </a:pPr>
            <a:r>
              <a:rPr lang="en-US" sz="2000" b="1" dirty="0" smtClean="0"/>
              <a:t>	};</a:t>
            </a:r>
          </a:p>
          <a:p>
            <a:pPr lvl="2" eaLnBrk="1" hangingPunct="1">
              <a:lnSpc>
                <a:spcPct val="90000"/>
              </a:lnSpc>
              <a:buFontTx/>
              <a:buNone/>
            </a:pPr>
            <a:endParaRPr lang="en-US" sz="2000" b="1" dirty="0" smtClean="0"/>
          </a:p>
          <a:p>
            <a:pPr lvl="2" eaLnBrk="1" hangingPunct="1">
              <a:lnSpc>
                <a:spcPct val="90000"/>
              </a:lnSpc>
              <a:buFontTx/>
              <a:buNone/>
            </a:pPr>
            <a:r>
              <a:rPr lang="en-US" sz="2000" b="1" dirty="0" smtClean="0"/>
              <a:t>	auto p = </a:t>
            </a:r>
            <a:r>
              <a:rPr lang="en-US" sz="2000" b="1" dirty="0" err="1" smtClean="0"/>
              <a:t>find_if</a:t>
            </a:r>
            <a:r>
              <a:rPr lang="en-US" sz="2000" b="1" dirty="0" smtClean="0"/>
              <a:t>(</a:t>
            </a:r>
            <a:r>
              <a:rPr lang="en-US" sz="2000" b="1" dirty="0" err="1" smtClean="0"/>
              <a:t>v.begin</a:t>
            </a:r>
            <a:r>
              <a:rPr lang="en-US" sz="2000" b="1" dirty="0" smtClean="0"/>
              <a:t>(), </a:t>
            </a:r>
            <a:r>
              <a:rPr lang="en-US" sz="2000" b="1" dirty="0" err="1" smtClean="0"/>
              <a:t>v.end</a:t>
            </a:r>
            <a:r>
              <a:rPr lang="en-US" sz="2000" b="1" dirty="0" smtClean="0"/>
              <a:t>(), </a:t>
            </a:r>
            <a:r>
              <a:rPr lang="en-US" sz="2000" b="1" dirty="0" err="1" smtClean="0"/>
              <a:t>Less_than</a:t>
            </a:r>
            <a:r>
              <a:rPr lang="en-US" sz="2000" b="1" dirty="0" smtClean="0"/>
              <a:t>(7));</a:t>
            </a:r>
          </a:p>
          <a:p>
            <a:pPr lvl="2" eaLnBrk="1" hangingPunct="1">
              <a:lnSpc>
                <a:spcPct val="90000"/>
              </a:lnSpc>
              <a:buFontTx/>
              <a:buNone/>
            </a:pPr>
            <a:r>
              <a:rPr lang="en-US" sz="2000" b="1" dirty="0" smtClean="0"/>
              <a:t>}</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p>
            <a:fld id="{BC0C9C66-7F53-4FF0-B8C8-ABBAD50CA3A7}" type="slidenum">
              <a:rPr lang="en-US"/>
              <a:pPr/>
              <a:t>86</a:t>
            </a:fld>
            <a:endParaRPr lang="en-US"/>
          </a:p>
        </p:txBody>
      </p:sp>
      <p:sp>
        <p:nvSpPr>
          <p:cNvPr id="52227" name="Rectangle 2"/>
          <p:cNvSpPr>
            <a:spLocks noGrp="1" noChangeArrowheads="1"/>
          </p:cNvSpPr>
          <p:nvPr>
            <p:ph type="title"/>
          </p:nvPr>
        </p:nvSpPr>
        <p:spPr/>
        <p:txBody>
          <a:bodyPr/>
          <a:lstStyle/>
          <a:p>
            <a:pPr eaLnBrk="1" hangingPunct="1"/>
            <a:r>
              <a:rPr lang="en-US" smtClean="0"/>
              <a:t>Lambdas</a:t>
            </a:r>
          </a:p>
        </p:txBody>
      </p:sp>
      <p:sp>
        <p:nvSpPr>
          <p:cNvPr id="52228" name="Rectangle 3"/>
          <p:cNvSpPr>
            <a:spLocks noGrp="1" noChangeArrowheads="1"/>
          </p:cNvSpPr>
          <p:nvPr>
            <p:ph type="body" idx="1"/>
          </p:nvPr>
        </p:nvSpPr>
        <p:spPr>
          <a:xfrm>
            <a:off x="457200" y="1600200"/>
            <a:ext cx="8534400" cy="2895600"/>
          </a:xfrm>
        </p:spPr>
        <p:txBody>
          <a:bodyPr/>
          <a:lstStyle/>
          <a:p>
            <a:pPr eaLnBrk="1" hangingPunct="1">
              <a:lnSpc>
                <a:spcPct val="90000"/>
              </a:lnSpc>
            </a:pPr>
            <a:r>
              <a:rPr lang="en-US" sz="2800" dirty="0" smtClean="0"/>
              <a:t>Example: “Find element less that 7”</a:t>
            </a:r>
          </a:p>
          <a:p>
            <a:pPr lvl="1" eaLnBrk="1" hangingPunct="1">
              <a:lnSpc>
                <a:spcPct val="90000"/>
              </a:lnSpc>
            </a:pPr>
            <a:r>
              <a:rPr lang="en-US" sz="2400" dirty="0" smtClean="0"/>
              <a:t>C++0x: you can use lambda</a:t>
            </a:r>
          </a:p>
          <a:p>
            <a:pPr lvl="2" eaLnBrk="1" hangingPunct="1">
              <a:lnSpc>
                <a:spcPct val="90000"/>
              </a:lnSpc>
            </a:pPr>
            <a:r>
              <a:rPr lang="en-US" sz="2000" dirty="0" smtClean="0"/>
              <a:t>(an expression generating an anonymous function object)</a:t>
            </a:r>
          </a:p>
          <a:p>
            <a:pPr lvl="2" eaLnBrk="1" hangingPunct="1">
              <a:lnSpc>
                <a:spcPct val="90000"/>
              </a:lnSpc>
              <a:buFontTx/>
              <a:buNone/>
            </a:pPr>
            <a:endParaRPr lang="en-US" sz="2000" b="1" dirty="0" smtClean="0"/>
          </a:p>
          <a:p>
            <a:pPr lvl="2" eaLnBrk="1" hangingPunct="1">
              <a:lnSpc>
                <a:spcPct val="90000"/>
              </a:lnSpc>
              <a:buFontTx/>
              <a:buNone/>
            </a:pPr>
            <a:r>
              <a:rPr lang="en-US" sz="2000" b="1" dirty="0" smtClean="0"/>
              <a:t>void f(vector&lt;</a:t>
            </a:r>
            <a:r>
              <a:rPr lang="en-US" sz="2000" b="1" dirty="0" err="1" smtClean="0"/>
              <a:t>int</a:t>
            </a:r>
            <a:r>
              <a:rPr lang="en-US" sz="2000" b="1" dirty="0" smtClean="0"/>
              <a:t>&gt;&amp; v)</a:t>
            </a:r>
          </a:p>
          <a:p>
            <a:pPr lvl="2" eaLnBrk="1" hangingPunct="1">
              <a:lnSpc>
                <a:spcPct val="90000"/>
              </a:lnSpc>
              <a:buFontTx/>
              <a:buNone/>
            </a:pPr>
            <a:r>
              <a:rPr lang="en-US" sz="2000" b="1" dirty="0" smtClean="0"/>
              <a:t>{</a:t>
            </a:r>
          </a:p>
          <a:p>
            <a:pPr lvl="2" eaLnBrk="1" hangingPunct="1">
              <a:lnSpc>
                <a:spcPct val="90000"/>
              </a:lnSpc>
              <a:buFontTx/>
              <a:buNone/>
            </a:pPr>
            <a:r>
              <a:rPr lang="en-US" sz="2000" b="1" dirty="0" smtClean="0"/>
              <a:t>	auto p = </a:t>
            </a:r>
            <a:r>
              <a:rPr lang="en-US" sz="2000" b="1" dirty="0" err="1" smtClean="0"/>
              <a:t>find_if</a:t>
            </a:r>
            <a:r>
              <a:rPr lang="en-US" sz="2000" b="1" dirty="0" smtClean="0"/>
              <a:t>(</a:t>
            </a:r>
            <a:r>
              <a:rPr lang="en-US" sz="2000" b="1" dirty="0" err="1" smtClean="0"/>
              <a:t>v.begin</a:t>
            </a:r>
            <a:r>
              <a:rPr lang="en-US" sz="2000" b="1" dirty="0" smtClean="0"/>
              <a:t>(), </a:t>
            </a:r>
            <a:r>
              <a:rPr lang="en-US" sz="2000" b="1" dirty="0" err="1" smtClean="0"/>
              <a:t>v.end</a:t>
            </a:r>
            <a:r>
              <a:rPr lang="en-US" sz="2000" b="1" dirty="0" smtClean="0"/>
              <a:t>(), [](</a:t>
            </a:r>
            <a:r>
              <a:rPr lang="en-US" sz="2000" b="1" dirty="0" err="1" smtClean="0"/>
              <a:t>int</a:t>
            </a:r>
            <a:r>
              <a:rPr lang="en-US" sz="2000" b="1" dirty="0" smtClean="0"/>
              <a:t> x){return x&lt;7;});</a:t>
            </a:r>
          </a:p>
          <a:p>
            <a:pPr lvl="2" eaLnBrk="1" hangingPunct="1">
              <a:lnSpc>
                <a:spcPct val="90000"/>
              </a:lnSpc>
              <a:buFontTx/>
              <a:buNone/>
            </a:pPr>
            <a:r>
              <a:rPr lang="en-US" sz="2000" b="1" dirty="0" smtClean="0"/>
              <a:t>}</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p:spPr>
        <p:txBody>
          <a:bodyPr/>
          <a:lstStyle/>
          <a:p>
            <a:fld id="{7BD5DD09-787C-4C5B-8F17-EA9375BB3B38}" type="slidenum">
              <a:rPr lang="en-US"/>
              <a:pPr/>
              <a:t>87</a:t>
            </a:fld>
            <a:endParaRPr lang="en-US"/>
          </a:p>
        </p:txBody>
      </p:sp>
      <p:sp>
        <p:nvSpPr>
          <p:cNvPr id="53251" name="Rectangle 2"/>
          <p:cNvSpPr>
            <a:spLocks noGrp="1" noChangeArrowheads="1"/>
          </p:cNvSpPr>
          <p:nvPr>
            <p:ph type="title"/>
          </p:nvPr>
        </p:nvSpPr>
        <p:spPr/>
        <p:txBody>
          <a:bodyPr/>
          <a:lstStyle/>
          <a:p>
            <a:pPr eaLnBrk="1" hangingPunct="1"/>
            <a:r>
              <a:rPr lang="en-US" smtClean="0"/>
              <a:t>Lambdas</a:t>
            </a:r>
          </a:p>
        </p:txBody>
      </p:sp>
      <p:sp>
        <p:nvSpPr>
          <p:cNvPr id="53252" name="Rectangle 3"/>
          <p:cNvSpPr>
            <a:spLocks noGrp="1" noChangeArrowheads="1"/>
          </p:cNvSpPr>
          <p:nvPr>
            <p:ph type="body" idx="1"/>
          </p:nvPr>
        </p:nvSpPr>
        <p:spPr>
          <a:xfrm>
            <a:off x="457200" y="1600200"/>
            <a:ext cx="8534400" cy="4800600"/>
          </a:xfrm>
        </p:spPr>
        <p:txBody>
          <a:bodyPr/>
          <a:lstStyle/>
          <a:p>
            <a:pPr eaLnBrk="1" hangingPunct="1">
              <a:lnSpc>
                <a:spcPct val="80000"/>
              </a:lnSpc>
            </a:pPr>
            <a:r>
              <a:rPr lang="en-US" sz="2800" smtClean="0"/>
              <a:t>“Capture” local variables</a:t>
            </a:r>
          </a:p>
          <a:p>
            <a:pPr lvl="1" eaLnBrk="1" hangingPunct="1">
              <a:lnSpc>
                <a:spcPct val="80000"/>
              </a:lnSpc>
            </a:pPr>
            <a:r>
              <a:rPr lang="en-US" sz="2400" smtClean="0"/>
              <a:t>By value or by reference</a:t>
            </a:r>
          </a:p>
          <a:p>
            <a:pPr lvl="2" eaLnBrk="1" hangingPunct="1">
              <a:lnSpc>
                <a:spcPct val="80000"/>
              </a:lnSpc>
              <a:buFontTx/>
              <a:buNone/>
            </a:pPr>
            <a:endParaRPr lang="en-US" sz="2000" b="1" smtClean="0"/>
          </a:p>
          <a:p>
            <a:pPr lvl="2" eaLnBrk="1" hangingPunct="1">
              <a:lnSpc>
                <a:spcPct val="80000"/>
              </a:lnSpc>
              <a:buFontTx/>
              <a:buNone/>
            </a:pPr>
            <a:r>
              <a:rPr lang="en-US" sz="2000" b="1" smtClean="0"/>
              <a:t>void f(vector&lt;int&gt;&amp; v)</a:t>
            </a:r>
          </a:p>
          <a:p>
            <a:pPr lvl="2" eaLnBrk="1" hangingPunct="1">
              <a:lnSpc>
                <a:spcPct val="80000"/>
              </a:lnSpc>
              <a:buFontTx/>
              <a:buNone/>
            </a:pPr>
            <a:r>
              <a:rPr lang="en-US" sz="2000" b="1" smtClean="0"/>
              <a:t>{</a:t>
            </a:r>
          </a:p>
          <a:p>
            <a:pPr lvl="2" eaLnBrk="1" hangingPunct="1">
              <a:lnSpc>
                <a:spcPct val="80000"/>
              </a:lnSpc>
              <a:buFontTx/>
              <a:buNone/>
            </a:pPr>
            <a:r>
              <a:rPr lang="en-US" sz="2000" b="1" smtClean="0"/>
              <a:t>	int loc;</a:t>
            </a:r>
          </a:p>
          <a:p>
            <a:pPr lvl="2" eaLnBrk="1" hangingPunct="1">
              <a:lnSpc>
                <a:spcPct val="80000"/>
              </a:lnSpc>
              <a:buFontTx/>
              <a:buNone/>
            </a:pPr>
            <a:r>
              <a:rPr lang="en-US" sz="2000" b="1" smtClean="0"/>
              <a:t>	auto p1 = find_if(v.begin(), v.end(), [&amp;loc](int x){return x&lt;loc;});</a:t>
            </a:r>
          </a:p>
          <a:p>
            <a:pPr lvl="2" eaLnBrk="1" hangingPunct="1">
              <a:lnSpc>
                <a:spcPct val="80000"/>
              </a:lnSpc>
              <a:buFontTx/>
              <a:buNone/>
            </a:pPr>
            <a:endParaRPr lang="en-US" sz="2000" b="1" smtClean="0"/>
          </a:p>
          <a:p>
            <a:pPr lvl="2" eaLnBrk="1" hangingPunct="1">
              <a:lnSpc>
                <a:spcPct val="80000"/>
              </a:lnSpc>
              <a:buFontTx/>
              <a:buNone/>
            </a:pPr>
            <a:r>
              <a:rPr lang="en-US" sz="2000" b="1" smtClean="0"/>
              <a:t>	auto p2 = find_if(v.begin(), v.end(), [loc](int x){return x&lt;loc;});</a:t>
            </a:r>
          </a:p>
          <a:p>
            <a:pPr lvl="2" eaLnBrk="1" hangingPunct="1">
              <a:lnSpc>
                <a:spcPct val="80000"/>
              </a:lnSpc>
              <a:buFontTx/>
              <a:buNone/>
            </a:pPr>
            <a:endParaRPr lang="en-US" sz="2000" b="1" smtClean="0"/>
          </a:p>
          <a:p>
            <a:pPr lvl="2" eaLnBrk="1" hangingPunct="1">
              <a:lnSpc>
                <a:spcPct val="80000"/>
              </a:lnSpc>
              <a:buFontTx/>
              <a:buNone/>
            </a:pPr>
            <a:r>
              <a:rPr lang="en-US" sz="2000" b="1" smtClean="0"/>
              <a:t>	auto p3 = find_if(v.begin(), v.end(), [&amp;](int x){return x&lt;loc;}); </a:t>
            </a:r>
          </a:p>
          <a:p>
            <a:pPr lvl="2" eaLnBrk="1" hangingPunct="1">
              <a:lnSpc>
                <a:spcPct val="80000"/>
              </a:lnSpc>
              <a:buFontTx/>
              <a:buNone/>
            </a:pPr>
            <a:endParaRPr lang="en-US" sz="2000" b="1" smtClean="0"/>
          </a:p>
          <a:p>
            <a:pPr lvl="2" eaLnBrk="1" hangingPunct="1">
              <a:lnSpc>
                <a:spcPct val="80000"/>
              </a:lnSpc>
              <a:buFontTx/>
              <a:buNone/>
            </a:pPr>
            <a:r>
              <a:rPr lang="en-US" sz="2000" b="1" smtClean="0"/>
              <a:t>	auto p4 = find_if(v.begin(), v.end(), [=](int x){return x&lt;loc;});</a:t>
            </a:r>
          </a:p>
          <a:p>
            <a:pPr lvl="2" eaLnBrk="1" hangingPunct="1">
              <a:lnSpc>
                <a:spcPct val="80000"/>
              </a:lnSpc>
              <a:buFontTx/>
              <a:buNone/>
            </a:pPr>
            <a:r>
              <a:rPr lang="en-US" sz="2000" b="1" smtClean="0"/>
              <a:t>}</a:t>
            </a:r>
          </a:p>
          <a:p>
            <a:pPr lvl="2" eaLnBrk="1" hangingPunct="1">
              <a:lnSpc>
                <a:spcPct val="80000"/>
              </a:lnSpc>
              <a:buFontTx/>
              <a:buNone/>
            </a:pPr>
            <a:endParaRPr lang="en-US" sz="2000" b="1"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Lambdas</a:t>
            </a:r>
            <a:endParaRPr lang="en-US" dirty="0"/>
          </a:p>
        </p:txBody>
      </p:sp>
      <p:sp>
        <p:nvSpPr>
          <p:cNvPr id="3" name="Content Placeholder 2"/>
          <p:cNvSpPr>
            <a:spLocks noGrp="1"/>
          </p:cNvSpPr>
          <p:nvPr>
            <p:ph idx="1"/>
          </p:nvPr>
        </p:nvSpPr>
        <p:spPr/>
        <p:txBody>
          <a:bodyPr/>
          <a:lstStyle/>
          <a:p>
            <a:r>
              <a:rPr lang="en-US" sz="2400" dirty="0" smtClean="0"/>
              <a:t>Think of an algorithm over a sequence as equivalent to a loop:</a:t>
            </a:r>
          </a:p>
          <a:p>
            <a:pPr lvl="1"/>
            <a:r>
              <a:rPr lang="en-US" sz="2000" dirty="0" smtClean="0"/>
              <a:t>Also in run-time performance</a:t>
            </a:r>
          </a:p>
          <a:p>
            <a:pPr lvl="1">
              <a:buNone/>
            </a:pPr>
            <a:r>
              <a:rPr lang="en-US" sz="2000" b="1" dirty="0" smtClean="0"/>
              <a:t>long sum = 0;</a:t>
            </a:r>
          </a:p>
          <a:p>
            <a:pPr lvl="1">
              <a:buNone/>
            </a:pPr>
            <a:r>
              <a:rPr lang="en-US" sz="2000" b="1" dirty="0" smtClean="0"/>
              <a:t>for (</a:t>
            </a:r>
            <a:r>
              <a:rPr lang="en-US" sz="2000" b="1" dirty="0" err="1" smtClean="0"/>
              <a:t>int</a:t>
            </a:r>
            <a:r>
              <a:rPr lang="en-US" sz="2000" b="1" dirty="0" smtClean="0"/>
              <a:t> </a:t>
            </a:r>
            <a:r>
              <a:rPr lang="en-US" sz="2000" b="1" dirty="0" err="1" smtClean="0"/>
              <a:t>i</a:t>
            </a:r>
            <a:r>
              <a:rPr lang="en-US" sz="2000" b="1" dirty="0" smtClean="0"/>
              <a:t> =0; </a:t>
            </a:r>
            <a:r>
              <a:rPr lang="en-US" sz="2000" b="1" dirty="0" err="1" smtClean="0"/>
              <a:t>i</a:t>
            </a:r>
            <a:r>
              <a:rPr lang="en-US" sz="2000" b="1" dirty="0" smtClean="0"/>
              <a:t>&lt;</a:t>
            </a:r>
            <a:r>
              <a:rPr lang="en-US" sz="2000" b="1" dirty="0" err="1" smtClean="0"/>
              <a:t>v.size</a:t>
            </a:r>
            <a:r>
              <a:rPr lang="en-US" sz="2000" b="1" dirty="0" smtClean="0"/>
              <a:t>(); ++</a:t>
            </a:r>
            <a:r>
              <a:rPr lang="en-US" sz="2000" b="1" dirty="0" err="1" smtClean="0"/>
              <a:t>i</a:t>
            </a:r>
            <a:r>
              <a:rPr lang="en-US" sz="2000" b="1" dirty="0" smtClean="0"/>
              <a:t>) sum+=v[</a:t>
            </a:r>
            <a:r>
              <a:rPr lang="en-US" sz="2000" b="1" dirty="0" err="1" smtClean="0"/>
              <a:t>i</a:t>
            </a:r>
            <a:r>
              <a:rPr lang="en-US" sz="2000" b="1" dirty="0" smtClean="0"/>
              <a:t>];</a:t>
            </a:r>
          </a:p>
          <a:p>
            <a:pPr lvl="1">
              <a:buNone/>
            </a:pPr>
            <a:r>
              <a:rPr lang="en-US" sz="2000" b="1" dirty="0" smtClean="0"/>
              <a:t>for (auto p = </a:t>
            </a:r>
            <a:r>
              <a:rPr lang="en-US" sz="2000" b="1" dirty="0" err="1" smtClean="0"/>
              <a:t>v.begin</a:t>
            </a:r>
            <a:r>
              <a:rPr lang="en-US" sz="2000" b="1" dirty="0" smtClean="0"/>
              <a:t>(); p&lt;</a:t>
            </a:r>
            <a:r>
              <a:rPr lang="en-US" sz="2000" b="1" dirty="0" err="1" smtClean="0"/>
              <a:t>v.end</a:t>
            </a:r>
            <a:r>
              <a:rPr lang="en-US" sz="2000" b="1" dirty="0" smtClean="0"/>
              <a:t>(); ++p) sum+=*p;</a:t>
            </a:r>
          </a:p>
          <a:p>
            <a:pPr lvl="1">
              <a:buNone/>
            </a:pPr>
            <a:r>
              <a:rPr lang="en-US" sz="2000" b="1" dirty="0" smtClean="0"/>
              <a:t>for (auto x : v) sun+=x;</a:t>
            </a:r>
          </a:p>
          <a:p>
            <a:pPr lvl="1">
              <a:buNone/>
            </a:pPr>
            <a:endParaRPr lang="en-US" sz="2000" b="1" dirty="0" smtClean="0"/>
          </a:p>
          <a:p>
            <a:pPr lvl="1">
              <a:buNone/>
            </a:pPr>
            <a:r>
              <a:rPr lang="en-US" sz="2000" b="1" dirty="0" err="1" smtClean="0"/>
              <a:t>for_each</a:t>
            </a:r>
            <a:r>
              <a:rPr lang="en-US" sz="2000" b="1" dirty="0" smtClean="0"/>
              <a:t>(</a:t>
            </a:r>
            <a:r>
              <a:rPr lang="en-US" sz="2000" b="1" dirty="0" err="1" smtClean="0"/>
              <a:t>v.begin</a:t>
            </a:r>
            <a:r>
              <a:rPr lang="en-US" sz="2000" b="1" dirty="0" smtClean="0"/>
              <a:t>(), </a:t>
            </a:r>
            <a:r>
              <a:rPr lang="en-US" sz="2000" b="1" dirty="0" err="1" smtClean="0"/>
              <a:t>v.end</a:t>
            </a:r>
            <a:r>
              <a:rPr lang="en-US" sz="2000" b="1" dirty="0" smtClean="0"/>
              <a:t>(), [&amp;sum](</a:t>
            </a:r>
            <a:r>
              <a:rPr lang="en-US" sz="2000" b="1" dirty="0" err="1" smtClean="0"/>
              <a:t>int</a:t>
            </a:r>
            <a:r>
              <a:rPr lang="en-US" sz="2000" b="1" dirty="0" smtClean="0"/>
              <a:t> x){ sum+=x;});</a:t>
            </a:r>
          </a:p>
          <a:p>
            <a:pPr lvl="1">
              <a:buNone/>
            </a:pPr>
            <a:r>
              <a:rPr lang="en-US" sz="2000" b="1" dirty="0" err="1" smtClean="0"/>
              <a:t>for_each</a:t>
            </a:r>
            <a:r>
              <a:rPr lang="en-US" sz="2000" b="1" dirty="0" smtClean="0"/>
              <a:t>(</a:t>
            </a:r>
            <a:r>
              <a:rPr lang="en-US" sz="2000" b="1" dirty="0" err="1" smtClean="0"/>
              <a:t>v.begin</a:t>
            </a:r>
            <a:r>
              <a:rPr lang="en-US" sz="2000" b="1" dirty="0" smtClean="0"/>
              <a:t>(), </a:t>
            </a:r>
            <a:r>
              <a:rPr lang="en-US" sz="2000" b="1" dirty="0" err="1" smtClean="0"/>
              <a:t>v.end</a:t>
            </a:r>
            <a:r>
              <a:rPr lang="en-US" sz="2000" b="1" dirty="0" smtClean="0"/>
              <a:t>(), [&amp;](</a:t>
            </a:r>
            <a:r>
              <a:rPr lang="en-US" sz="2000" b="1" dirty="0" err="1" smtClean="0"/>
              <a:t>int</a:t>
            </a:r>
            <a:r>
              <a:rPr lang="en-US" sz="2000" b="1" dirty="0" smtClean="0"/>
              <a:t> x){ sum+=x;});</a:t>
            </a:r>
          </a:p>
          <a:p>
            <a:pPr lvl="1">
              <a:buNone/>
            </a:pPr>
            <a:endParaRPr lang="en-US" sz="2000" b="1" dirty="0" smtClean="0"/>
          </a:p>
          <a:p>
            <a:pPr lvl="1">
              <a:buNone/>
            </a:pPr>
            <a:r>
              <a:rPr lang="en-US" sz="2000" b="1" dirty="0" err="1" smtClean="0"/>
              <a:t>for_every_second</a:t>
            </a:r>
            <a:r>
              <a:rPr lang="en-US" sz="2000" b="1" dirty="0" smtClean="0"/>
              <a:t>(</a:t>
            </a:r>
            <a:r>
              <a:rPr lang="en-US" sz="2000" b="1" dirty="0" err="1" smtClean="0"/>
              <a:t>v.begin</a:t>
            </a:r>
            <a:r>
              <a:rPr lang="en-US" sz="2000" b="1" dirty="0" smtClean="0"/>
              <a:t>(), </a:t>
            </a:r>
            <a:r>
              <a:rPr lang="en-US" sz="2000" b="1" dirty="0" err="1" smtClean="0"/>
              <a:t>v.end</a:t>
            </a:r>
            <a:r>
              <a:rPr lang="en-US" sz="2000" b="1" dirty="0" smtClean="0"/>
              <a:t>(), [&amp;](</a:t>
            </a:r>
            <a:r>
              <a:rPr lang="en-US" sz="2000" b="1" dirty="0" err="1" smtClean="0"/>
              <a:t>int</a:t>
            </a:r>
            <a:r>
              <a:rPr lang="en-US" sz="2000" b="1" dirty="0" smtClean="0"/>
              <a:t> x){ sum+=x;});</a:t>
            </a:r>
            <a:endParaRPr lang="en-US" sz="2000" dirty="0" smtClean="0">
              <a:solidFill>
                <a:srgbClr val="0070C0"/>
              </a:solidFill>
            </a:endParaRPr>
          </a:p>
          <a:p>
            <a:pPr lvl="1">
              <a:buNone/>
            </a:pPr>
            <a:r>
              <a:rPr lang="en-US" sz="2000" b="1" dirty="0" smtClean="0"/>
              <a:t>auto </a:t>
            </a:r>
            <a:r>
              <a:rPr lang="en-US" sz="2000" b="1" dirty="0" err="1" smtClean="0"/>
              <a:t>i</a:t>
            </a:r>
            <a:r>
              <a:rPr lang="en-US" sz="2000" b="1" dirty="0" smtClean="0"/>
              <a:t> = </a:t>
            </a:r>
            <a:r>
              <a:rPr lang="en-US" sz="2000" b="1" dirty="0" err="1" smtClean="0"/>
              <a:t>find_if</a:t>
            </a:r>
            <a:r>
              <a:rPr lang="en-US" sz="2000" b="1" dirty="0" smtClean="0"/>
              <a:t>( </a:t>
            </a:r>
            <a:r>
              <a:rPr lang="en-US" sz="2000" b="1" dirty="0" err="1" smtClean="0"/>
              <a:t>v.begin</a:t>
            </a:r>
            <a:r>
              <a:rPr lang="en-US" sz="2000" b="1" dirty="0" smtClean="0"/>
              <a:t>(), </a:t>
            </a:r>
            <a:r>
              <a:rPr lang="en-US" sz="2000" b="1" dirty="0" err="1" smtClean="0"/>
              <a:t>v.end</a:t>
            </a:r>
            <a:r>
              <a:rPr lang="en-US" sz="2000" b="1" dirty="0" smtClean="0"/>
              <a:t>(), []( </a:t>
            </a:r>
            <a:r>
              <a:rPr lang="en-US" sz="2000" b="1" dirty="0" err="1" smtClean="0"/>
              <a:t>int</a:t>
            </a:r>
            <a:r>
              <a:rPr lang="en-US" sz="2000" b="1" dirty="0" smtClean="0"/>
              <a:t> </a:t>
            </a:r>
            <a:r>
              <a:rPr lang="en-US" sz="2000" b="1" dirty="0" err="1" smtClean="0"/>
              <a:t>i</a:t>
            </a:r>
            <a:r>
              <a:rPr lang="en-US" sz="2000" b="1" dirty="0" smtClean="0"/>
              <a:t> ) { return </a:t>
            </a:r>
            <a:r>
              <a:rPr lang="en-US" sz="2000" b="1" dirty="0" err="1" smtClean="0"/>
              <a:t>i</a:t>
            </a:r>
            <a:r>
              <a:rPr lang="en-US" sz="2000" b="1" dirty="0" smtClean="0"/>
              <a:t>&gt;x &amp;&amp; </a:t>
            </a:r>
            <a:r>
              <a:rPr lang="en-US" sz="2000" b="1" dirty="0" err="1" smtClean="0"/>
              <a:t>i</a:t>
            </a:r>
            <a:r>
              <a:rPr lang="en-US" sz="2000" b="1" dirty="0" smtClean="0"/>
              <a:t>&lt;y; } );</a:t>
            </a:r>
          </a:p>
          <a:p>
            <a:pPr lvl="1">
              <a:buNone/>
            </a:pPr>
            <a:endParaRPr lang="en-US" sz="2000" b="1" dirty="0" smtClean="0"/>
          </a:p>
          <a:p>
            <a:pPr lvl="1">
              <a:buNone/>
            </a:pPr>
            <a:endParaRPr lang="en-US" sz="2000" dirty="0" smtClean="0"/>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C++0x - Oct'10 - Stroustrup</a:t>
            </a:r>
            <a:endParaRPr lang="en-US"/>
          </a:p>
        </p:txBody>
      </p:sp>
      <p:sp>
        <p:nvSpPr>
          <p:cNvPr id="5" name="Slide Number Placeholder 4"/>
          <p:cNvSpPr>
            <a:spLocks noGrp="1"/>
          </p:cNvSpPr>
          <p:nvPr>
            <p:ph type="sldNum" sz="quarter" idx="12"/>
          </p:nvPr>
        </p:nvSpPr>
        <p:spPr/>
        <p:txBody>
          <a:bodyPr/>
          <a:lstStyle/>
          <a:p>
            <a:pPr>
              <a:defRPr/>
            </a:pPr>
            <a:fld id="{5F8FA3E6-F654-4856-B94D-50A997A5894C}" type="slidenum">
              <a:rPr lang="en-US" smtClean="0"/>
              <a:pPr>
                <a:defRPr/>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11"/>
          </p:nvPr>
        </p:nvSpPr>
        <p:spPr>
          <a:noFill/>
        </p:spPr>
        <p:txBody>
          <a:bodyPr/>
          <a:lstStyle/>
          <a:p>
            <a:r>
              <a:rPr lang="en-US" smtClean="0"/>
              <a:t>Fujitsu - Sep'10 - Stroustrup</a:t>
            </a:r>
          </a:p>
        </p:txBody>
      </p:sp>
      <p:sp>
        <p:nvSpPr>
          <p:cNvPr id="45059" name="Slide Number Placeholder 5"/>
          <p:cNvSpPr>
            <a:spLocks noGrp="1"/>
          </p:cNvSpPr>
          <p:nvPr>
            <p:ph type="sldNum" sz="quarter" idx="12"/>
          </p:nvPr>
        </p:nvSpPr>
        <p:spPr>
          <a:noFill/>
        </p:spPr>
        <p:txBody>
          <a:bodyPr/>
          <a:lstStyle/>
          <a:p>
            <a:fld id="{D827EBAE-8215-4361-BB07-49D1124A4F8C}" type="slidenum">
              <a:rPr lang="en-US" smtClean="0"/>
              <a:pPr/>
              <a:t>89</a:t>
            </a:fld>
            <a:endParaRPr lang="en-US" smtClean="0"/>
          </a:p>
        </p:txBody>
      </p:sp>
      <p:sp>
        <p:nvSpPr>
          <p:cNvPr id="45060" name="Rectangle 2"/>
          <p:cNvSpPr>
            <a:spLocks noGrp="1" noChangeArrowheads="1"/>
          </p:cNvSpPr>
          <p:nvPr>
            <p:ph type="title"/>
          </p:nvPr>
        </p:nvSpPr>
        <p:spPr/>
        <p:txBody>
          <a:bodyPr/>
          <a:lstStyle/>
          <a:p>
            <a:pPr eaLnBrk="1" hangingPunct="1"/>
            <a:r>
              <a:rPr lang="en-US" sz="4000" dirty="0" smtClean="0"/>
              <a:t>Move semantics</a:t>
            </a:r>
          </a:p>
        </p:txBody>
      </p:sp>
      <p:sp>
        <p:nvSpPr>
          <p:cNvPr id="45061" name="Rectangle 3"/>
          <p:cNvSpPr>
            <a:spLocks noGrp="1" noChangeArrowheads="1"/>
          </p:cNvSpPr>
          <p:nvPr>
            <p:ph type="body" idx="1"/>
          </p:nvPr>
        </p:nvSpPr>
        <p:spPr>
          <a:xfrm>
            <a:off x="457200" y="1371600"/>
            <a:ext cx="8534400" cy="4754563"/>
          </a:xfrm>
        </p:spPr>
        <p:txBody>
          <a:bodyPr/>
          <a:lstStyle/>
          <a:p>
            <a:pPr>
              <a:buFontTx/>
              <a:buNone/>
            </a:pPr>
            <a:r>
              <a:rPr lang="en-US" sz="2000" b="1" dirty="0" smtClean="0"/>
              <a:t>template&lt;class C, class V&gt; </a:t>
            </a:r>
          </a:p>
          <a:p>
            <a:pPr>
              <a:buFontTx/>
              <a:buNone/>
            </a:pPr>
            <a:r>
              <a:rPr lang="en-US" sz="2000" b="1" dirty="0" smtClean="0"/>
              <a:t>vector&lt;</a:t>
            </a:r>
            <a:r>
              <a:rPr lang="en-US" sz="2000" b="1" dirty="0" err="1" smtClean="0"/>
              <a:t>typename</a:t>
            </a:r>
            <a:r>
              <a:rPr lang="en-US" sz="2000" b="1" dirty="0" smtClean="0"/>
              <a:t> C::iterator&gt; </a:t>
            </a:r>
            <a:r>
              <a:rPr lang="en-US" sz="2000" b="1" dirty="0" err="1" smtClean="0"/>
              <a:t>find_v</a:t>
            </a:r>
            <a:r>
              <a:rPr lang="en-US" sz="2000" b="1" dirty="0" smtClean="0"/>
              <a:t>(C&amp; s, V </a:t>
            </a:r>
            <a:r>
              <a:rPr lang="en-US" sz="2000" b="1" dirty="0" err="1" smtClean="0"/>
              <a:t>v</a:t>
            </a:r>
            <a:r>
              <a:rPr lang="en-US" sz="2000" b="1" dirty="0" smtClean="0"/>
              <a:t>) // </a:t>
            </a:r>
            <a:r>
              <a:rPr lang="en-US" sz="2000" i="1" dirty="0" smtClean="0"/>
              <a:t>note: return by value!</a:t>
            </a:r>
          </a:p>
          <a:p>
            <a:pPr>
              <a:buFontTx/>
              <a:buNone/>
            </a:pPr>
            <a:r>
              <a:rPr lang="en-US" sz="2000" b="1" dirty="0" smtClean="0"/>
              <a:t>	// </a:t>
            </a:r>
            <a:r>
              <a:rPr lang="en-US" sz="2000" i="1" dirty="0" smtClean="0"/>
              <a:t>find all occurrences of v in s</a:t>
            </a:r>
          </a:p>
          <a:p>
            <a:pPr>
              <a:buFontTx/>
              <a:buNone/>
            </a:pPr>
            <a:r>
              <a:rPr lang="en-US" sz="2000" b="1" dirty="0" smtClean="0"/>
              <a:t>{</a:t>
            </a:r>
          </a:p>
          <a:p>
            <a:pPr>
              <a:buFontTx/>
              <a:buNone/>
            </a:pPr>
            <a:r>
              <a:rPr lang="en-US" sz="2000" b="1" dirty="0" smtClean="0"/>
              <a:t>	vector&lt;</a:t>
            </a:r>
            <a:r>
              <a:rPr lang="en-US" sz="2000" b="1" dirty="0" err="1" smtClean="0"/>
              <a:t>typename</a:t>
            </a:r>
            <a:r>
              <a:rPr lang="en-US" sz="2000" b="1" dirty="0" smtClean="0"/>
              <a:t> C::iterator&gt; res;</a:t>
            </a:r>
          </a:p>
          <a:p>
            <a:pPr>
              <a:buFontTx/>
              <a:buNone/>
            </a:pPr>
            <a:r>
              <a:rPr lang="en-US" sz="2000" b="1" dirty="0" smtClean="0"/>
              <a:t>	for (auto p = </a:t>
            </a:r>
            <a:r>
              <a:rPr lang="en-US" sz="2000" b="1" dirty="0" err="1" smtClean="0"/>
              <a:t>s.begin</a:t>
            </a:r>
            <a:r>
              <a:rPr lang="en-US" sz="2000" b="1" dirty="0" smtClean="0"/>
              <a:t>(); p!=</a:t>
            </a:r>
            <a:r>
              <a:rPr lang="en-US" sz="2000" b="1" dirty="0" err="1" smtClean="0"/>
              <a:t>s.end</a:t>
            </a:r>
            <a:r>
              <a:rPr lang="en-US" sz="2000" b="1" dirty="0" smtClean="0"/>
              <a:t>(); ++p)</a:t>
            </a:r>
          </a:p>
          <a:p>
            <a:pPr>
              <a:buFontTx/>
              <a:buNone/>
            </a:pPr>
            <a:r>
              <a:rPr lang="en-US" sz="2000" b="1" dirty="0" smtClean="0"/>
              <a:t>		if (*p==v) </a:t>
            </a:r>
            <a:r>
              <a:rPr lang="en-US" sz="2000" b="1" dirty="0" err="1" smtClean="0"/>
              <a:t>res.push_back</a:t>
            </a:r>
            <a:r>
              <a:rPr lang="en-US" sz="2000" b="1" dirty="0" smtClean="0"/>
              <a:t>(p);</a:t>
            </a:r>
          </a:p>
          <a:p>
            <a:pPr>
              <a:buFontTx/>
              <a:buNone/>
            </a:pPr>
            <a:r>
              <a:rPr lang="en-US" sz="2000" b="1" dirty="0" smtClean="0"/>
              <a:t>	return res;</a:t>
            </a:r>
          </a:p>
          <a:p>
            <a:pPr>
              <a:buFontTx/>
              <a:buNone/>
            </a:pPr>
            <a:r>
              <a:rPr lang="en-US" sz="2000" b="1" dirty="0" smtClean="0"/>
              <a:t>}</a:t>
            </a:r>
          </a:p>
          <a:p>
            <a:pPr>
              <a:buFontTx/>
              <a:buNone/>
            </a:pPr>
            <a:endParaRPr lang="en-US" sz="2000" b="1" dirty="0" smtClean="0"/>
          </a:p>
          <a:p>
            <a:pPr>
              <a:buFontTx/>
              <a:buNone/>
            </a:pPr>
            <a:r>
              <a:rPr lang="en-US" sz="2000" b="1" dirty="0" smtClean="0"/>
              <a:t>vector&lt;string&gt; m = { "Dennis", "Joe", "Brian", "Al", "Joe", "Bill" };</a:t>
            </a:r>
          </a:p>
          <a:p>
            <a:pPr>
              <a:buFontTx/>
              <a:buNone/>
            </a:pPr>
            <a:r>
              <a:rPr lang="en-US" sz="2000" b="1" dirty="0" smtClean="0"/>
              <a:t>for (auto x : </a:t>
            </a:r>
            <a:r>
              <a:rPr lang="en-US" sz="2000" b="1" dirty="0" err="1" smtClean="0"/>
              <a:t>find_v</a:t>
            </a:r>
            <a:r>
              <a:rPr lang="en-US" sz="2000" b="1" dirty="0" smtClean="0"/>
              <a:t>(</a:t>
            </a:r>
            <a:r>
              <a:rPr lang="en-US" sz="2000" b="1" dirty="0" err="1" smtClean="0"/>
              <a:t>m,"Bill</a:t>
            </a:r>
            <a:r>
              <a:rPr lang="en-US" sz="2000" b="1" dirty="0" smtClean="0"/>
              <a:t>"))</a:t>
            </a:r>
          </a:p>
          <a:p>
            <a:pPr>
              <a:buFontTx/>
              <a:buNone/>
            </a:pPr>
            <a:r>
              <a:rPr lang="en-US" sz="2000" b="1" dirty="0" smtClean="0"/>
              <a:t>		if (x!= "Bill") </a:t>
            </a:r>
            <a:r>
              <a:rPr lang="en-US" sz="2000" b="1" dirty="0" err="1" smtClean="0"/>
              <a:t>cerr</a:t>
            </a:r>
            <a:r>
              <a:rPr lang="en-US" sz="2000" b="1" dirty="0" smtClean="0"/>
              <a:t> &lt;&lt; "bug!\n";</a:t>
            </a:r>
          </a:p>
          <a:p>
            <a:pPr>
              <a:buFontTx/>
              <a:buNone/>
            </a:pPr>
            <a:endParaRPr lang="en-US" sz="2000" dirty="0" smtClean="0"/>
          </a:p>
        </p:txBody>
      </p:sp>
      <p:pic>
        <p:nvPicPr>
          <p:cNvPr id="45062" name="Picture 5" descr="En_solrig_s_ndag_p__237964c"/>
          <p:cNvPicPr>
            <a:picLocks noChangeAspect="1" noChangeArrowheads="1"/>
          </p:cNvPicPr>
          <p:nvPr/>
        </p:nvPicPr>
        <p:blipFill>
          <a:blip r:embed="rId2" cstate="print"/>
          <a:srcRect/>
          <a:stretch>
            <a:fillRect/>
          </a:stretch>
        </p:blipFill>
        <p:spPr bwMode="auto">
          <a:xfrm>
            <a:off x="5486400" y="2286000"/>
            <a:ext cx="3511550" cy="2282825"/>
          </a:xfrm>
          <a:prstGeom prst="rect">
            <a:avLst/>
          </a:prstGeom>
          <a:noFill/>
          <a:ln w="9525">
            <a:noFill/>
            <a:miter lim="800000"/>
            <a:headEnd/>
            <a:tailEnd/>
          </a:ln>
        </p:spPr>
      </p:pic>
      <p:cxnSp>
        <p:nvCxnSpPr>
          <p:cNvPr id="45063" name="Straight Arrow Connector 7"/>
          <p:cNvCxnSpPr>
            <a:cxnSpLocks noChangeShapeType="1"/>
          </p:cNvCxnSpPr>
          <p:nvPr/>
        </p:nvCxnSpPr>
        <p:spPr bwMode="auto">
          <a:xfrm rot="10800000" flipV="1">
            <a:off x="3581400" y="1371600"/>
            <a:ext cx="533400" cy="381000"/>
          </a:xfrm>
          <a:prstGeom prst="straightConnector1">
            <a:avLst/>
          </a:prstGeom>
          <a:noFill/>
          <a:ln w="25400" algn="ctr">
            <a:solidFill>
              <a:srgbClr val="C00000"/>
            </a:solidFill>
            <a:round/>
            <a:headEnd/>
            <a:tailEnd type="arrow" w="med" len="med"/>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6096000" cy="1143000"/>
          </a:xfrm>
        </p:spPr>
        <p:txBody>
          <a:bodyPr/>
          <a:lstStyle/>
          <a:p>
            <a:r>
              <a:rPr lang="en-US" smtClean="0"/>
              <a:t>C++ Applications</a:t>
            </a:r>
          </a:p>
        </p:txBody>
      </p:sp>
      <p:sp>
        <p:nvSpPr>
          <p:cNvPr id="16387" name="Slide Number Placeholder 3"/>
          <p:cNvSpPr>
            <a:spLocks noGrp="1"/>
          </p:cNvSpPr>
          <p:nvPr>
            <p:ph type="sldNum" sz="quarter" idx="12"/>
          </p:nvPr>
        </p:nvSpPr>
        <p:spPr>
          <a:xfrm>
            <a:off x="457200" y="6245225"/>
            <a:ext cx="2133600" cy="476250"/>
          </a:xfrm>
          <a:noFill/>
        </p:spPr>
        <p:txBody>
          <a:bodyPr/>
          <a:lstStyle/>
          <a:p>
            <a:pPr algn="l"/>
            <a:fld id="{6552D677-EA98-44E1-8D9B-FD16E1E0458A}" type="slidenum">
              <a:rPr lang="da-DK" smtClean="0"/>
              <a:pPr algn="l"/>
              <a:t>9</a:t>
            </a:fld>
            <a:endParaRPr lang="da-DK" smtClean="0"/>
          </a:p>
        </p:txBody>
      </p:sp>
      <p:pic>
        <p:nvPicPr>
          <p:cNvPr id="16388" name="Picture 1" descr="C:\Documents and Settings\bs\My Documents\My Pictures\Google-Chrome-Logo.jpg"/>
          <p:cNvPicPr>
            <a:picLocks noChangeAspect="1" noChangeArrowheads="1"/>
          </p:cNvPicPr>
          <p:nvPr/>
        </p:nvPicPr>
        <p:blipFill>
          <a:blip r:embed="rId2" cstate="print"/>
          <a:srcRect/>
          <a:stretch>
            <a:fillRect/>
          </a:stretch>
        </p:blipFill>
        <p:spPr bwMode="auto">
          <a:xfrm>
            <a:off x="7500938" y="5000625"/>
            <a:ext cx="900112" cy="857250"/>
          </a:xfrm>
          <a:prstGeom prst="rect">
            <a:avLst/>
          </a:prstGeom>
          <a:noFill/>
          <a:ln w="9525">
            <a:noFill/>
            <a:miter lim="800000"/>
            <a:headEnd/>
            <a:tailEnd/>
          </a:ln>
        </p:spPr>
      </p:pic>
      <p:pic>
        <p:nvPicPr>
          <p:cNvPr id="16389" name="Picture 2" descr="C:\Documents and Settings\bs\My Documents\My Pictures\20070520-firefox_logo.jpg"/>
          <p:cNvPicPr>
            <a:picLocks noChangeAspect="1" noChangeArrowheads="1"/>
          </p:cNvPicPr>
          <p:nvPr/>
        </p:nvPicPr>
        <p:blipFill>
          <a:blip r:embed="rId3" cstate="print"/>
          <a:srcRect/>
          <a:stretch>
            <a:fillRect/>
          </a:stretch>
        </p:blipFill>
        <p:spPr bwMode="auto">
          <a:xfrm>
            <a:off x="1857375" y="5715000"/>
            <a:ext cx="931863" cy="879475"/>
          </a:xfrm>
          <a:prstGeom prst="rect">
            <a:avLst/>
          </a:prstGeom>
          <a:noFill/>
          <a:ln w="9525">
            <a:noFill/>
            <a:miter lim="800000"/>
            <a:headEnd/>
            <a:tailEnd/>
          </a:ln>
        </p:spPr>
      </p:pic>
      <p:pic>
        <p:nvPicPr>
          <p:cNvPr id="16390" name="Picture 3" descr="C:\Documents and Settings\bs\My Documents\My Pictures\Internet_Explorer_7_Logo.png"/>
          <p:cNvPicPr>
            <a:picLocks noChangeAspect="1" noChangeArrowheads="1"/>
          </p:cNvPicPr>
          <p:nvPr/>
        </p:nvPicPr>
        <p:blipFill>
          <a:blip r:embed="rId4" cstate="print"/>
          <a:srcRect/>
          <a:stretch>
            <a:fillRect/>
          </a:stretch>
        </p:blipFill>
        <p:spPr bwMode="auto">
          <a:xfrm>
            <a:off x="428625" y="5715000"/>
            <a:ext cx="942975" cy="942975"/>
          </a:xfrm>
          <a:prstGeom prst="rect">
            <a:avLst/>
          </a:prstGeom>
          <a:noFill/>
          <a:ln w="9525">
            <a:noFill/>
            <a:miter lim="800000"/>
            <a:headEnd/>
            <a:tailEnd/>
          </a:ln>
        </p:spPr>
      </p:pic>
      <p:pic>
        <p:nvPicPr>
          <p:cNvPr id="16391" name="Picture 4" descr="C:\Documents and Settings\bs\My Documents\My Pictures\opera_logo.png"/>
          <p:cNvPicPr>
            <a:picLocks noChangeAspect="1" noChangeArrowheads="1"/>
          </p:cNvPicPr>
          <p:nvPr/>
        </p:nvPicPr>
        <p:blipFill>
          <a:blip r:embed="rId5" cstate="print"/>
          <a:srcRect/>
          <a:stretch>
            <a:fillRect/>
          </a:stretch>
        </p:blipFill>
        <p:spPr bwMode="auto">
          <a:xfrm>
            <a:off x="5786438" y="5000625"/>
            <a:ext cx="974725" cy="817563"/>
          </a:xfrm>
          <a:prstGeom prst="rect">
            <a:avLst/>
          </a:prstGeom>
          <a:noFill/>
          <a:ln w="9525">
            <a:noFill/>
            <a:miter lim="800000"/>
            <a:headEnd/>
            <a:tailEnd/>
          </a:ln>
        </p:spPr>
      </p:pic>
      <p:pic>
        <p:nvPicPr>
          <p:cNvPr id="16392" name="Picture 4"/>
          <p:cNvPicPr>
            <a:picLocks noChangeAspect="1" noChangeArrowheads="1"/>
          </p:cNvPicPr>
          <p:nvPr/>
        </p:nvPicPr>
        <p:blipFill>
          <a:blip r:embed="rId6" cstate="print"/>
          <a:srcRect/>
          <a:stretch>
            <a:fillRect/>
          </a:stretch>
        </p:blipFill>
        <p:spPr bwMode="auto">
          <a:xfrm>
            <a:off x="6072188" y="214313"/>
            <a:ext cx="2514600" cy="2073275"/>
          </a:xfrm>
          <a:prstGeom prst="rect">
            <a:avLst/>
          </a:prstGeom>
          <a:noFill/>
          <a:ln w="9525">
            <a:noFill/>
            <a:miter lim="800000"/>
            <a:headEnd/>
            <a:tailEnd/>
          </a:ln>
        </p:spPr>
      </p:pic>
      <p:pic>
        <p:nvPicPr>
          <p:cNvPr id="16393" name="Picture 4" descr="2D8EAB83-5D1D-49C9-9EB2-CF935FECDEA3"/>
          <p:cNvPicPr>
            <a:picLocks noChangeAspect="1" noChangeArrowheads="1"/>
          </p:cNvPicPr>
          <p:nvPr/>
        </p:nvPicPr>
        <p:blipFill>
          <a:blip r:embed="rId7" cstate="print"/>
          <a:srcRect/>
          <a:stretch>
            <a:fillRect/>
          </a:stretch>
        </p:blipFill>
        <p:spPr bwMode="auto">
          <a:xfrm>
            <a:off x="500063" y="2500313"/>
            <a:ext cx="3057525" cy="2735262"/>
          </a:xfrm>
          <a:prstGeom prst="rect">
            <a:avLst/>
          </a:prstGeom>
          <a:noFill/>
          <a:ln w="9525">
            <a:noFill/>
            <a:miter lim="800000"/>
            <a:headEnd/>
            <a:tailEnd/>
          </a:ln>
        </p:spPr>
      </p:pic>
      <p:pic>
        <p:nvPicPr>
          <p:cNvPr id="16394" name="Picture 4"/>
          <p:cNvPicPr>
            <a:picLocks noChangeAspect="1" noChangeArrowheads="1"/>
          </p:cNvPicPr>
          <p:nvPr/>
        </p:nvPicPr>
        <p:blipFill>
          <a:blip r:embed="rId8" cstate="print"/>
          <a:srcRect/>
          <a:stretch>
            <a:fillRect/>
          </a:stretch>
        </p:blipFill>
        <p:spPr bwMode="auto">
          <a:xfrm>
            <a:off x="3000375" y="3714750"/>
            <a:ext cx="2266950" cy="1706563"/>
          </a:xfrm>
          <a:prstGeom prst="rect">
            <a:avLst/>
          </a:prstGeom>
          <a:noFill/>
          <a:ln w="9525">
            <a:noFill/>
            <a:miter lim="800000"/>
            <a:headEnd/>
            <a:tailEnd/>
          </a:ln>
        </p:spPr>
      </p:pic>
      <p:pic>
        <p:nvPicPr>
          <p:cNvPr id="16395" name="Picture 5" descr="En_solrig_s_ndag_p__237964c"/>
          <p:cNvPicPr>
            <a:picLocks noChangeAspect="1" noChangeArrowheads="1"/>
          </p:cNvPicPr>
          <p:nvPr/>
        </p:nvPicPr>
        <p:blipFill>
          <a:blip r:embed="rId9" cstate="print"/>
          <a:srcRect/>
          <a:stretch>
            <a:fillRect/>
          </a:stretch>
        </p:blipFill>
        <p:spPr bwMode="auto">
          <a:xfrm>
            <a:off x="5072063" y="2286000"/>
            <a:ext cx="3511550" cy="2282825"/>
          </a:xfrm>
          <a:prstGeom prst="rect">
            <a:avLst/>
          </a:prstGeom>
          <a:noFill/>
          <a:ln w="9525">
            <a:noFill/>
            <a:miter lim="800000"/>
            <a:headEnd/>
            <a:tailEnd/>
          </a:ln>
        </p:spPr>
      </p:pic>
      <p:pic>
        <p:nvPicPr>
          <p:cNvPr id="16396" name="Picture 5" descr="C:\Documents and Settings\bs\My Documents\My Pictures\Safari Logo.png"/>
          <p:cNvPicPr>
            <a:picLocks noChangeAspect="1" noChangeArrowheads="1"/>
          </p:cNvPicPr>
          <p:nvPr/>
        </p:nvPicPr>
        <p:blipFill>
          <a:blip r:embed="rId10" cstate="print"/>
          <a:srcRect/>
          <a:stretch>
            <a:fillRect/>
          </a:stretch>
        </p:blipFill>
        <p:spPr bwMode="auto">
          <a:xfrm>
            <a:off x="6553200" y="5791200"/>
            <a:ext cx="904875" cy="904875"/>
          </a:xfrm>
          <a:prstGeom prst="rect">
            <a:avLst/>
          </a:prstGeom>
          <a:noFill/>
          <a:ln w="9525">
            <a:noFill/>
            <a:miter lim="800000"/>
            <a:headEnd/>
            <a:tailEnd/>
          </a:ln>
        </p:spPr>
      </p:pic>
      <p:sp>
        <p:nvSpPr>
          <p:cNvPr id="16397" name="Content Placeholder 13"/>
          <p:cNvSpPr>
            <a:spLocks noGrp="1"/>
          </p:cNvSpPr>
          <p:nvPr>
            <p:ph idx="1"/>
          </p:nvPr>
        </p:nvSpPr>
        <p:spPr>
          <a:xfrm>
            <a:off x="457200" y="1676400"/>
            <a:ext cx="7162800" cy="3962400"/>
          </a:xfrm>
        </p:spPr>
        <p:txBody>
          <a:bodyPr/>
          <a:lstStyle/>
          <a:p>
            <a:r>
              <a:rPr lang="en-US" sz="2400" smtClean="0"/>
              <a:t>www.research.att.com/~bs/applications.html</a:t>
            </a:r>
          </a:p>
        </p:txBody>
      </p:sp>
      <p:sp>
        <p:nvSpPr>
          <p:cNvPr id="16398" name="Footer Placeholder 13"/>
          <p:cNvSpPr>
            <a:spLocks noGrp="1"/>
          </p:cNvSpPr>
          <p:nvPr>
            <p:ph type="ftr" sz="quarter" idx="11"/>
          </p:nvPr>
        </p:nvSpPr>
        <p:spPr>
          <a:noFill/>
        </p:spPr>
        <p:txBody>
          <a:bodyPr/>
          <a:lstStyle/>
          <a:p>
            <a:r>
              <a:rPr lang="en-US" smtClean="0"/>
              <a:t>C++0x - Oct'10 - Stroustrup</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p>
            <a:fld id="{E59762E8-6266-4BD7-B604-45FB5970BDBD}" type="slidenum">
              <a:rPr lang="en-US"/>
              <a:pPr/>
              <a:t>90</a:t>
            </a:fld>
            <a:endParaRPr lang="en-US"/>
          </a:p>
        </p:txBody>
      </p:sp>
      <p:sp>
        <p:nvSpPr>
          <p:cNvPr id="56323" name="Rectangle 2"/>
          <p:cNvSpPr>
            <a:spLocks noGrp="1" noChangeArrowheads="1"/>
          </p:cNvSpPr>
          <p:nvPr>
            <p:ph type="title"/>
          </p:nvPr>
        </p:nvSpPr>
        <p:spPr/>
        <p:txBody>
          <a:bodyPr/>
          <a:lstStyle/>
          <a:p>
            <a:pPr eaLnBrk="1" hangingPunct="1"/>
            <a:r>
              <a:rPr lang="en-US" smtClean="0"/>
              <a:t>Rvalue initializers</a:t>
            </a:r>
          </a:p>
        </p:txBody>
      </p:sp>
      <p:sp>
        <p:nvSpPr>
          <p:cNvPr id="56324" name="Rectangle 3"/>
          <p:cNvSpPr>
            <a:spLocks noGrp="1" noChangeArrowheads="1"/>
          </p:cNvSpPr>
          <p:nvPr>
            <p:ph type="body" idx="1"/>
          </p:nvPr>
        </p:nvSpPr>
        <p:spPr/>
        <p:txBody>
          <a:bodyPr/>
          <a:lstStyle/>
          <a:p>
            <a:pPr eaLnBrk="1" hangingPunct="1"/>
            <a:r>
              <a:rPr lang="en-US" sz="2800" dirty="0" smtClean="0"/>
              <a:t>Primarily a feature for library implementers</a:t>
            </a:r>
          </a:p>
          <a:p>
            <a:pPr lvl="1" eaLnBrk="1" hangingPunct="1"/>
            <a:r>
              <a:rPr lang="en-US" sz="2400" dirty="0" smtClean="0"/>
              <a:t>Real reason: performance</a:t>
            </a:r>
          </a:p>
          <a:p>
            <a:pPr lvl="2" eaLnBrk="1" hangingPunct="1"/>
            <a:r>
              <a:rPr lang="en-US" sz="2000" dirty="0" smtClean="0"/>
              <a:t>Perfect forwarding</a:t>
            </a:r>
          </a:p>
          <a:p>
            <a:pPr lvl="2" eaLnBrk="1" hangingPunct="1"/>
            <a:r>
              <a:rPr lang="en-US" sz="2000" dirty="0" smtClean="0"/>
              <a:t>Eliminate spurious copies</a:t>
            </a:r>
          </a:p>
          <a:p>
            <a:pPr lvl="1" eaLnBrk="1" hangingPunct="1"/>
            <a:r>
              <a:rPr lang="en-US" sz="2400" dirty="0" smtClean="0"/>
              <a:t>Can be invisible to users</a:t>
            </a:r>
          </a:p>
          <a:p>
            <a:pPr lvl="1" eaLnBrk="1" hangingPunct="1"/>
            <a:endParaRPr lang="en-US" sz="2000" b="1" dirty="0" smtClean="0"/>
          </a:p>
          <a:p>
            <a:pPr eaLnBrk="1" hangingPunct="1"/>
            <a:endParaRPr lang="en-US" dirty="0"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p>
            <a:fld id="{E59762E8-6266-4BD7-B604-45FB5970BDBD}" type="slidenum">
              <a:rPr lang="en-US"/>
              <a:pPr/>
              <a:t>91</a:t>
            </a:fld>
            <a:endParaRPr lang="en-US"/>
          </a:p>
        </p:txBody>
      </p:sp>
      <p:sp>
        <p:nvSpPr>
          <p:cNvPr id="56323" name="Rectangle 2"/>
          <p:cNvSpPr>
            <a:spLocks noGrp="1" noChangeArrowheads="1"/>
          </p:cNvSpPr>
          <p:nvPr>
            <p:ph type="title"/>
          </p:nvPr>
        </p:nvSpPr>
        <p:spPr/>
        <p:txBody>
          <a:bodyPr/>
          <a:lstStyle/>
          <a:p>
            <a:pPr eaLnBrk="1" hangingPunct="1"/>
            <a:r>
              <a:rPr lang="en-US" smtClean="0"/>
              <a:t>Rvalue initializers</a:t>
            </a:r>
          </a:p>
        </p:txBody>
      </p:sp>
      <p:sp>
        <p:nvSpPr>
          <p:cNvPr id="56324" name="Rectangle 3"/>
          <p:cNvSpPr>
            <a:spLocks noGrp="1" noChangeArrowheads="1"/>
          </p:cNvSpPr>
          <p:nvPr>
            <p:ph type="body" idx="1"/>
          </p:nvPr>
        </p:nvSpPr>
        <p:spPr>
          <a:xfrm>
            <a:off x="457200" y="1600200"/>
            <a:ext cx="8610600" cy="4525963"/>
          </a:xfrm>
        </p:spPr>
        <p:txBody>
          <a:bodyPr/>
          <a:lstStyle/>
          <a:p>
            <a:pPr eaLnBrk="1" hangingPunct="1"/>
            <a:r>
              <a:rPr lang="en-US" sz="2400" dirty="0" smtClean="0"/>
              <a:t>Used to implement move constructors and move assignments:</a:t>
            </a:r>
          </a:p>
          <a:p>
            <a:pPr lvl="1" eaLnBrk="1" hangingPunct="1">
              <a:buNone/>
            </a:pPr>
            <a:r>
              <a:rPr lang="en-US" sz="1800" b="1" dirty="0" smtClean="0"/>
              <a:t>template&lt;class T&gt; class vector {	// </a:t>
            </a:r>
            <a:r>
              <a:rPr lang="en-US" sz="1800" i="1" dirty="0" smtClean="0"/>
              <a:t>slightly simplified</a:t>
            </a:r>
          </a:p>
          <a:p>
            <a:pPr lvl="1" eaLnBrk="1" hangingPunct="1">
              <a:buNone/>
            </a:pPr>
            <a:r>
              <a:rPr lang="en-US" sz="1800" b="1" dirty="0" smtClean="0"/>
              <a:t>	</a:t>
            </a:r>
            <a:r>
              <a:rPr lang="en-US" sz="1800" b="1" dirty="0" err="1" smtClean="0"/>
              <a:t>int</a:t>
            </a:r>
            <a:r>
              <a:rPr lang="en-US" sz="1800" b="1" dirty="0" smtClean="0"/>
              <a:t> </a:t>
            </a:r>
            <a:r>
              <a:rPr lang="en-US" sz="1800" b="1" dirty="0" err="1" smtClean="0"/>
              <a:t>sz</a:t>
            </a:r>
            <a:r>
              <a:rPr lang="en-US" sz="1800" b="1" dirty="0" smtClean="0"/>
              <a:t>;</a:t>
            </a:r>
          </a:p>
          <a:p>
            <a:pPr lvl="1" eaLnBrk="1" hangingPunct="1">
              <a:buNone/>
            </a:pPr>
            <a:r>
              <a:rPr lang="en-US" sz="1800" b="1" dirty="0" smtClean="0"/>
              <a:t>	T* </a:t>
            </a:r>
            <a:r>
              <a:rPr lang="en-US" sz="1800" b="1" dirty="0" err="1" smtClean="0"/>
              <a:t>elem</a:t>
            </a:r>
            <a:r>
              <a:rPr lang="en-US" sz="1800" b="1" dirty="0" smtClean="0"/>
              <a:t>;</a:t>
            </a:r>
          </a:p>
          <a:p>
            <a:pPr lvl="1" eaLnBrk="1" hangingPunct="1">
              <a:buNone/>
            </a:pPr>
            <a:r>
              <a:rPr lang="en-US" sz="1800" b="1" dirty="0" smtClean="0"/>
              <a:t>	// …</a:t>
            </a:r>
          </a:p>
          <a:p>
            <a:pPr lvl="1" eaLnBrk="1" hangingPunct="1">
              <a:buNone/>
            </a:pPr>
            <a:r>
              <a:rPr lang="en-US" sz="1800" b="1" dirty="0" smtClean="0"/>
              <a:t>	vector(const vector&amp; a)  :</a:t>
            </a:r>
            <a:r>
              <a:rPr lang="en-US" sz="1800" b="1" dirty="0" err="1" smtClean="0"/>
              <a:t>sz</a:t>
            </a:r>
            <a:r>
              <a:rPr lang="en-US" sz="1800" b="1" dirty="0" smtClean="0"/>
              <a:t>{a.sz}, </a:t>
            </a:r>
            <a:r>
              <a:rPr lang="en-US" sz="1800" b="1" dirty="0" err="1" smtClean="0"/>
              <a:t>elem</a:t>
            </a:r>
            <a:r>
              <a:rPr lang="en-US" sz="1800" b="1" dirty="0" smtClean="0"/>
              <a:t>{new T[</a:t>
            </a:r>
            <a:r>
              <a:rPr lang="en-US" sz="1800" b="1" dirty="0" err="1" smtClean="0"/>
              <a:t>sz</a:t>
            </a:r>
            <a:r>
              <a:rPr lang="en-US" sz="1800" b="1" dirty="0" smtClean="0"/>
              <a:t>]}   // </a:t>
            </a:r>
            <a:r>
              <a:rPr lang="en-US" sz="1800" i="1" dirty="0" smtClean="0"/>
              <a:t>copy constructor</a:t>
            </a:r>
          </a:p>
          <a:p>
            <a:pPr lvl="1" eaLnBrk="1" hangingPunct="1">
              <a:buNone/>
            </a:pPr>
            <a:r>
              <a:rPr lang="en-US" sz="1800" b="1" dirty="0" smtClean="0"/>
              <a:t>	{					  	      // </a:t>
            </a:r>
            <a:r>
              <a:rPr lang="en-US" sz="1800" i="1" dirty="0" smtClean="0"/>
              <a:t>copy elements</a:t>
            </a:r>
          </a:p>
          <a:p>
            <a:pPr lvl="1" eaLnBrk="1" hangingPunct="1">
              <a:buNone/>
            </a:pPr>
            <a:r>
              <a:rPr lang="en-US" sz="1800" b="1" dirty="0" smtClean="0"/>
              <a:t>		</a:t>
            </a:r>
            <a:r>
              <a:rPr lang="en-US" sz="1800" b="1" dirty="0" err="1" smtClean="0"/>
              <a:t>uninitialied_copy</a:t>
            </a:r>
            <a:r>
              <a:rPr lang="en-US" sz="1800" b="1" dirty="0" smtClean="0"/>
              <a:t>(</a:t>
            </a:r>
            <a:r>
              <a:rPr lang="en-US" sz="1800" b="1" dirty="0" err="1" smtClean="0"/>
              <a:t>a.elem,a.elem+sz</a:t>
            </a:r>
            <a:r>
              <a:rPr lang="en-US" sz="1800" b="1" dirty="0" smtClean="0"/>
              <a:t>, </a:t>
            </a:r>
            <a:r>
              <a:rPr lang="en-US" sz="1800" b="1" dirty="0" err="1" smtClean="0"/>
              <a:t>elem</a:t>
            </a:r>
            <a:r>
              <a:rPr lang="en-US" sz="1800" b="1" dirty="0" smtClean="0"/>
              <a:t>);</a:t>
            </a:r>
          </a:p>
          <a:p>
            <a:pPr lvl="1" eaLnBrk="1" hangingPunct="1">
              <a:buNone/>
            </a:pPr>
            <a:r>
              <a:rPr lang="en-US" sz="1800" b="1" dirty="0" smtClean="0"/>
              <a:t>	}</a:t>
            </a:r>
          </a:p>
          <a:p>
            <a:pPr lvl="1" eaLnBrk="1" hangingPunct="1">
              <a:buNone/>
            </a:pPr>
            <a:r>
              <a:rPr lang="en-US" sz="1800" b="1" dirty="0" smtClean="0"/>
              <a:t>	vector(vector&amp;&amp; a) : </a:t>
            </a:r>
            <a:r>
              <a:rPr lang="en-US" sz="1800" b="1" dirty="0" err="1" smtClean="0"/>
              <a:t>sz</a:t>
            </a:r>
            <a:r>
              <a:rPr lang="en-US" sz="1800" b="1" dirty="0" smtClean="0"/>
              <a:t>{a.sz}, </a:t>
            </a:r>
            <a:r>
              <a:rPr lang="en-US" sz="1800" b="1" dirty="0" err="1" smtClean="0"/>
              <a:t>elem</a:t>
            </a:r>
            <a:r>
              <a:rPr lang="en-US" sz="1800" b="1" dirty="0" smtClean="0"/>
              <a:t>{</a:t>
            </a:r>
            <a:r>
              <a:rPr lang="en-US" sz="1800" b="1" dirty="0" err="1" smtClean="0"/>
              <a:t>a.elem</a:t>
            </a:r>
            <a:r>
              <a:rPr lang="en-US" sz="1800" b="1" dirty="0" smtClean="0"/>
              <a:t>}   // </a:t>
            </a:r>
            <a:r>
              <a:rPr lang="en-US" sz="1800" i="1" dirty="0" smtClean="0"/>
              <a:t>move constructor</a:t>
            </a:r>
          </a:p>
          <a:p>
            <a:pPr lvl="1" eaLnBrk="1" hangingPunct="1">
              <a:buNone/>
            </a:pPr>
            <a:r>
              <a:rPr lang="en-US" sz="1800" b="1" dirty="0" smtClean="0"/>
              <a:t>	{					          // </a:t>
            </a:r>
            <a:r>
              <a:rPr lang="en-US" sz="1800" i="1" dirty="0" smtClean="0"/>
              <a:t>leave behind an empty vector</a:t>
            </a:r>
          </a:p>
          <a:p>
            <a:pPr lvl="1" eaLnBrk="1" hangingPunct="1">
              <a:buNone/>
            </a:pPr>
            <a:r>
              <a:rPr lang="en-US" sz="1800" b="1" dirty="0" smtClean="0"/>
              <a:t>		a.sz = 0;</a:t>
            </a:r>
          </a:p>
          <a:p>
            <a:pPr lvl="1" eaLnBrk="1" hangingPunct="1">
              <a:buNone/>
            </a:pPr>
            <a:r>
              <a:rPr lang="en-US" sz="1800" b="1" dirty="0" smtClean="0"/>
              <a:t>		</a:t>
            </a:r>
            <a:r>
              <a:rPr lang="en-US" sz="1800" b="1" dirty="0" err="1" smtClean="0"/>
              <a:t>a.elem</a:t>
            </a:r>
            <a:r>
              <a:rPr lang="en-US" sz="1800" b="1" dirty="0" smtClean="0"/>
              <a:t> = </a:t>
            </a:r>
            <a:r>
              <a:rPr lang="en-US" sz="1800" b="1" dirty="0" err="1" smtClean="0"/>
              <a:t>nullptr</a:t>
            </a:r>
            <a:r>
              <a:rPr lang="en-US" sz="1800" b="1" dirty="0" smtClean="0"/>
              <a:t>;</a:t>
            </a:r>
          </a:p>
          <a:p>
            <a:pPr lvl="1" eaLnBrk="1" hangingPunct="1">
              <a:buNone/>
            </a:pPr>
            <a:r>
              <a:rPr lang="en-US" sz="1800" b="1" dirty="0" smtClean="0"/>
              <a:t>	}</a:t>
            </a:r>
          </a:p>
          <a:p>
            <a:pPr lvl="1" eaLnBrk="1" hangingPunct="1">
              <a:buNone/>
            </a:pPr>
            <a:r>
              <a:rPr lang="en-US" sz="1800" b="1" dirty="0" smtClean="0"/>
              <a:t>};</a:t>
            </a:r>
          </a:p>
          <a:p>
            <a:pPr eaLnBrk="1" hangingPunct="1"/>
            <a:endParaRPr lang="en-US" dirty="0"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cxnSp>
        <p:nvCxnSpPr>
          <p:cNvPr id="6" name="Straight Arrow Connector 7"/>
          <p:cNvCxnSpPr>
            <a:cxnSpLocks noChangeShapeType="1"/>
          </p:cNvCxnSpPr>
          <p:nvPr/>
        </p:nvCxnSpPr>
        <p:spPr bwMode="auto">
          <a:xfrm>
            <a:off x="609600" y="4267200"/>
            <a:ext cx="1371600" cy="533400"/>
          </a:xfrm>
          <a:prstGeom prst="straightConnector1">
            <a:avLst/>
          </a:prstGeom>
          <a:noFill/>
          <a:ln w="25400" algn="ctr">
            <a:solidFill>
              <a:srgbClr val="C00000"/>
            </a:solidFill>
            <a:round/>
            <a:headEnd/>
            <a:tailEnd type="arrow" w="med" len="med"/>
          </a:ln>
        </p:spPr>
      </p:cxnSp>
      <p:cxnSp>
        <p:nvCxnSpPr>
          <p:cNvPr id="7" name="Straight Arrow Connector 7"/>
          <p:cNvCxnSpPr>
            <a:cxnSpLocks noChangeShapeType="1"/>
          </p:cNvCxnSpPr>
          <p:nvPr/>
        </p:nvCxnSpPr>
        <p:spPr bwMode="auto">
          <a:xfrm rot="10800000" flipV="1">
            <a:off x="2362200" y="3048000"/>
            <a:ext cx="533400" cy="381000"/>
          </a:xfrm>
          <a:prstGeom prst="straightConnector1">
            <a:avLst/>
          </a:prstGeom>
          <a:noFill/>
          <a:ln w="25400" algn="ctr">
            <a:solidFill>
              <a:srgbClr val="C00000"/>
            </a:solidFill>
            <a:round/>
            <a:headEnd/>
            <a:tailEnd type="arrow"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p>
            <a:fld id="{439159D9-8FDB-4F94-87C0-B1957C9EB970}" type="slidenum">
              <a:rPr lang="en-US"/>
              <a:pPr/>
              <a:t>92</a:t>
            </a:fld>
            <a:endParaRPr lang="en-US"/>
          </a:p>
        </p:txBody>
      </p:sp>
      <p:sp>
        <p:nvSpPr>
          <p:cNvPr id="57347" name="Rectangle 2"/>
          <p:cNvSpPr>
            <a:spLocks noGrp="1" noChangeArrowheads="1"/>
          </p:cNvSpPr>
          <p:nvPr>
            <p:ph type="title"/>
          </p:nvPr>
        </p:nvSpPr>
        <p:spPr/>
        <p:txBody>
          <a:bodyPr/>
          <a:lstStyle/>
          <a:p>
            <a:pPr eaLnBrk="1" hangingPunct="1"/>
            <a:r>
              <a:rPr lang="en-US" smtClean="0"/>
              <a:t>A C++98 problem: excess copying</a:t>
            </a:r>
          </a:p>
        </p:txBody>
      </p:sp>
      <p:sp>
        <p:nvSpPr>
          <p:cNvPr id="57348" name="Rectangle 3"/>
          <p:cNvSpPr>
            <a:spLocks noGrp="1" noChangeArrowheads="1"/>
          </p:cNvSpPr>
          <p:nvPr>
            <p:ph type="body" idx="1"/>
          </p:nvPr>
        </p:nvSpPr>
        <p:spPr/>
        <p:txBody>
          <a:bodyPr/>
          <a:lstStyle/>
          <a:p>
            <a:pPr eaLnBrk="1" hangingPunct="1"/>
            <a:endParaRPr lang="en-US" dirty="0" smtClean="0"/>
          </a:p>
          <a:p>
            <a:pPr lvl="1" eaLnBrk="1" hangingPunct="1">
              <a:buFontTx/>
              <a:buNone/>
            </a:pPr>
            <a:r>
              <a:rPr lang="en-US" sz="2000" b="1" dirty="0" smtClean="0"/>
              <a:t>template &lt;class T&gt; swap(T&amp; a, T&amp; b)		// </a:t>
            </a:r>
            <a:r>
              <a:rPr lang="en-US" sz="2000" i="1" dirty="0" smtClean="0"/>
              <a:t>“old style swap”</a:t>
            </a:r>
          </a:p>
          <a:p>
            <a:pPr lvl="1" eaLnBrk="1" hangingPunct="1">
              <a:buFontTx/>
              <a:buNone/>
            </a:pPr>
            <a:r>
              <a:rPr lang="en-US" sz="2000" b="1" dirty="0" smtClean="0"/>
              <a:t>{</a:t>
            </a:r>
          </a:p>
          <a:p>
            <a:pPr lvl="1" eaLnBrk="1" hangingPunct="1">
              <a:buFontTx/>
              <a:buNone/>
            </a:pPr>
            <a:r>
              <a:rPr lang="en-US" sz="2000" b="1" dirty="0" smtClean="0"/>
              <a:t>	T </a:t>
            </a:r>
            <a:r>
              <a:rPr lang="en-US" sz="2000" b="1" dirty="0" err="1" smtClean="0"/>
              <a:t>tmp</a:t>
            </a:r>
            <a:r>
              <a:rPr lang="en-US" sz="2000" b="1" dirty="0" smtClean="0"/>
              <a:t>{a};	// </a:t>
            </a:r>
            <a:r>
              <a:rPr lang="en-US" sz="2000" i="1" dirty="0" smtClean="0"/>
              <a:t>now we have two copies of a</a:t>
            </a:r>
          </a:p>
          <a:p>
            <a:pPr lvl="1" eaLnBrk="1" hangingPunct="1">
              <a:buFontTx/>
              <a:buNone/>
            </a:pPr>
            <a:r>
              <a:rPr lang="en-US" sz="2000" b="1" dirty="0" smtClean="0"/>
              <a:t>	a = b;	// </a:t>
            </a:r>
            <a:r>
              <a:rPr lang="en-US" sz="2000" i="1" dirty="0" smtClean="0"/>
              <a:t>now we have two copies of b</a:t>
            </a:r>
          </a:p>
          <a:p>
            <a:pPr lvl="1" eaLnBrk="1" hangingPunct="1">
              <a:buFontTx/>
              <a:buNone/>
            </a:pPr>
            <a:r>
              <a:rPr lang="en-US" sz="2000" b="1" dirty="0" smtClean="0"/>
              <a:t>	b = </a:t>
            </a:r>
            <a:r>
              <a:rPr lang="en-US" sz="2000" b="1" dirty="0" err="1" smtClean="0"/>
              <a:t>tmp</a:t>
            </a:r>
            <a:r>
              <a:rPr lang="en-US" sz="2000" b="1" dirty="0" smtClean="0"/>
              <a:t>;	// </a:t>
            </a:r>
            <a:r>
              <a:rPr lang="en-US" sz="2000" i="1" dirty="0" smtClean="0"/>
              <a:t>now we have two copies of </a:t>
            </a:r>
            <a:r>
              <a:rPr lang="en-US" sz="2000" i="1" dirty="0" err="1" smtClean="0"/>
              <a:t>tmp</a:t>
            </a:r>
            <a:r>
              <a:rPr lang="en-US" sz="2000" i="1" dirty="0" smtClean="0"/>
              <a:t> (aka a)</a:t>
            </a:r>
          </a:p>
          <a:p>
            <a:pPr lvl="1" eaLnBrk="1" hangingPunct="1">
              <a:buFontTx/>
              <a:buNone/>
            </a:pPr>
            <a:r>
              <a:rPr lang="en-US" sz="2000" b="1" dirty="0" smtClean="0"/>
              <a:t>} </a:t>
            </a:r>
          </a:p>
          <a:p>
            <a:pPr lvl="1" eaLnBrk="1" hangingPunct="1">
              <a:buFontTx/>
              <a:buNone/>
            </a:pPr>
            <a:endParaRPr lang="en-US" sz="2000" b="1" dirty="0"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p>
            <a:fld id="{8AC927D6-0873-4DB2-92D7-B8802263246B}" type="slidenum">
              <a:rPr lang="en-US"/>
              <a:pPr/>
              <a:t>93</a:t>
            </a:fld>
            <a:endParaRPr lang="en-US"/>
          </a:p>
        </p:txBody>
      </p:sp>
      <p:sp>
        <p:nvSpPr>
          <p:cNvPr id="58371" name="Rectangle 2"/>
          <p:cNvSpPr>
            <a:spLocks noGrp="1" noChangeArrowheads="1"/>
          </p:cNvSpPr>
          <p:nvPr>
            <p:ph type="title"/>
          </p:nvPr>
        </p:nvSpPr>
        <p:spPr/>
        <p:txBody>
          <a:bodyPr/>
          <a:lstStyle/>
          <a:p>
            <a:pPr eaLnBrk="1" hangingPunct="1"/>
            <a:r>
              <a:rPr lang="en-US" smtClean="0"/>
              <a:t>Rvalue initializers</a:t>
            </a:r>
          </a:p>
        </p:txBody>
      </p:sp>
      <p:sp>
        <p:nvSpPr>
          <p:cNvPr id="58372" name="Rectangle 3"/>
          <p:cNvSpPr>
            <a:spLocks noGrp="1" noChangeArrowheads="1"/>
          </p:cNvSpPr>
          <p:nvPr>
            <p:ph type="body" idx="1"/>
          </p:nvPr>
        </p:nvSpPr>
        <p:spPr>
          <a:xfrm>
            <a:off x="457200" y="1600200"/>
            <a:ext cx="8229600" cy="4876800"/>
          </a:xfrm>
        </p:spPr>
        <p:txBody>
          <a:bodyPr/>
          <a:lstStyle/>
          <a:p>
            <a:pPr eaLnBrk="1" hangingPunct="1">
              <a:lnSpc>
                <a:spcPct val="80000"/>
              </a:lnSpc>
            </a:pPr>
            <a:r>
              <a:rPr lang="en-US" sz="2800" dirty="0" smtClean="0"/>
              <a:t>Avoiding copying</a:t>
            </a:r>
          </a:p>
          <a:p>
            <a:pPr eaLnBrk="1" hangingPunct="1">
              <a:lnSpc>
                <a:spcPct val="80000"/>
              </a:lnSpc>
            </a:pPr>
            <a:endParaRPr lang="en-US" sz="2800" dirty="0" smtClean="0"/>
          </a:p>
          <a:p>
            <a:pPr lvl="1" eaLnBrk="1" hangingPunct="1">
              <a:lnSpc>
                <a:spcPct val="80000"/>
              </a:lnSpc>
              <a:buFontTx/>
              <a:buNone/>
            </a:pPr>
            <a:r>
              <a:rPr lang="en-US" sz="2000" b="1" dirty="0" smtClean="0"/>
              <a:t>template &lt;class T&gt; </a:t>
            </a:r>
          </a:p>
          <a:p>
            <a:pPr lvl="1" eaLnBrk="1" hangingPunct="1">
              <a:lnSpc>
                <a:spcPct val="80000"/>
              </a:lnSpc>
              <a:buFontTx/>
              <a:buNone/>
            </a:pPr>
            <a:r>
              <a:rPr lang="en-US" sz="2000" b="1" dirty="0" smtClean="0"/>
              <a:t>void swap(T&amp; a, T&amp; b)		// </a:t>
            </a:r>
            <a:r>
              <a:rPr lang="en-US" sz="2000" i="1" dirty="0" smtClean="0"/>
              <a:t>“perfect swap”</a:t>
            </a:r>
          </a:p>
          <a:p>
            <a:pPr lvl="1" eaLnBrk="1" hangingPunct="1">
              <a:lnSpc>
                <a:spcPct val="80000"/>
              </a:lnSpc>
              <a:buFontTx/>
              <a:buNone/>
            </a:pPr>
            <a:r>
              <a:rPr lang="en-US" sz="2000" b="1" dirty="0" smtClean="0"/>
              <a:t>{</a:t>
            </a:r>
          </a:p>
          <a:p>
            <a:pPr lvl="1" eaLnBrk="1" hangingPunct="1">
              <a:lnSpc>
                <a:spcPct val="80000"/>
              </a:lnSpc>
              <a:buFontTx/>
              <a:buNone/>
            </a:pPr>
            <a:r>
              <a:rPr lang="en-US" sz="2000" b="1" dirty="0" smtClean="0"/>
              <a:t>	T </a:t>
            </a:r>
            <a:r>
              <a:rPr lang="en-US" sz="2000" b="1" dirty="0" err="1" smtClean="0"/>
              <a:t>tmp</a:t>
            </a:r>
            <a:r>
              <a:rPr lang="en-US" sz="2000" b="1" dirty="0" smtClean="0"/>
              <a:t> = move(a); </a:t>
            </a:r>
          </a:p>
          <a:p>
            <a:pPr lvl="1" eaLnBrk="1" hangingPunct="1">
              <a:lnSpc>
                <a:spcPct val="80000"/>
              </a:lnSpc>
              <a:buFontTx/>
              <a:buNone/>
            </a:pPr>
            <a:r>
              <a:rPr lang="en-US" sz="2000" b="1" dirty="0" smtClean="0"/>
              <a:t>	a = move(b); </a:t>
            </a:r>
          </a:p>
          <a:p>
            <a:pPr lvl="1" eaLnBrk="1" hangingPunct="1">
              <a:lnSpc>
                <a:spcPct val="80000"/>
              </a:lnSpc>
              <a:buFontTx/>
              <a:buNone/>
            </a:pPr>
            <a:r>
              <a:rPr lang="en-US" sz="2000" b="1" dirty="0" smtClean="0"/>
              <a:t>	b = move(</a:t>
            </a:r>
            <a:r>
              <a:rPr lang="en-US" sz="2000" b="1" dirty="0" err="1" smtClean="0"/>
              <a:t>tmp</a:t>
            </a:r>
            <a:r>
              <a:rPr lang="en-US" sz="2000" b="1" dirty="0" smtClean="0"/>
              <a:t>);</a:t>
            </a:r>
          </a:p>
          <a:p>
            <a:pPr lvl="1" eaLnBrk="1" hangingPunct="1">
              <a:lnSpc>
                <a:spcPct val="80000"/>
              </a:lnSpc>
              <a:buFontTx/>
              <a:buNone/>
            </a:pPr>
            <a:r>
              <a:rPr lang="en-US" sz="2000" b="1" dirty="0" smtClean="0"/>
              <a:t>} </a:t>
            </a:r>
          </a:p>
          <a:p>
            <a:pPr lvl="1" eaLnBrk="1" hangingPunct="1">
              <a:lnSpc>
                <a:spcPct val="80000"/>
              </a:lnSpc>
              <a:buFontTx/>
              <a:buNone/>
            </a:pPr>
            <a:endParaRPr lang="en-US" sz="2000" b="1" dirty="0" smtClean="0"/>
          </a:p>
          <a:p>
            <a:pPr lvl="1" eaLnBrk="1" hangingPunct="1">
              <a:lnSpc>
                <a:spcPct val="80000"/>
              </a:lnSpc>
              <a:buFontTx/>
              <a:buNone/>
            </a:pPr>
            <a:r>
              <a:rPr lang="en-US" sz="2000" b="1" dirty="0" smtClean="0"/>
              <a:t>template &lt;class T&gt;</a:t>
            </a:r>
          </a:p>
          <a:p>
            <a:pPr lvl="1" eaLnBrk="1" hangingPunct="1">
              <a:lnSpc>
                <a:spcPct val="80000"/>
              </a:lnSpc>
              <a:buFontTx/>
              <a:buNone/>
            </a:pPr>
            <a:r>
              <a:rPr lang="en-US" sz="2000" b="1" dirty="0" err="1" smtClean="0"/>
              <a:t>typename</a:t>
            </a:r>
            <a:r>
              <a:rPr lang="en-US" sz="2000" b="1" dirty="0" smtClean="0"/>
              <a:t> </a:t>
            </a:r>
            <a:r>
              <a:rPr lang="en-US" sz="2000" b="1" dirty="0" err="1" smtClean="0"/>
              <a:t>remove_reference</a:t>
            </a:r>
            <a:r>
              <a:rPr lang="en-US" sz="2000" b="1" dirty="0" smtClean="0"/>
              <a:t>&lt;T&gt;::type&amp;&amp; move(T&amp;&amp; a)</a:t>
            </a:r>
          </a:p>
          <a:p>
            <a:pPr lvl="1" eaLnBrk="1" hangingPunct="1">
              <a:lnSpc>
                <a:spcPct val="80000"/>
              </a:lnSpc>
              <a:buFontTx/>
              <a:buNone/>
            </a:pPr>
            <a:r>
              <a:rPr lang="en-US" sz="2000" b="1" dirty="0" smtClean="0"/>
              <a:t>{</a:t>
            </a:r>
          </a:p>
          <a:p>
            <a:pPr lvl="1" eaLnBrk="1" hangingPunct="1">
              <a:lnSpc>
                <a:spcPct val="80000"/>
              </a:lnSpc>
              <a:buFontTx/>
              <a:buNone/>
            </a:pPr>
            <a:r>
              <a:rPr lang="en-US" sz="2000" b="1" dirty="0" smtClean="0"/>
              <a:t>	return a;</a:t>
            </a:r>
          </a:p>
          <a:p>
            <a:pPr lvl="1" eaLnBrk="1" hangingPunct="1">
              <a:lnSpc>
                <a:spcPct val="80000"/>
              </a:lnSpc>
              <a:buFontTx/>
              <a:buNone/>
            </a:pPr>
            <a:r>
              <a:rPr lang="en-US" sz="2000" b="1" dirty="0" smtClean="0"/>
              <a:t>}</a:t>
            </a:r>
            <a:r>
              <a:rPr lang="en-US" sz="2000" dirty="0" smtClean="0"/>
              <a:t> </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p:spPr>
        <p:txBody>
          <a:bodyPr/>
          <a:lstStyle/>
          <a:p>
            <a:fld id="{37BA4B0F-BC7D-4AAC-9291-4C1BD4F58A4B}" type="slidenum">
              <a:rPr lang="en-US"/>
              <a:pPr/>
              <a:t>94</a:t>
            </a:fld>
            <a:endParaRPr lang="en-US"/>
          </a:p>
        </p:txBody>
      </p:sp>
      <p:sp>
        <p:nvSpPr>
          <p:cNvPr id="59395" name="Rectangle 2"/>
          <p:cNvSpPr>
            <a:spLocks noGrp="1" noChangeArrowheads="1"/>
          </p:cNvSpPr>
          <p:nvPr>
            <p:ph type="title"/>
          </p:nvPr>
        </p:nvSpPr>
        <p:spPr/>
        <p:txBody>
          <a:bodyPr/>
          <a:lstStyle/>
          <a:p>
            <a:pPr eaLnBrk="1" hangingPunct="1"/>
            <a:r>
              <a:rPr lang="en-US" smtClean="0"/>
              <a:t>Rvalue initializers</a:t>
            </a:r>
          </a:p>
        </p:txBody>
      </p:sp>
      <p:sp>
        <p:nvSpPr>
          <p:cNvPr id="59396" name="Rectangle 3"/>
          <p:cNvSpPr>
            <a:spLocks noGrp="1" noChangeArrowheads="1"/>
          </p:cNvSpPr>
          <p:nvPr>
            <p:ph type="body" idx="1"/>
          </p:nvPr>
        </p:nvSpPr>
        <p:spPr/>
        <p:txBody>
          <a:bodyPr/>
          <a:lstStyle/>
          <a:p>
            <a:pPr eaLnBrk="1" hangingPunct="1">
              <a:lnSpc>
                <a:spcPct val="90000"/>
              </a:lnSpc>
            </a:pPr>
            <a:r>
              <a:rPr lang="en-US" sz="2800" smtClean="0"/>
              <a:t>Perfect forwarding</a:t>
            </a:r>
          </a:p>
          <a:p>
            <a:pPr lvl="1" eaLnBrk="1" hangingPunct="1">
              <a:lnSpc>
                <a:spcPct val="90000"/>
              </a:lnSpc>
            </a:pPr>
            <a:r>
              <a:rPr lang="en-US" sz="2400" smtClean="0"/>
              <a:t>preserve lvalueness and rvalueness</a:t>
            </a:r>
          </a:p>
          <a:p>
            <a:pPr eaLnBrk="1" hangingPunct="1">
              <a:lnSpc>
                <a:spcPct val="90000"/>
              </a:lnSpc>
            </a:pPr>
            <a:endParaRPr lang="en-US" sz="3600" smtClean="0"/>
          </a:p>
          <a:p>
            <a:pPr lvl="1" eaLnBrk="1" hangingPunct="1">
              <a:lnSpc>
                <a:spcPct val="90000"/>
              </a:lnSpc>
              <a:buFontTx/>
              <a:buNone/>
            </a:pPr>
            <a:r>
              <a:rPr lang="en-US" sz="2000" b="1" smtClean="0"/>
              <a:t>template&lt;class A1&gt; void f(A1&amp;&amp; a1)	// </a:t>
            </a:r>
            <a:r>
              <a:rPr lang="en-US" sz="2000" smtClean="0"/>
              <a:t>perfect forwarding</a:t>
            </a:r>
          </a:p>
          <a:p>
            <a:pPr lvl="1" eaLnBrk="1" hangingPunct="1">
              <a:lnSpc>
                <a:spcPct val="90000"/>
              </a:lnSpc>
              <a:buFontTx/>
              <a:buNone/>
            </a:pPr>
            <a:r>
              <a:rPr lang="en-US" sz="2000" b="1" smtClean="0"/>
              <a:t>{</a:t>
            </a:r>
          </a:p>
          <a:p>
            <a:pPr lvl="1" eaLnBrk="1" hangingPunct="1">
              <a:lnSpc>
                <a:spcPct val="90000"/>
              </a:lnSpc>
              <a:buFontTx/>
              <a:buNone/>
            </a:pPr>
            <a:r>
              <a:rPr lang="en-US" sz="2000" b="1" smtClean="0"/>
              <a:t>	return g(forward&lt;A1&gt;(a1));</a:t>
            </a:r>
          </a:p>
          <a:p>
            <a:pPr lvl="1" eaLnBrk="1" hangingPunct="1">
              <a:lnSpc>
                <a:spcPct val="90000"/>
              </a:lnSpc>
              <a:buFontTx/>
              <a:buNone/>
            </a:pPr>
            <a:r>
              <a:rPr lang="en-US" sz="2000" b="1" smtClean="0"/>
              <a:t>} </a:t>
            </a:r>
          </a:p>
          <a:p>
            <a:pPr lvl="1" eaLnBrk="1" hangingPunct="1">
              <a:lnSpc>
                <a:spcPct val="90000"/>
              </a:lnSpc>
              <a:buFontTx/>
              <a:buNone/>
            </a:pPr>
            <a:endParaRPr lang="en-US" sz="2000" b="1" smtClean="0"/>
          </a:p>
          <a:p>
            <a:pPr lvl="1" eaLnBrk="1" hangingPunct="1">
              <a:lnSpc>
                <a:spcPct val="90000"/>
              </a:lnSpc>
              <a:buFontTx/>
              <a:buNone/>
            </a:pPr>
            <a:r>
              <a:rPr lang="en-US" sz="2000" b="1" smtClean="0"/>
              <a:t>f(5);		// </a:t>
            </a:r>
            <a:r>
              <a:rPr lang="en-US" sz="2000" smtClean="0"/>
              <a:t>rvalue</a:t>
            </a:r>
          </a:p>
          <a:p>
            <a:pPr lvl="1" eaLnBrk="1" hangingPunct="1">
              <a:lnSpc>
                <a:spcPct val="90000"/>
              </a:lnSpc>
              <a:buFontTx/>
              <a:buNone/>
            </a:pPr>
            <a:r>
              <a:rPr lang="en-US" sz="2000" b="1" smtClean="0"/>
              <a:t>int a = 5;</a:t>
            </a:r>
          </a:p>
          <a:p>
            <a:pPr lvl="1" eaLnBrk="1" hangingPunct="1">
              <a:lnSpc>
                <a:spcPct val="90000"/>
              </a:lnSpc>
              <a:buFontTx/>
              <a:buNone/>
            </a:pPr>
            <a:r>
              <a:rPr lang="en-US" sz="2000" b="1" smtClean="0"/>
              <a:t>f(a);		// </a:t>
            </a:r>
            <a:r>
              <a:rPr lang="en-US" sz="2000" smtClean="0"/>
              <a:t>lvalue</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p>
            <a:fld id="{E563866C-F6F0-4E9A-B7C6-150BCBD23F15}" type="slidenum">
              <a:rPr lang="en-US"/>
              <a:pPr/>
              <a:t>95</a:t>
            </a:fld>
            <a:endParaRPr lang="en-US"/>
          </a:p>
        </p:txBody>
      </p:sp>
      <p:sp>
        <p:nvSpPr>
          <p:cNvPr id="60419" name="Rectangle 2"/>
          <p:cNvSpPr>
            <a:spLocks noGrp="1" noChangeArrowheads="1"/>
          </p:cNvSpPr>
          <p:nvPr>
            <p:ph type="title"/>
          </p:nvPr>
        </p:nvSpPr>
        <p:spPr/>
        <p:txBody>
          <a:bodyPr/>
          <a:lstStyle/>
          <a:p>
            <a:pPr eaLnBrk="1" hangingPunct="1"/>
            <a:r>
              <a:rPr lang="en-US" smtClean="0"/>
              <a:t>Rvalue initializers</a:t>
            </a:r>
          </a:p>
        </p:txBody>
      </p:sp>
      <p:sp>
        <p:nvSpPr>
          <p:cNvPr id="60420" name="Rectangle 3"/>
          <p:cNvSpPr>
            <a:spLocks noGrp="1" noChangeArrowheads="1"/>
          </p:cNvSpPr>
          <p:nvPr>
            <p:ph type="body" idx="1"/>
          </p:nvPr>
        </p:nvSpPr>
        <p:spPr/>
        <p:txBody>
          <a:bodyPr/>
          <a:lstStyle/>
          <a:p>
            <a:pPr eaLnBrk="1" hangingPunct="1"/>
            <a:r>
              <a:rPr lang="en-US" sz="2800" smtClean="0"/>
              <a:t>Perfect forwarding</a:t>
            </a:r>
          </a:p>
          <a:p>
            <a:pPr lvl="1" eaLnBrk="1" hangingPunct="1"/>
            <a:r>
              <a:rPr lang="en-US" sz="2400" smtClean="0"/>
              <a:t>preserve lvalueness and rvalueness</a:t>
            </a:r>
          </a:p>
          <a:p>
            <a:pPr eaLnBrk="1" hangingPunct="1"/>
            <a:endParaRPr lang="en-US" smtClean="0"/>
          </a:p>
          <a:p>
            <a:pPr lvl="1" eaLnBrk="1" hangingPunct="1">
              <a:buFontTx/>
              <a:buNone/>
            </a:pPr>
            <a:r>
              <a:rPr lang="en-US" sz="2000" b="1" smtClean="0"/>
              <a:t>template &lt;class T&gt; struct identity { typedef T type; };</a:t>
            </a:r>
          </a:p>
          <a:p>
            <a:pPr lvl="1" eaLnBrk="1" hangingPunct="1">
              <a:buFontTx/>
              <a:buNone/>
            </a:pPr>
            <a:endParaRPr lang="en-US" sz="2000" b="1" smtClean="0"/>
          </a:p>
          <a:p>
            <a:pPr lvl="1" eaLnBrk="1" hangingPunct="1">
              <a:buFontTx/>
              <a:buNone/>
            </a:pPr>
            <a:r>
              <a:rPr lang="en-US" sz="2000" b="1" smtClean="0"/>
              <a:t>template &lt;class T&gt;</a:t>
            </a:r>
          </a:p>
          <a:p>
            <a:pPr lvl="1" eaLnBrk="1" hangingPunct="1">
              <a:buFontTx/>
              <a:buNone/>
            </a:pPr>
            <a:r>
              <a:rPr lang="en-US" sz="2000" b="1" smtClean="0"/>
              <a:t>T&amp;&amp; std::forward(typename identity&lt;T&gt;::type&amp;&amp; a)</a:t>
            </a:r>
          </a:p>
          <a:p>
            <a:pPr lvl="1" eaLnBrk="1" hangingPunct="1">
              <a:buFontTx/>
              <a:buNone/>
            </a:pPr>
            <a:r>
              <a:rPr lang="en-US" sz="2000" b="1" smtClean="0"/>
              <a:t>{</a:t>
            </a:r>
          </a:p>
          <a:p>
            <a:pPr lvl="1" eaLnBrk="1" hangingPunct="1">
              <a:buFontTx/>
              <a:buNone/>
            </a:pPr>
            <a:r>
              <a:rPr lang="en-US" sz="2000" b="1" smtClean="0"/>
              <a:t>	return a;</a:t>
            </a:r>
          </a:p>
          <a:p>
            <a:pPr lvl="1" eaLnBrk="1" hangingPunct="1">
              <a:buFontTx/>
              <a:buNone/>
            </a:pPr>
            <a:r>
              <a:rPr lang="en-US" sz="2000" b="1" smtClean="0"/>
              <a:t>} </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p:spPr>
        <p:txBody>
          <a:bodyPr/>
          <a:lstStyle/>
          <a:p>
            <a:fld id="{9490CB14-BDC6-4B2F-921A-5A2B81F11C9A}" type="slidenum">
              <a:rPr lang="en-US"/>
              <a:pPr/>
              <a:t>96</a:t>
            </a:fld>
            <a:endParaRPr lang="en-US"/>
          </a:p>
        </p:txBody>
      </p:sp>
      <p:sp>
        <p:nvSpPr>
          <p:cNvPr id="54275" name="Rectangle 2"/>
          <p:cNvSpPr>
            <a:spLocks noGrp="1" noChangeArrowheads="1"/>
          </p:cNvSpPr>
          <p:nvPr>
            <p:ph type="title"/>
          </p:nvPr>
        </p:nvSpPr>
        <p:spPr/>
        <p:txBody>
          <a:bodyPr/>
          <a:lstStyle/>
          <a:p>
            <a:pPr eaLnBrk="1" hangingPunct="1"/>
            <a:r>
              <a:rPr lang="en-US" smtClean="0"/>
              <a:t>Variadic templates</a:t>
            </a:r>
          </a:p>
        </p:txBody>
      </p:sp>
      <p:sp>
        <p:nvSpPr>
          <p:cNvPr id="54276" name="Rectangle 3"/>
          <p:cNvSpPr>
            <a:spLocks noGrp="1" noChangeArrowheads="1"/>
          </p:cNvSpPr>
          <p:nvPr>
            <p:ph type="body" idx="1"/>
          </p:nvPr>
        </p:nvSpPr>
        <p:spPr>
          <a:xfrm>
            <a:off x="457200" y="1447800"/>
            <a:ext cx="8534400" cy="4038600"/>
          </a:xfrm>
        </p:spPr>
        <p:txBody>
          <a:bodyPr/>
          <a:lstStyle/>
          <a:p>
            <a:pPr eaLnBrk="1" hangingPunct="1">
              <a:lnSpc>
                <a:spcPct val="80000"/>
              </a:lnSpc>
            </a:pPr>
            <a:r>
              <a:rPr lang="en-US" sz="2400" dirty="0" smtClean="0"/>
              <a:t>Deal with arbitrary numbers of arguments of arbitrary types at compile time</a:t>
            </a:r>
          </a:p>
          <a:p>
            <a:pPr lvl="1" eaLnBrk="1" hangingPunct="1">
              <a:lnSpc>
                <a:spcPct val="80000"/>
              </a:lnSpc>
            </a:pPr>
            <a:r>
              <a:rPr lang="en-US" sz="2000" dirty="0" smtClean="0"/>
              <a:t>In a type-safe manner</a:t>
            </a:r>
          </a:p>
          <a:p>
            <a:pPr eaLnBrk="1" hangingPunct="1">
              <a:lnSpc>
                <a:spcPct val="80000"/>
              </a:lnSpc>
            </a:pPr>
            <a:endParaRPr lang="en-US" sz="2400" dirty="0" smtClean="0"/>
          </a:p>
          <a:p>
            <a:pPr eaLnBrk="1" hangingPunct="1">
              <a:lnSpc>
                <a:spcPct val="80000"/>
              </a:lnSpc>
              <a:buFontTx/>
              <a:buNone/>
            </a:pPr>
            <a:r>
              <a:rPr lang="en-US" sz="2000" b="1" dirty="0" smtClean="0"/>
              <a:t>void </a:t>
            </a:r>
            <a:r>
              <a:rPr lang="en-US" sz="2000" b="1" dirty="0" err="1" smtClean="0"/>
              <a:t>printf</a:t>
            </a:r>
            <a:r>
              <a:rPr lang="en-US" sz="2000" b="1" dirty="0" smtClean="0"/>
              <a:t>(const char s[]) // </a:t>
            </a:r>
            <a:r>
              <a:rPr lang="en-US" sz="2000" dirty="0" smtClean="0"/>
              <a:t>handle a </a:t>
            </a:r>
            <a:r>
              <a:rPr lang="en-US" sz="2000" dirty="0" err="1" smtClean="0"/>
              <a:t>printf</a:t>
            </a:r>
            <a:r>
              <a:rPr lang="en-US" sz="2000" dirty="0" smtClean="0"/>
              <a:t> without non-format arguments</a:t>
            </a:r>
          </a:p>
          <a:p>
            <a:pPr eaLnBrk="1" hangingPunct="1">
              <a:lnSpc>
                <a:spcPct val="80000"/>
              </a:lnSpc>
              <a:buFontTx/>
              <a:buNone/>
            </a:pPr>
            <a:r>
              <a:rPr lang="en-US" sz="2000" b="1" dirty="0" smtClean="0"/>
              <a:t>{</a:t>
            </a:r>
          </a:p>
          <a:p>
            <a:pPr eaLnBrk="1" hangingPunct="1">
              <a:lnSpc>
                <a:spcPct val="80000"/>
              </a:lnSpc>
              <a:buFontTx/>
              <a:buNone/>
            </a:pPr>
            <a:r>
              <a:rPr lang="en-US" sz="2000" b="1" dirty="0" smtClean="0"/>
              <a:t>	while (s &amp;&amp; *s) {</a:t>
            </a:r>
          </a:p>
          <a:p>
            <a:pPr eaLnBrk="1" hangingPunct="1">
              <a:lnSpc>
                <a:spcPct val="80000"/>
              </a:lnSpc>
              <a:buFontTx/>
              <a:buNone/>
            </a:pPr>
            <a:r>
              <a:rPr lang="en-US" sz="2000" b="1" dirty="0" smtClean="0"/>
              <a:t>		 if (*s == </a:t>
            </a:r>
            <a:r>
              <a:rPr lang="en-US" sz="2000" b="1" dirty="0" smtClean="0">
                <a:cs typeface="Times New Roman" pitchFamily="18" charset="0"/>
              </a:rPr>
              <a:t>'</a:t>
            </a:r>
            <a:r>
              <a:rPr lang="en-US" sz="2000" b="1" dirty="0" smtClean="0"/>
              <a:t>%</a:t>
            </a:r>
            <a:r>
              <a:rPr lang="en-US" sz="2000" b="1" dirty="0" smtClean="0">
                <a:cs typeface="Times New Roman" pitchFamily="18" charset="0"/>
              </a:rPr>
              <a:t>'</a:t>
            </a:r>
            <a:r>
              <a:rPr lang="en-US" sz="2000" b="1" dirty="0" smtClean="0"/>
              <a:t> &amp;&amp; ++*s != </a:t>
            </a:r>
            <a:r>
              <a:rPr lang="en-US" sz="2000" b="1" dirty="0" smtClean="0">
                <a:cs typeface="Times New Roman" pitchFamily="18" charset="0"/>
              </a:rPr>
              <a:t>'</a:t>
            </a:r>
            <a:r>
              <a:rPr lang="en-US" sz="2000" b="1" dirty="0" smtClean="0"/>
              <a:t>%</a:t>
            </a:r>
            <a:r>
              <a:rPr lang="en-US" sz="2000" b="1" dirty="0" smtClean="0">
                <a:cs typeface="Times New Roman" pitchFamily="18" charset="0"/>
              </a:rPr>
              <a:t>'</a:t>
            </a:r>
            <a:r>
              <a:rPr lang="en-US" sz="2000" b="1" dirty="0" smtClean="0"/>
              <a:t>)</a:t>
            </a:r>
          </a:p>
          <a:p>
            <a:pPr eaLnBrk="1" hangingPunct="1">
              <a:lnSpc>
                <a:spcPct val="80000"/>
              </a:lnSpc>
              <a:buFontTx/>
              <a:buNone/>
            </a:pPr>
            <a:r>
              <a:rPr lang="en-US" sz="2000" b="1" dirty="0" smtClean="0"/>
              <a:t>		         throw </a:t>
            </a:r>
            <a:r>
              <a:rPr lang="en-US" sz="2000" b="1" dirty="0" err="1" smtClean="0"/>
              <a:t>runtime_error</a:t>
            </a:r>
            <a:r>
              <a:rPr lang="en-US" sz="2000" b="1" dirty="0" smtClean="0"/>
              <a:t>("invalid format: missing arguments");</a:t>
            </a:r>
          </a:p>
          <a:p>
            <a:pPr eaLnBrk="1" hangingPunct="1">
              <a:lnSpc>
                <a:spcPct val="80000"/>
              </a:lnSpc>
              <a:buFontTx/>
              <a:buNone/>
            </a:pPr>
            <a:r>
              <a:rPr lang="en-US" sz="2000" b="1" dirty="0" smtClean="0"/>
              <a:t>		std::</a:t>
            </a:r>
            <a:r>
              <a:rPr lang="en-US" sz="2000" b="1" dirty="0" err="1" smtClean="0"/>
              <a:t>cout</a:t>
            </a:r>
            <a:r>
              <a:rPr lang="en-US" sz="2000" b="1" dirty="0" smtClean="0"/>
              <a:t> &lt;&lt; *s++;</a:t>
            </a:r>
          </a:p>
          <a:p>
            <a:pPr eaLnBrk="1" hangingPunct="1">
              <a:lnSpc>
                <a:spcPct val="80000"/>
              </a:lnSpc>
              <a:buFontTx/>
              <a:buNone/>
            </a:pPr>
            <a:r>
              <a:rPr lang="en-US" sz="2000" b="1" dirty="0" smtClean="0"/>
              <a:t>	}</a:t>
            </a:r>
          </a:p>
          <a:p>
            <a:pPr eaLnBrk="1" hangingPunct="1">
              <a:lnSpc>
                <a:spcPct val="80000"/>
              </a:lnSpc>
              <a:buFontTx/>
              <a:buNone/>
            </a:pPr>
            <a:r>
              <a:rPr lang="en-US" sz="2000" b="1" dirty="0" smtClean="0"/>
              <a:t>}</a:t>
            </a:r>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p:spPr>
        <p:txBody>
          <a:bodyPr/>
          <a:lstStyle/>
          <a:p>
            <a:fld id="{298FADB7-BDFB-4F8C-AAAF-5EB25328CD4E}" type="slidenum">
              <a:rPr lang="en-US"/>
              <a:pPr/>
              <a:t>97</a:t>
            </a:fld>
            <a:endParaRPr lang="en-US"/>
          </a:p>
        </p:txBody>
      </p:sp>
      <p:sp>
        <p:nvSpPr>
          <p:cNvPr id="55299" name="Rectangle 2"/>
          <p:cNvSpPr>
            <a:spLocks noGrp="1" noChangeArrowheads="1"/>
          </p:cNvSpPr>
          <p:nvPr>
            <p:ph type="title"/>
          </p:nvPr>
        </p:nvSpPr>
        <p:spPr/>
        <p:txBody>
          <a:bodyPr/>
          <a:lstStyle/>
          <a:p>
            <a:pPr eaLnBrk="1" hangingPunct="1"/>
            <a:r>
              <a:rPr lang="en-US" smtClean="0"/>
              <a:t>Variadic templates</a:t>
            </a:r>
          </a:p>
        </p:txBody>
      </p:sp>
      <p:sp>
        <p:nvSpPr>
          <p:cNvPr id="55300" name="Rectangle 3"/>
          <p:cNvSpPr>
            <a:spLocks noGrp="1" noChangeArrowheads="1"/>
          </p:cNvSpPr>
          <p:nvPr>
            <p:ph type="body" idx="1"/>
          </p:nvPr>
        </p:nvSpPr>
        <p:spPr/>
        <p:txBody>
          <a:bodyPr/>
          <a:lstStyle/>
          <a:p>
            <a:pPr eaLnBrk="1" hangingPunct="1">
              <a:lnSpc>
                <a:spcPct val="80000"/>
              </a:lnSpc>
              <a:buFontTx/>
              <a:buNone/>
            </a:pPr>
            <a:endParaRPr lang="en-US" sz="2000" b="1" dirty="0" smtClean="0"/>
          </a:p>
          <a:p>
            <a:pPr eaLnBrk="1" hangingPunct="1">
              <a:lnSpc>
                <a:spcPct val="80000"/>
              </a:lnSpc>
              <a:buFontTx/>
              <a:buNone/>
            </a:pPr>
            <a:r>
              <a:rPr lang="en-US" sz="2000" b="1" dirty="0" smtClean="0"/>
              <a:t>template&lt;</a:t>
            </a:r>
            <a:r>
              <a:rPr lang="en-US" sz="2000" b="1" dirty="0" err="1" smtClean="0"/>
              <a:t>typename</a:t>
            </a:r>
            <a:r>
              <a:rPr lang="en-US" sz="2000" b="1" dirty="0" smtClean="0"/>
              <a:t> T, </a:t>
            </a:r>
            <a:r>
              <a:rPr lang="en-US" sz="2000" b="1" dirty="0" err="1" smtClean="0"/>
              <a:t>typename</a:t>
            </a:r>
            <a:r>
              <a:rPr lang="en-US" sz="2000" b="1" dirty="0" smtClean="0"/>
              <a:t>... </a:t>
            </a:r>
            <a:r>
              <a:rPr lang="en-US" sz="2000" b="1" dirty="0" err="1" smtClean="0"/>
              <a:t>Args</a:t>
            </a:r>
            <a:r>
              <a:rPr lang="en-US" sz="2000" b="1" dirty="0" smtClean="0"/>
              <a:t>&gt;		// </a:t>
            </a:r>
            <a:r>
              <a:rPr lang="en-US" sz="2000" dirty="0" smtClean="0"/>
              <a:t>note …</a:t>
            </a:r>
            <a:r>
              <a:rPr lang="en-US" sz="2000" b="1" dirty="0" smtClean="0"/>
              <a:t> </a:t>
            </a:r>
          </a:p>
          <a:p>
            <a:pPr eaLnBrk="1" hangingPunct="1">
              <a:lnSpc>
                <a:spcPct val="80000"/>
              </a:lnSpc>
              <a:buFontTx/>
              <a:buNone/>
            </a:pPr>
            <a:r>
              <a:rPr lang="en-US" sz="2000" b="1" dirty="0" smtClean="0"/>
              <a:t>void </a:t>
            </a:r>
            <a:r>
              <a:rPr lang="en-US" sz="2000" b="1" dirty="0" err="1" smtClean="0"/>
              <a:t>printf</a:t>
            </a:r>
            <a:r>
              <a:rPr lang="en-US" sz="2000" b="1" dirty="0" smtClean="0"/>
              <a:t>(const char s, T value, </a:t>
            </a:r>
            <a:r>
              <a:rPr lang="en-US" sz="2000" b="1" dirty="0" err="1" smtClean="0"/>
              <a:t>Args</a:t>
            </a:r>
            <a:r>
              <a:rPr lang="en-US" sz="2000" b="1" dirty="0" smtClean="0"/>
              <a:t>... </a:t>
            </a:r>
            <a:r>
              <a:rPr lang="en-US" sz="2000" b="1" dirty="0" err="1" smtClean="0"/>
              <a:t>args</a:t>
            </a:r>
            <a:r>
              <a:rPr lang="en-US" sz="2000" b="1" dirty="0" smtClean="0"/>
              <a:t>)	// </a:t>
            </a:r>
            <a:r>
              <a:rPr lang="en-US" sz="2000" dirty="0" smtClean="0"/>
              <a:t>note …</a:t>
            </a:r>
            <a:r>
              <a:rPr lang="en-US" sz="2000" b="1" dirty="0" smtClean="0"/>
              <a:t> </a:t>
            </a:r>
          </a:p>
          <a:p>
            <a:pPr eaLnBrk="1" hangingPunct="1">
              <a:lnSpc>
                <a:spcPct val="80000"/>
              </a:lnSpc>
              <a:buFontTx/>
              <a:buNone/>
            </a:pPr>
            <a:r>
              <a:rPr lang="en-US" sz="2000" b="1" dirty="0" smtClean="0"/>
              <a:t>{</a:t>
            </a:r>
          </a:p>
          <a:p>
            <a:pPr eaLnBrk="1" hangingPunct="1">
              <a:lnSpc>
                <a:spcPct val="80000"/>
              </a:lnSpc>
              <a:buFontTx/>
              <a:buNone/>
            </a:pPr>
            <a:r>
              <a:rPr lang="en-US" sz="2000" b="1" dirty="0" smtClean="0"/>
              <a:t>	while (s &amp;&amp; *s) {</a:t>
            </a:r>
          </a:p>
          <a:p>
            <a:pPr eaLnBrk="1" hangingPunct="1">
              <a:lnSpc>
                <a:spcPct val="80000"/>
              </a:lnSpc>
              <a:buFontTx/>
              <a:buNone/>
            </a:pPr>
            <a:r>
              <a:rPr lang="en-US" sz="2000" b="1" dirty="0" smtClean="0"/>
              <a:t>		if (*s == </a:t>
            </a:r>
            <a:r>
              <a:rPr lang="en-US" sz="2000" b="1" dirty="0" smtClean="0">
                <a:cs typeface="Times New Roman" pitchFamily="18" charset="0"/>
              </a:rPr>
              <a:t>'</a:t>
            </a:r>
            <a:r>
              <a:rPr lang="en-US" sz="2000" b="1" dirty="0" smtClean="0"/>
              <a:t>%</a:t>
            </a:r>
            <a:r>
              <a:rPr lang="en-US" sz="2000" b="1" dirty="0" smtClean="0">
                <a:cs typeface="Times New Roman" pitchFamily="18" charset="0"/>
              </a:rPr>
              <a:t>'</a:t>
            </a:r>
            <a:r>
              <a:rPr lang="en-US" sz="2000" b="1" dirty="0" smtClean="0"/>
              <a:t> &amp;&amp; *++s != </a:t>
            </a:r>
            <a:r>
              <a:rPr lang="en-US" sz="2000" b="1" dirty="0" smtClean="0">
                <a:cs typeface="Times New Roman" pitchFamily="18" charset="0"/>
              </a:rPr>
              <a:t>'</a:t>
            </a:r>
            <a:r>
              <a:rPr lang="en-US" sz="2000" b="1" dirty="0" smtClean="0"/>
              <a:t>%</a:t>
            </a:r>
            <a:r>
              <a:rPr lang="en-US" sz="2000" b="1" dirty="0" smtClean="0">
                <a:cs typeface="Times New Roman" pitchFamily="18" charset="0"/>
              </a:rPr>
              <a:t>'</a:t>
            </a:r>
            <a:r>
              <a:rPr lang="en-US" sz="2000" b="1" dirty="0" smtClean="0"/>
              <a:t>) {</a:t>
            </a:r>
          </a:p>
          <a:p>
            <a:pPr eaLnBrk="1" hangingPunct="1">
              <a:lnSpc>
                <a:spcPct val="80000"/>
              </a:lnSpc>
              <a:buFontTx/>
              <a:buNone/>
            </a:pPr>
            <a:r>
              <a:rPr lang="en-US" sz="2000" b="1" dirty="0" smtClean="0"/>
              <a:t>			std::</a:t>
            </a:r>
            <a:r>
              <a:rPr lang="en-US" sz="2000" b="1" dirty="0" err="1" smtClean="0"/>
              <a:t>cout</a:t>
            </a:r>
            <a:r>
              <a:rPr lang="en-US" sz="2000" b="1" dirty="0" smtClean="0"/>
              <a:t> &lt;&lt; value;	// </a:t>
            </a:r>
            <a:r>
              <a:rPr lang="en-US" sz="2000" dirty="0" smtClean="0"/>
              <a:t>use first non-format argument</a:t>
            </a:r>
          </a:p>
          <a:p>
            <a:pPr eaLnBrk="1" hangingPunct="1">
              <a:lnSpc>
                <a:spcPct val="80000"/>
              </a:lnSpc>
              <a:buFontTx/>
              <a:buNone/>
            </a:pPr>
            <a:r>
              <a:rPr lang="en-US" sz="2000" b="1" dirty="0" smtClean="0"/>
              <a:t>						// </a:t>
            </a:r>
            <a:r>
              <a:rPr lang="en-US" sz="2000" dirty="0" smtClean="0"/>
              <a:t>note: no use of format </a:t>
            </a:r>
            <a:r>
              <a:rPr lang="en-US" sz="2000" dirty="0" err="1" smtClean="0"/>
              <a:t>specifier</a:t>
            </a:r>
            <a:endParaRPr lang="en-US" sz="2000" dirty="0" smtClean="0"/>
          </a:p>
          <a:p>
            <a:pPr eaLnBrk="1" hangingPunct="1">
              <a:lnSpc>
                <a:spcPct val="80000"/>
              </a:lnSpc>
              <a:buFontTx/>
              <a:buNone/>
            </a:pPr>
            <a:r>
              <a:rPr lang="en-US" sz="2000" b="1" dirty="0" smtClean="0"/>
              <a:t>			return </a:t>
            </a:r>
            <a:r>
              <a:rPr lang="en-US" sz="2000" b="1" dirty="0" err="1" smtClean="0"/>
              <a:t>printf</a:t>
            </a:r>
            <a:r>
              <a:rPr lang="en-US" sz="2000" b="1" dirty="0" smtClean="0"/>
              <a:t>(++s, </a:t>
            </a:r>
            <a:r>
              <a:rPr lang="en-US" sz="2000" b="1" dirty="0" err="1" smtClean="0"/>
              <a:t>args</a:t>
            </a:r>
            <a:r>
              <a:rPr lang="en-US" sz="2000" b="1" dirty="0" smtClean="0"/>
              <a:t>...); // </a:t>
            </a:r>
            <a:r>
              <a:rPr lang="en-US" sz="2000" dirty="0" smtClean="0"/>
              <a:t>“peel off” first argument</a:t>
            </a:r>
          </a:p>
          <a:p>
            <a:pPr eaLnBrk="1" hangingPunct="1">
              <a:lnSpc>
                <a:spcPct val="80000"/>
              </a:lnSpc>
              <a:buFontTx/>
              <a:buNone/>
            </a:pPr>
            <a:r>
              <a:rPr lang="en-US" sz="2000" b="1" dirty="0" smtClean="0"/>
              <a:t>		}</a:t>
            </a:r>
          </a:p>
          <a:p>
            <a:pPr eaLnBrk="1" hangingPunct="1">
              <a:lnSpc>
                <a:spcPct val="80000"/>
              </a:lnSpc>
              <a:buFontTx/>
              <a:buNone/>
            </a:pPr>
            <a:r>
              <a:rPr lang="en-US" sz="2000" b="1" dirty="0" smtClean="0"/>
              <a:t>		std::</a:t>
            </a:r>
            <a:r>
              <a:rPr lang="en-US" sz="2000" b="1" dirty="0" err="1" smtClean="0"/>
              <a:t>cout</a:t>
            </a:r>
            <a:r>
              <a:rPr lang="en-US" sz="2000" b="1" dirty="0" smtClean="0"/>
              <a:t> &lt;&lt; *s++;</a:t>
            </a:r>
          </a:p>
          <a:p>
            <a:pPr eaLnBrk="1" hangingPunct="1">
              <a:lnSpc>
                <a:spcPct val="80000"/>
              </a:lnSpc>
              <a:buFontTx/>
              <a:buNone/>
            </a:pPr>
            <a:r>
              <a:rPr lang="en-US" sz="2000" b="1" dirty="0" smtClean="0"/>
              <a:t>	}</a:t>
            </a:r>
          </a:p>
          <a:p>
            <a:pPr eaLnBrk="1" hangingPunct="1">
              <a:lnSpc>
                <a:spcPct val="80000"/>
              </a:lnSpc>
              <a:buFontTx/>
              <a:buNone/>
            </a:pPr>
            <a:r>
              <a:rPr lang="en-US" sz="2000" b="1" dirty="0" smtClean="0"/>
              <a:t>	throw std::runtime error("extra arguments provided to </a:t>
            </a:r>
            <a:r>
              <a:rPr lang="en-US" sz="2000" b="1" dirty="0" err="1" smtClean="0"/>
              <a:t>printf</a:t>
            </a:r>
            <a:r>
              <a:rPr lang="en-US" sz="2000" b="1" dirty="0" smtClean="0"/>
              <a:t>");</a:t>
            </a:r>
          </a:p>
          <a:p>
            <a:pPr eaLnBrk="1" hangingPunct="1">
              <a:lnSpc>
                <a:spcPct val="80000"/>
              </a:lnSpc>
              <a:buFontTx/>
              <a:buNone/>
            </a:pPr>
            <a:r>
              <a:rPr lang="en-US" sz="2000" b="1" dirty="0" smtClean="0"/>
              <a:t>}</a:t>
            </a:r>
          </a:p>
          <a:p>
            <a:pPr eaLnBrk="1" hangingPunct="1">
              <a:lnSpc>
                <a:spcPct val="80000"/>
              </a:lnSpc>
            </a:pPr>
            <a:endParaRPr lang="en-US" sz="2000" b="1" dirty="0" smtClean="0"/>
          </a:p>
        </p:txBody>
      </p:sp>
      <p:sp>
        <p:nvSpPr>
          <p:cNvPr id="5" name="Footer Placeholder 4"/>
          <p:cNvSpPr>
            <a:spLocks noGrp="1"/>
          </p:cNvSpPr>
          <p:nvPr>
            <p:ph type="ftr" sz="quarter" idx="11"/>
          </p:nvPr>
        </p:nvSpPr>
        <p:spPr/>
        <p:txBody>
          <a:bodyPr/>
          <a:lstStyle/>
          <a:p>
            <a:pPr>
              <a:defRPr/>
            </a:pPr>
            <a:r>
              <a:rPr lang="en-US" smtClean="0"/>
              <a:t>C++0x - Oct'10 - Stroustrup</a:t>
            </a:r>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BD2AAF41-17D5-4783-ACDA-1393F87DF604}" type="slidenum">
              <a:rPr lang="en-US"/>
              <a:pPr/>
              <a:t>98</a:t>
            </a:fld>
            <a:endParaRPr lang="en-US"/>
          </a:p>
        </p:txBody>
      </p:sp>
      <p:sp>
        <p:nvSpPr>
          <p:cNvPr id="256002" name="Rectangle 2"/>
          <p:cNvSpPr>
            <a:spLocks noGrp="1" noChangeArrowheads="1"/>
          </p:cNvSpPr>
          <p:nvPr>
            <p:ph type="title"/>
          </p:nvPr>
        </p:nvSpPr>
        <p:spPr/>
        <p:txBody>
          <a:bodyPr/>
          <a:lstStyle/>
          <a:p>
            <a:r>
              <a:rPr lang="en-US"/>
              <a:t>Control of defaults</a:t>
            </a:r>
          </a:p>
        </p:txBody>
      </p:sp>
      <p:sp>
        <p:nvSpPr>
          <p:cNvPr id="256003" name="Rectangle 3"/>
          <p:cNvSpPr>
            <a:spLocks noGrp="1" noChangeArrowheads="1"/>
          </p:cNvSpPr>
          <p:nvPr>
            <p:ph type="body" idx="1"/>
          </p:nvPr>
        </p:nvSpPr>
        <p:spPr>
          <a:xfrm>
            <a:off x="457200" y="1600200"/>
            <a:ext cx="8229600" cy="4953000"/>
          </a:xfrm>
        </p:spPr>
        <p:txBody>
          <a:bodyPr/>
          <a:lstStyle/>
          <a:p>
            <a:pPr>
              <a:lnSpc>
                <a:spcPct val="90000"/>
              </a:lnSpc>
            </a:pPr>
            <a:r>
              <a:rPr lang="en-US" sz="2400" dirty="0"/>
              <a:t>Disallow copying:</a:t>
            </a:r>
          </a:p>
          <a:p>
            <a:pPr lvl="2">
              <a:lnSpc>
                <a:spcPct val="90000"/>
              </a:lnSpc>
              <a:buFontTx/>
              <a:buNone/>
            </a:pPr>
            <a:r>
              <a:rPr lang="en-US" sz="1800" b="1" dirty="0"/>
              <a:t>class X {	</a:t>
            </a:r>
          </a:p>
          <a:p>
            <a:pPr lvl="2">
              <a:lnSpc>
                <a:spcPct val="90000"/>
              </a:lnSpc>
              <a:buFontTx/>
              <a:buNone/>
            </a:pPr>
            <a:r>
              <a:rPr lang="en-US" sz="1800" b="1" dirty="0"/>
              <a:t>	X&amp; operator=(const X&amp;) = delete;</a:t>
            </a:r>
          </a:p>
          <a:p>
            <a:pPr lvl="2">
              <a:lnSpc>
                <a:spcPct val="90000"/>
              </a:lnSpc>
              <a:buFontTx/>
              <a:buNone/>
            </a:pPr>
            <a:r>
              <a:rPr lang="en-US" sz="1800" b="1" dirty="0"/>
              <a:t>	X(const X&amp;) = delete;</a:t>
            </a:r>
          </a:p>
          <a:p>
            <a:pPr lvl="2">
              <a:lnSpc>
                <a:spcPct val="90000"/>
              </a:lnSpc>
              <a:buFontTx/>
              <a:buNone/>
            </a:pPr>
            <a:r>
              <a:rPr lang="en-US" sz="1800" b="1" dirty="0"/>
              <a:t>};</a:t>
            </a:r>
          </a:p>
          <a:p>
            <a:pPr>
              <a:lnSpc>
                <a:spcPct val="90000"/>
              </a:lnSpc>
            </a:pPr>
            <a:r>
              <a:rPr lang="en-US" sz="2400" dirty="0"/>
              <a:t>Default copying:</a:t>
            </a:r>
          </a:p>
          <a:p>
            <a:pPr lvl="2">
              <a:lnSpc>
                <a:spcPct val="90000"/>
              </a:lnSpc>
              <a:buFontTx/>
              <a:buNone/>
            </a:pPr>
            <a:r>
              <a:rPr lang="en-US" sz="1800" b="1" dirty="0"/>
              <a:t>class Y {	</a:t>
            </a:r>
          </a:p>
          <a:p>
            <a:pPr lvl="2">
              <a:lnSpc>
                <a:spcPct val="90000"/>
              </a:lnSpc>
              <a:buFontTx/>
              <a:buNone/>
            </a:pPr>
            <a:r>
              <a:rPr lang="en-US" sz="1800" b="1" dirty="0"/>
              <a:t>	Y&amp; operator=(const Y&amp;) = default;</a:t>
            </a:r>
          </a:p>
          <a:p>
            <a:pPr lvl="2">
              <a:lnSpc>
                <a:spcPct val="90000"/>
              </a:lnSpc>
              <a:buFontTx/>
              <a:buNone/>
            </a:pPr>
            <a:r>
              <a:rPr lang="en-US" sz="1800" b="1" dirty="0"/>
              <a:t>	Y(const Y&amp;) = default;</a:t>
            </a:r>
          </a:p>
          <a:p>
            <a:pPr lvl="2">
              <a:lnSpc>
                <a:spcPct val="90000"/>
              </a:lnSpc>
              <a:buFontTx/>
              <a:buNone/>
            </a:pPr>
            <a:r>
              <a:rPr lang="en-US" sz="1800" b="1" dirty="0"/>
              <a:t>};</a:t>
            </a:r>
          </a:p>
          <a:p>
            <a:pPr>
              <a:lnSpc>
                <a:spcPct val="90000"/>
              </a:lnSpc>
            </a:pPr>
            <a:r>
              <a:rPr lang="en-US" sz="2400" dirty="0"/>
              <a:t>Eliminate undesired conversions:</a:t>
            </a:r>
          </a:p>
          <a:p>
            <a:pPr lvl="2">
              <a:lnSpc>
                <a:spcPct val="90000"/>
              </a:lnSpc>
              <a:buFontTx/>
              <a:buNone/>
            </a:pPr>
            <a:r>
              <a:rPr lang="en-US" sz="1800" b="1" dirty="0" err="1"/>
              <a:t>struct</a:t>
            </a:r>
            <a:r>
              <a:rPr lang="en-US" sz="1800" b="1" dirty="0"/>
              <a:t> Z {</a:t>
            </a:r>
          </a:p>
          <a:p>
            <a:pPr lvl="2">
              <a:lnSpc>
                <a:spcPct val="90000"/>
              </a:lnSpc>
              <a:buFontTx/>
              <a:buNone/>
            </a:pPr>
            <a:r>
              <a:rPr lang="en-US" sz="1800" b="1" dirty="0"/>
              <a:t>	Z( long </a:t>
            </a:r>
            <a:r>
              <a:rPr lang="en-US" sz="1800" b="1" dirty="0" err="1"/>
              <a:t>long</a:t>
            </a:r>
            <a:r>
              <a:rPr lang="en-US" sz="1800" b="1" dirty="0"/>
              <a:t> ); 		// </a:t>
            </a:r>
            <a:r>
              <a:rPr lang="en-US" sz="1800" i="1" dirty="0"/>
              <a:t>can initialize with an long </a:t>
            </a:r>
            <a:r>
              <a:rPr lang="en-US" sz="1800" i="1" dirty="0" err="1"/>
              <a:t>long</a:t>
            </a:r>
            <a:endParaRPr lang="en-US" sz="1800" i="1" dirty="0"/>
          </a:p>
          <a:p>
            <a:pPr lvl="2">
              <a:lnSpc>
                <a:spcPct val="90000"/>
              </a:lnSpc>
              <a:buFontTx/>
              <a:buNone/>
            </a:pPr>
            <a:r>
              <a:rPr lang="en-US" sz="1800" dirty="0"/>
              <a:t>	</a:t>
            </a:r>
            <a:r>
              <a:rPr lang="en-US" sz="1800" b="1" dirty="0"/>
              <a:t>Z( long ) = delete; 	// </a:t>
            </a:r>
            <a:r>
              <a:rPr lang="en-US" sz="1800" i="1" dirty="0"/>
              <a:t>but not anything less</a:t>
            </a:r>
            <a:r>
              <a:rPr lang="en-US" sz="1800" b="1" i="1" dirty="0"/>
              <a:t> </a:t>
            </a:r>
          </a:p>
          <a:p>
            <a:pPr lvl="2">
              <a:lnSpc>
                <a:spcPct val="90000"/>
              </a:lnSpc>
              <a:buFontTx/>
              <a:buNone/>
            </a:pPr>
            <a:r>
              <a:rPr lang="en-US" sz="1800" b="1" dirty="0"/>
              <a:t>};</a:t>
            </a:r>
            <a:r>
              <a:rPr lang="en-US" sz="1800" dirty="0"/>
              <a:t>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User-defined literals</a:t>
            </a:r>
            <a:endParaRPr lang="en-US" dirty="0"/>
          </a:p>
        </p:txBody>
      </p:sp>
      <p:sp>
        <p:nvSpPr>
          <p:cNvPr id="3" name="Content Placeholder 2"/>
          <p:cNvSpPr>
            <a:spLocks noGrp="1"/>
          </p:cNvSpPr>
          <p:nvPr>
            <p:ph idx="1"/>
          </p:nvPr>
        </p:nvSpPr>
        <p:spPr/>
        <p:txBody>
          <a:bodyPr/>
          <a:lstStyle/>
          <a:p>
            <a:r>
              <a:rPr lang="en-US" sz="2400" dirty="0" smtClean="0"/>
              <a:t>Examples</a:t>
            </a:r>
          </a:p>
          <a:p>
            <a:pPr lvl="1"/>
            <a:r>
              <a:rPr lang="en-US" sz="2000" b="1" dirty="0" smtClean="0"/>
              <a:t>"Hi!"s	// </a:t>
            </a:r>
            <a:r>
              <a:rPr lang="en-US" sz="2000" i="1" dirty="0" smtClean="0"/>
              <a:t>string, not “zero –terminated array of char”</a:t>
            </a:r>
          </a:p>
          <a:p>
            <a:pPr lvl="1"/>
            <a:r>
              <a:rPr lang="en-US" sz="2000" b="1" dirty="0" smtClean="0"/>
              <a:t>1.2i	// </a:t>
            </a:r>
            <a:r>
              <a:rPr lang="en-US" sz="2000" i="1" dirty="0" smtClean="0"/>
              <a:t>imaginary</a:t>
            </a:r>
          </a:p>
          <a:p>
            <a:pPr lvl="1"/>
            <a:r>
              <a:rPr lang="en-US" sz="2000" b="1" dirty="0" smtClean="0"/>
              <a:t>123.4567891234df		// </a:t>
            </a:r>
            <a:r>
              <a:rPr lang="en-US" sz="2000" i="1" dirty="0" smtClean="0"/>
              <a:t>decimal floating point (IBM)</a:t>
            </a:r>
          </a:p>
          <a:p>
            <a:pPr lvl="1"/>
            <a:r>
              <a:rPr lang="en-US" sz="2000" b="1" dirty="0" smtClean="0"/>
              <a:t>101010111000101b	// </a:t>
            </a:r>
            <a:r>
              <a:rPr lang="en-US" sz="2000" i="1" dirty="0" smtClean="0"/>
              <a:t>binary</a:t>
            </a:r>
          </a:p>
          <a:p>
            <a:pPr lvl="1"/>
            <a:r>
              <a:rPr lang="en-US" sz="2000" b="1" dirty="0" smtClean="0"/>
              <a:t>123.56km			// </a:t>
            </a:r>
            <a:r>
              <a:rPr lang="en-US" sz="2000" i="1" dirty="0" smtClean="0"/>
              <a:t>not miles! (units)</a:t>
            </a:r>
          </a:p>
          <a:p>
            <a:pPr lvl="1"/>
            <a:r>
              <a:rPr lang="en-US" sz="2000" b="1" dirty="0" smtClean="0"/>
              <a:t>123456789012345678901234567890x	// </a:t>
            </a:r>
            <a:r>
              <a:rPr lang="en-US" sz="2000" i="1" dirty="0" smtClean="0"/>
              <a:t>extended-precision</a:t>
            </a:r>
          </a:p>
          <a:p>
            <a:r>
              <a:rPr lang="en-US" sz="2400" dirty="0" smtClean="0"/>
              <a:t>How you define them?</a:t>
            </a:r>
          </a:p>
          <a:p>
            <a:r>
              <a:rPr lang="en-US" sz="2400" dirty="0" smtClean="0"/>
              <a:t>What do they mean?</a:t>
            </a:r>
          </a:p>
          <a:p>
            <a:r>
              <a:rPr lang="en-US" sz="2400" dirty="0" smtClean="0"/>
              <a:t>History</a:t>
            </a:r>
          </a:p>
          <a:p>
            <a:pPr lvl="1"/>
            <a:r>
              <a:rPr lang="en-US" sz="1600" dirty="0" smtClean="0"/>
              <a:t>Decimal floating point was a major motivation</a:t>
            </a:r>
            <a:endParaRPr lang="en-US" sz="1600" dirty="0"/>
          </a:p>
        </p:txBody>
      </p:sp>
      <p:sp>
        <p:nvSpPr>
          <p:cNvPr id="4" name="Slide Number Placeholder 3"/>
          <p:cNvSpPr>
            <a:spLocks noGrp="1"/>
          </p:cNvSpPr>
          <p:nvPr>
            <p:ph type="sldNum" sz="quarter" idx="12"/>
          </p:nvPr>
        </p:nvSpPr>
        <p:spPr/>
        <p:txBody>
          <a:bodyPr/>
          <a:lstStyle/>
          <a:p>
            <a:pPr>
              <a:defRPr/>
            </a:pPr>
            <a:fld id="{B302FC4B-A267-4A61-A34E-8CD2FB89DE8E}" type="slidenum">
              <a:rPr lang="en-US" smtClean="0"/>
              <a:pPr>
                <a:defRPr/>
              </a:pPr>
              <a:t>99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3C6E549B05984288E91D14AA4E0BB8" ma:contentTypeVersion="0" ma:contentTypeDescription="Create a new document." ma:contentTypeScope="" ma:versionID="a6e10b06b6180ab309973cf3e6c82fb1">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FF8BAA0-EA4A-418E-A27F-A8418EB490B9}"/>
</file>

<file path=customXml/itemProps2.xml><?xml version="1.0" encoding="utf-8"?>
<ds:datastoreItem xmlns:ds="http://schemas.openxmlformats.org/officeDocument/2006/customXml" ds:itemID="{9BB6E7C8-4DD0-455E-AEC7-2672238A98D0}"/>
</file>

<file path=customXml/itemProps3.xml><?xml version="1.0" encoding="utf-8"?>
<ds:datastoreItem xmlns:ds="http://schemas.openxmlformats.org/officeDocument/2006/customXml" ds:itemID="{57D0DAE0-F6A0-4E9F-AD13-B31D7CD5D9CF}"/>
</file>

<file path=docProps/app.xml><?xml version="1.0" encoding="utf-8"?>
<Properties xmlns="http://schemas.openxmlformats.org/officeDocument/2006/extended-properties" xmlns:vt="http://schemas.openxmlformats.org/officeDocument/2006/docPropsVTypes">
  <Template/>
  <TotalTime>10106</TotalTime>
  <Words>5984</Words>
  <Application>Microsoft Office PowerPoint</Application>
  <PresentationFormat>Экран (4:3)</PresentationFormat>
  <Paragraphs>1909</Paragraphs>
  <Slides>132</Slides>
  <Notes>0</Notes>
  <HiddenSlides>1</HiddenSlides>
  <MMClips>0</MMClips>
  <ScaleCrop>false</ScaleCrop>
  <HeadingPairs>
    <vt:vector size="4" baseType="variant">
      <vt:variant>
        <vt:lpstr>Тема</vt:lpstr>
      </vt:variant>
      <vt:variant>
        <vt:i4>1</vt:i4>
      </vt:variant>
      <vt:variant>
        <vt:lpstr>Заголовки слайдов</vt:lpstr>
      </vt:variant>
      <vt:variant>
        <vt:i4>132</vt:i4>
      </vt:variant>
    </vt:vector>
  </HeadingPairs>
  <TitlesOfParts>
    <vt:vector size="133" baseType="lpstr">
      <vt:lpstr>Default Design</vt:lpstr>
      <vt:lpstr>An view of C++0x</vt:lpstr>
      <vt:lpstr>Abstract</vt:lpstr>
      <vt:lpstr>Overview</vt:lpstr>
      <vt:lpstr>Programming languages</vt:lpstr>
      <vt:lpstr>Programming Languages</vt:lpstr>
      <vt:lpstr>Ideals</vt:lpstr>
      <vt:lpstr>C++ timeline</vt:lpstr>
      <vt:lpstr>C++ applications</vt:lpstr>
      <vt:lpstr>C++ Applications</vt:lpstr>
      <vt:lpstr>C++ Applications</vt:lpstr>
      <vt:lpstr>C++ ISO Standardization</vt:lpstr>
      <vt:lpstr>Design?</vt:lpstr>
      <vt:lpstr>Overall goals for C++0x</vt:lpstr>
      <vt:lpstr>C++0x</vt:lpstr>
      <vt:lpstr>Rules of thumb / Ideals</vt:lpstr>
      <vt:lpstr>Maintain stability and compatibility</vt:lpstr>
      <vt:lpstr>Support both experts and novices</vt:lpstr>
      <vt:lpstr>Prefer libraries to language extensions</vt:lpstr>
      <vt:lpstr>Prefer generality to specialization</vt:lpstr>
      <vt:lpstr>Increase type safety</vt:lpstr>
      <vt:lpstr>Improve performance and the ability to work directly with hardware</vt:lpstr>
      <vt:lpstr>Make only changes that change the way people think</vt:lpstr>
      <vt:lpstr>Fit into the real world</vt:lpstr>
      <vt:lpstr>Areas of language change</vt:lpstr>
      <vt:lpstr>Standard Library Improvements 1</vt:lpstr>
      <vt:lpstr>Standard Library Improvements 2</vt:lpstr>
      <vt:lpstr>What is C++?</vt:lpstr>
      <vt:lpstr>C++0x</vt:lpstr>
      <vt:lpstr>C++</vt:lpstr>
      <vt:lpstr>So, what does “light-weight abstraction” mean?</vt:lpstr>
      <vt:lpstr>Case studies</vt:lpstr>
      <vt:lpstr>Case study: Initializers</vt:lpstr>
      <vt:lpstr>Problem #1: irregularity</vt:lpstr>
      <vt:lpstr>Problem #1: irregularity</vt:lpstr>
      <vt:lpstr>Is irregularity a real problem?</vt:lpstr>
      <vt:lpstr>Problem #2: list workarounds</vt:lpstr>
      <vt:lpstr>Problem #2: list workarounds</vt:lpstr>
      <vt:lpstr>C++0x: initializer lists</vt:lpstr>
      <vt:lpstr>C++0x: initializer lists</vt:lpstr>
      <vt:lpstr>Uniform initialization syntax</vt:lpstr>
      <vt:lpstr>Uniform initialization semantics</vt:lpstr>
      <vt:lpstr>Initialization problem #3: narrowing</vt:lpstr>
      <vt:lpstr>Uniform Initialization</vt:lpstr>
      <vt:lpstr>Case study</vt:lpstr>
      <vt:lpstr>Case study: Concurrency</vt:lpstr>
      <vt:lpstr>Case study: Concurrency</vt:lpstr>
      <vt:lpstr>Concurrency </vt:lpstr>
      <vt:lpstr>Concurrency overview</vt:lpstr>
      <vt:lpstr>Memory model</vt:lpstr>
      <vt:lpstr>Memory model</vt:lpstr>
      <vt:lpstr>Atomics (“here be dragons!”)</vt:lpstr>
      <vt:lpstr>Threading</vt:lpstr>
      <vt:lpstr>Concurrency: std::thread</vt:lpstr>
      <vt:lpstr>Concurrency: std::thread</vt:lpstr>
      <vt:lpstr>Thread – pass arguments</vt:lpstr>
      <vt:lpstr>Thread – pass arguments</vt:lpstr>
      <vt:lpstr>Thread – pass result (primitive)</vt:lpstr>
      <vt:lpstr>No cancellation/interruption</vt:lpstr>
      <vt:lpstr>Mutual exclusion: std::mutex</vt:lpstr>
      <vt:lpstr>Mutex – try_lock()</vt:lpstr>
      <vt:lpstr>Mutex – try_lock_for()</vt:lpstr>
      <vt:lpstr>Mutex – try_lock_until()</vt:lpstr>
      <vt:lpstr>Recursive mutex</vt:lpstr>
      <vt:lpstr>RAII for mutexes: std::lock</vt:lpstr>
      <vt:lpstr>Potential deadlock</vt:lpstr>
      <vt:lpstr>RAII for mutexes: std::lock</vt:lpstr>
      <vt:lpstr>Future and promise</vt:lpstr>
      <vt:lpstr>Future and promise</vt:lpstr>
      <vt:lpstr>async()</vt:lpstr>
      <vt:lpstr>“Minor” new features</vt:lpstr>
      <vt:lpstr>&gt;&gt;</vt:lpstr>
      <vt:lpstr>auto – get the type from the initializer</vt:lpstr>
      <vt:lpstr>Generalized constant expressions</vt:lpstr>
      <vt:lpstr>Generalized constant expressions</vt:lpstr>
      <vt:lpstr>Generalized constant expressions</vt:lpstr>
      <vt:lpstr>Generalized constant expressions</vt:lpstr>
      <vt:lpstr>Null pointer – an old problem</vt:lpstr>
      <vt:lpstr>nullptr – a solution (partial)</vt:lpstr>
      <vt:lpstr>Range for statement</vt:lpstr>
      <vt:lpstr>Enum class</vt:lpstr>
      <vt:lpstr>Enum class</vt:lpstr>
      <vt:lpstr>Classical enum</vt:lpstr>
      <vt:lpstr>Static assertions</vt:lpstr>
      <vt:lpstr>Lambdas</vt:lpstr>
      <vt:lpstr>Lambdas</vt:lpstr>
      <vt:lpstr>Lambdas</vt:lpstr>
      <vt:lpstr>Lambdas</vt:lpstr>
      <vt:lpstr>Lambdas</vt:lpstr>
      <vt:lpstr>Move semantics</vt:lpstr>
      <vt:lpstr>Rvalue initializers</vt:lpstr>
      <vt:lpstr>Rvalue initializers</vt:lpstr>
      <vt:lpstr>A C++98 problem: excess copying</vt:lpstr>
      <vt:lpstr>Rvalue initializers</vt:lpstr>
      <vt:lpstr>Rvalue initializers</vt:lpstr>
      <vt:lpstr>Rvalue initializers</vt:lpstr>
      <vt:lpstr>Variadic templates</vt:lpstr>
      <vt:lpstr>Variadic templates</vt:lpstr>
      <vt:lpstr>Control of defaults</vt:lpstr>
      <vt:lpstr>User-defined literals</vt:lpstr>
      <vt:lpstr>Cooked or raw?</vt:lpstr>
      <vt:lpstr>Parsing (lexing)</vt:lpstr>
      <vt:lpstr>Variants</vt:lpstr>
      <vt:lpstr>Compile time vs. run time</vt:lpstr>
      <vt:lpstr>Template literal operators</vt:lpstr>
      <vt:lpstr>Scope</vt:lpstr>
      <vt:lpstr>Scope</vt:lpstr>
      <vt:lpstr>Order</vt:lpstr>
      <vt:lpstr>Not done</vt:lpstr>
      <vt:lpstr>The C++0x standard library</vt:lpstr>
      <vt:lpstr>Overview</vt:lpstr>
      <vt:lpstr>Overview</vt:lpstr>
      <vt:lpstr>23.3.1 Class template array</vt:lpstr>
      <vt:lpstr>23.3.1 Class template array</vt:lpstr>
      <vt:lpstr>23.3.3 Class template forward_list</vt:lpstr>
      <vt:lpstr>Lists</vt:lpstr>
      <vt:lpstr>std::vector – what’s new?</vt:lpstr>
      <vt:lpstr>std::vector – what’s new?</vt:lpstr>
      <vt:lpstr>std::vector – what’s new?</vt:lpstr>
      <vt:lpstr>Tuples</vt:lpstr>
      <vt:lpstr>Tuple</vt:lpstr>
      <vt:lpstr>Tuple</vt:lpstr>
      <vt:lpstr>Tuples</vt:lpstr>
      <vt:lpstr>Tuples</vt:lpstr>
      <vt:lpstr>Tuples</vt:lpstr>
      <vt:lpstr>Tuples</vt:lpstr>
      <vt:lpstr>20.5.2 Class template tuple</vt:lpstr>
      <vt:lpstr>20.5.2 Class template tuple</vt:lpstr>
      <vt:lpstr>20.5.2 Class template tuple</vt:lpstr>
      <vt:lpstr>20.5.2 Class template tuple</vt:lpstr>
      <vt:lpstr>Tuple helper functions</vt:lpstr>
      <vt:lpstr>Tuple and pair</vt:lpstr>
      <vt:lpstr>Summary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Savelyeva</cp:lastModifiedBy>
  <cp:revision>130</cp:revision>
  <cp:lastPrinted>1601-01-01T00:00:00Z</cp:lastPrinted>
  <dcterms:created xsi:type="dcterms:W3CDTF">1601-01-01T00:00:00Z</dcterms:created>
  <dcterms:modified xsi:type="dcterms:W3CDTF">2010-10-06T07:00:15Z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ContentTypeId">
    <vt:lpwstr>0x010100613C6E549B05984288E91D14AA4E0BB8</vt:lpwstr>
  </property>
</Properties>
</file>